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omments/comment1.xml" ContentType="application/vnd.openxmlformats-officedocument.presentationml.comment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3" r:id="rId2"/>
    <p:sldMasterId id="2147483750" r:id="rId3"/>
  </p:sldMasterIdLst>
  <p:notesMasterIdLst>
    <p:notesMasterId r:id="rId146"/>
  </p:notesMasterIdLst>
  <p:sldIdLst>
    <p:sldId id="256" r:id="rId4"/>
    <p:sldId id="821" r:id="rId5"/>
    <p:sldId id="822" r:id="rId6"/>
    <p:sldId id="823" r:id="rId7"/>
    <p:sldId id="496" r:id="rId8"/>
    <p:sldId id="498" r:id="rId9"/>
    <p:sldId id="499" r:id="rId10"/>
    <p:sldId id="500" r:id="rId11"/>
    <p:sldId id="729" r:id="rId12"/>
    <p:sldId id="501" r:id="rId13"/>
    <p:sldId id="497" r:id="rId14"/>
    <p:sldId id="257" r:id="rId15"/>
    <p:sldId id="314" r:id="rId16"/>
    <p:sldId id="502" r:id="rId17"/>
    <p:sldId id="261" r:id="rId18"/>
    <p:sldId id="316" r:id="rId19"/>
    <p:sldId id="263" r:id="rId20"/>
    <p:sldId id="317" r:id="rId21"/>
    <p:sldId id="313" r:id="rId22"/>
    <p:sldId id="482" r:id="rId23"/>
    <p:sldId id="483" r:id="rId24"/>
    <p:sldId id="480" r:id="rId25"/>
    <p:sldId id="481" r:id="rId26"/>
    <p:sldId id="318" r:id="rId27"/>
    <p:sldId id="262" r:id="rId28"/>
    <p:sldId id="732" r:id="rId29"/>
    <p:sldId id="725" r:id="rId30"/>
    <p:sldId id="726" r:id="rId31"/>
    <p:sldId id="727" r:id="rId32"/>
    <p:sldId id="774" r:id="rId33"/>
    <p:sldId id="728" r:id="rId34"/>
    <p:sldId id="776" r:id="rId35"/>
    <p:sldId id="778" r:id="rId36"/>
    <p:sldId id="779" r:id="rId37"/>
    <p:sldId id="780" r:id="rId38"/>
    <p:sldId id="810" r:id="rId39"/>
    <p:sldId id="757" r:id="rId40"/>
    <p:sldId id="678" r:id="rId41"/>
    <p:sldId id="806" r:id="rId42"/>
    <p:sldId id="807" r:id="rId43"/>
    <p:sldId id="730" r:id="rId44"/>
    <p:sldId id="808" r:id="rId45"/>
    <p:sldId id="736" r:id="rId46"/>
    <p:sldId id="737" r:id="rId47"/>
    <p:sldId id="743" r:id="rId48"/>
    <p:sldId id="738" r:id="rId49"/>
    <p:sldId id="746" r:id="rId50"/>
    <p:sldId id="740" r:id="rId51"/>
    <p:sldId id="742" r:id="rId52"/>
    <p:sldId id="767" r:id="rId53"/>
    <p:sldId id="734" r:id="rId54"/>
    <p:sldId id="809" r:id="rId55"/>
    <p:sldId id="747" r:id="rId56"/>
    <p:sldId id="805" r:id="rId57"/>
    <p:sldId id="801" r:id="rId58"/>
    <p:sldId id="467" r:id="rId59"/>
    <p:sldId id="698" r:id="rId60"/>
    <p:sldId id="699" r:id="rId61"/>
    <p:sldId id="469" r:id="rId62"/>
    <p:sldId id="700" r:id="rId63"/>
    <p:sldId id="735" r:id="rId64"/>
    <p:sldId id="800" r:id="rId65"/>
    <p:sldId id="701" r:id="rId66"/>
    <p:sldId id="815" r:id="rId67"/>
    <p:sldId id="802" r:id="rId68"/>
    <p:sldId id="803" r:id="rId69"/>
    <p:sldId id="733" r:id="rId70"/>
    <p:sldId id="258" r:id="rId71"/>
    <p:sldId id="484" r:id="rId72"/>
    <p:sldId id="487" r:id="rId73"/>
    <p:sldId id="507" r:id="rId74"/>
    <p:sldId id="493" r:id="rId75"/>
    <p:sldId id="492" r:id="rId76"/>
    <p:sldId id="523" r:id="rId77"/>
    <p:sldId id="731" r:id="rId78"/>
    <p:sldId id="490" r:id="rId79"/>
    <p:sldId id="504" r:id="rId80"/>
    <p:sldId id="495" r:id="rId81"/>
    <p:sldId id="511" r:id="rId82"/>
    <p:sldId id="520" r:id="rId83"/>
    <p:sldId id="494" r:id="rId84"/>
    <p:sldId id="508" r:id="rId85"/>
    <p:sldId id="506" r:id="rId86"/>
    <p:sldId id="516" r:id="rId87"/>
    <p:sldId id="517" r:id="rId88"/>
    <p:sldId id="804" r:id="rId89"/>
    <p:sldId id="505" r:id="rId90"/>
    <p:sldId id="512" r:id="rId91"/>
    <p:sldId id="509" r:id="rId92"/>
    <p:sldId id="514" r:id="rId93"/>
    <p:sldId id="515" r:id="rId94"/>
    <p:sldId id="529" r:id="rId95"/>
    <p:sldId id="530" r:id="rId96"/>
    <p:sldId id="525" r:id="rId97"/>
    <p:sldId id="811" r:id="rId98"/>
    <p:sldId id="812" r:id="rId99"/>
    <p:sldId id="813" r:id="rId100"/>
    <p:sldId id="825" r:id="rId101"/>
    <p:sldId id="814" r:id="rId102"/>
    <p:sldId id="259" r:id="rId103"/>
    <p:sldId id="513" r:id="rId104"/>
    <p:sldId id="521" r:id="rId105"/>
    <p:sldId id="486" r:id="rId106"/>
    <p:sldId id="527" r:id="rId107"/>
    <p:sldId id="816" r:id="rId108"/>
    <p:sldId id="839" r:id="rId109"/>
    <p:sldId id="485" r:id="rId110"/>
    <p:sldId id="838" r:id="rId111"/>
    <p:sldId id="826" r:id="rId112"/>
    <p:sldId id="827" r:id="rId113"/>
    <p:sldId id="828" r:id="rId114"/>
    <p:sldId id="829" r:id="rId115"/>
    <p:sldId id="830" r:id="rId116"/>
    <p:sldId id="831" r:id="rId117"/>
    <p:sldId id="832" r:id="rId118"/>
    <p:sldId id="833" r:id="rId119"/>
    <p:sldId id="834" r:id="rId120"/>
    <p:sldId id="835" r:id="rId121"/>
    <p:sldId id="836" r:id="rId122"/>
    <p:sldId id="837" r:id="rId123"/>
    <p:sldId id="260" r:id="rId124"/>
    <p:sldId id="526" r:id="rId125"/>
    <p:sldId id="488" r:id="rId126"/>
    <p:sldId id="824" r:id="rId127"/>
    <p:sldId id="510" r:id="rId128"/>
    <p:sldId id="817" r:id="rId129"/>
    <p:sldId id="451" r:id="rId130"/>
    <p:sldId id="452" r:id="rId131"/>
    <p:sldId id="462" r:id="rId132"/>
    <p:sldId id="453" r:id="rId133"/>
    <p:sldId id="567" r:id="rId134"/>
    <p:sldId id="818" r:id="rId135"/>
    <p:sldId id="551" r:id="rId136"/>
    <p:sldId id="819" r:id="rId137"/>
    <p:sldId id="518" r:id="rId138"/>
    <p:sldId id="820" r:id="rId139"/>
    <p:sldId id="455" r:id="rId140"/>
    <p:sldId id="457" r:id="rId141"/>
    <p:sldId id="456" r:id="rId142"/>
    <p:sldId id="531" r:id="rId143"/>
    <p:sldId id="458" r:id="rId144"/>
    <p:sldId id="459" r:id="rId14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pix" initials="C" lastIdx="1" clrIdx="0">
    <p:extLst>
      <p:ext uri="{19B8F6BF-5375-455C-9EA6-DF929625EA0E}">
        <p15:presenceInfo xmlns:p15="http://schemas.microsoft.com/office/powerpoint/2012/main" userId="Champi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2DA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396" autoAdjust="0"/>
  </p:normalViewPr>
  <p:slideViewPr>
    <p:cSldViewPr snapToGrid="0">
      <p:cViewPr varScale="1">
        <p:scale>
          <a:sx n="86" d="100"/>
          <a:sy n="86" d="100"/>
        </p:scale>
        <p:origin x="28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theme" Target="theme/theme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12T03:48:34.429" idx="1">
    <p:pos x="10" y="10"/>
    <p:text>Image : https://www.google.com/search?q=react+js+meme&amp;tbm=isch&amp;ved=2ahUKEwi65fPhkvvpAhUY_IUKHcV-CLAQ2-cCegQIABAA&amp;oq=react+js+meme&amp;gs_lcp=CgNpbWcQAzIECAAQEzoGCAAQBxAeOggIABAIEAcQHlD4iw5YgJAOYISbDmgAcAB4AIABVogBygGSAQEzmAEAoAEBqgELZ3dzLXdpei1pbWc&amp;sclient=img&amp;ei=O93iXvrbHZj4lwTF_aGACw&amp;bih=930&amp;biw=1920&amp;rlz=1C1CHBF_frFR846FR846#imgrc=QbYio58U-ywGLM</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err="1"/>
            <a:t>sensor</a:t>
          </a:r>
          <a:endParaRPr lang="fr-FR" dirty="0"/>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t>
        <a:bodyPr/>
        <a:lstStyle/>
        <a:p>
          <a:endParaRPr lang="fr-FR"/>
        </a:p>
      </dgm:t>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t>
        <a:bodyPr/>
        <a:lstStyle/>
        <a:p>
          <a:endParaRPr lang="fr-FR"/>
        </a:p>
      </dgm:t>
    </dgm:pt>
    <dgm:pt modelId="{E86F8373-EDB3-4E5B-A7B8-A446517E93C4}" type="pres">
      <dgm:prSet presAssocID="{17A2107F-5B0F-4863-83DE-DE483523F5A7}" presName="textNode" presStyleLbl="bgShp" presStyleIdx="0" presStyleCnt="2"/>
      <dgm:spPr/>
      <dgm:t>
        <a:bodyPr/>
        <a:lstStyle/>
        <a:p>
          <a:endParaRPr lang="fr-FR"/>
        </a:p>
      </dgm:t>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t>
        <a:bodyPr/>
        <a:lstStyle/>
        <a:p>
          <a:endParaRPr lang="fr-FR"/>
        </a:p>
      </dgm:t>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t>
        <a:bodyPr/>
        <a:lstStyle/>
        <a:p>
          <a:endParaRPr lang="fr-FR"/>
        </a:p>
      </dgm:t>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t>
        <a:bodyPr/>
        <a:lstStyle/>
        <a:p>
          <a:endParaRPr lang="fr-FR"/>
        </a:p>
      </dgm:t>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t>
        <a:bodyPr/>
        <a:lstStyle/>
        <a:p>
          <a:endParaRPr lang="fr-FR"/>
        </a:p>
      </dgm:t>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t>
        <a:bodyPr/>
        <a:lstStyle/>
        <a:p>
          <a:endParaRPr lang="fr-FR"/>
        </a:p>
      </dgm:t>
    </dgm:pt>
    <dgm:pt modelId="{64612B84-F8CB-4779-B6FE-4A3D3CF25F99}" type="pres">
      <dgm:prSet presAssocID="{ECE00B6B-E8AB-4076-8592-059C492F2FCE}" presName="textNode" presStyleLbl="bgShp" presStyleIdx="1" presStyleCnt="2"/>
      <dgm:spPr/>
      <dgm:t>
        <a:bodyPr/>
        <a:lstStyle/>
        <a:p>
          <a:endParaRPr lang="fr-FR"/>
        </a:p>
      </dgm:t>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t>
        <a:bodyPr/>
        <a:lstStyle/>
        <a:p>
          <a:endParaRPr lang="fr-FR"/>
        </a:p>
      </dgm:t>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t>
        <a:bodyPr/>
        <a:lstStyle/>
        <a:p>
          <a:endParaRPr lang="fr-FR"/>
        </a:p>
      </dgm:t>
    </dgm:pt>
  </dgm:ptLst>
  <dgm:cxnLst>
    <dgm:cxn modelId="{C9190A0C-EACA-4CD4-9E53-0EEB34E5E4D0}" srcId="{17A2107F-5B0F-4863-83DE-DE483523F5A7}" destId="{56957F6B-23B6-4175-978F-6980CA39D9F9}" srcOrd="2" destOrd="0" parTransId="{0F8C336A-E0F5-45C3-A3A3-D13D0274F937}" sibTransId="{379D3A03-7D73-4649-97A8-929EBE3070A4}"/>
    <dgm:cxn modelId="{883E33F4-5C17-4AC9-AB77-B326893D8631}" type="presOf" srcId="{F803DB2E-75A8-4629-886C-DDEE4A7E19FA}" destId="{66537CDF-1BFE-4E5D-859A-2384BC110278}"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69FA56CD-65B1-4E24-B66E-684A2F0ECE44}" type="presOf" srcId="{B8FC5372-5F4F-4F06-B0AF-41D54C53F949}" destId="{82B32196-EBAE-41F2-8AD7-61E563AC7C1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8C3224C4-A797-4FED-A063-7738D0FA8FE5}" type="presOf" srcId="{48D9653C-CB36-4667-83E0-8BCE506FB792}" destId="{6B5A1D74-F2B1-4611-A267-9528600B5078}" srcOrd="0" destOrd="0" presId="urn:microsoft.com/office/officeart/2005/8/layout/lProcess2"/>
    <dgm:cxn modelId="{939B1006-0D06-4A0C-A8B3-3C70517C140E}" srcId="{48D9653C-CB36-4667-83E0-8BCE506FB792}" destId="{ECE00B6B-E8AB-4076-8592-059C492F2FCE}" srcOrd="1" destOrd="0" parTransId="{55B5A1DB-B817-4F53-A04D-6C137814E640}" sibTransId="{3C460305-94B8-43ED-BC7B-6ADFBC6FAD7B}"/>
    <dgm:cxn modelId="{FC46616E-12F5-4418-BA2B-01716EBF2C82}" type="presOf" srcId="{ECE00B6B-E8AB-4076-8592-059C492F2FCE}" destId="{1F9C534A-9CE1-4562-94A5-896B3D5EFA4C}"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9D12E7FA-02EA-41F5-B057-0E585C9D2439}" type="presOf" srcId="{17A2107F-5B0F-4863-83DE-DE483523F5A7}" destId="{E86F8373-EDB3-4E5B-A7B8-A446517E93C4}" srcOrd="1" destOrd="0" presId="urn:microsoft.com/office/officeart/2005/8/layout/lProcess2"/>
    <dgm:cxn modelId="{B024B329-D213-4D25-972D-9E19632DB242}" type="presOf" srcId="{24367D24-5C4A-485A-8BB3-421657950723}" destId="{F95EC3C1-660A-472C-9E8F-0D71854B99A5}"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C6B3EF6F-3268-4699-BB6A-EB3E3EFB53F7}" type="presOf" srcId="{56957F6B-23B6-4175-978F-6980CA39D9F9}" destId="{E7083118-476C-4F79-82CA-7914DAC13456}" srcOrd="0" destOrd="0" presId="urn:microsoft.com/office/officeart/2005/8/layout/lProcess2"/>
    <dgm:cxn modelId="{BC751DC2-BA08-4477-B885-E357A11BE175}" srcId="{ECE00B6B-E8AB-4076-8592-059C492F2FCE}" destId="{93FA8CCD-3792-4AE3-91E8-3571F2564B21}" srcOrd="1" destOrd="0" parTransId="{FB7E0CED-19FC-4D29-A7B2-3A22F156537B}" sibTransId="{3AB09B9F-9091-47CC-BD63-55AAB37685A2}"/>
    <dgm:cxn modelId="{7E960653-650E-4D6A-BD5F-3ED12FB7F9F8}" type="presOf" srcId="{17A2107F-5B0F-4863-83DE-DE483523F5A7}" destId="{34A3A6DB-7A12-463A-84F8-C28DC2927657}" srcOrd="0" destOrd="0" presId="urn:microsoft.com/office/officeart/2005/8/layout/lProcess2"/>
    <dgm:cxn modelId="{9C2F3EEA-A3D0-4DF6-B329-C240E2B54578}" type="presOf" srcId="{ECE00B6B-E8AB-4076-8592-059C492F2FCE}" destId="{64612B84-F8CB-4779-B6FE-4A3D3CF25F99}"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C25125-C24F-4467-9BA7-DD91FAA2D321}" type="doc">
      <dgm:prSet loTypeId="urn:microsoft.com/office/officeart/2005/8/layout/target3" loCatId="list" qsTypeId="urn:microsoft.com/office/officeart/2005/8/quickstyle/simple1" qsCatId="simple" csTypeId="urn:microsoft.com/office/officeart/2005/8/colors/colorful2" csCatId="colorful" phldr="1"/>
      <dgm:spPr/>
      <dgm:t>
        <a:bodyPr/>
        <a:lstStyle/>
        <a:p>
          <a:endParaRPr lang="fr-FR"/>
        </a:p>
      </dgm:t>
    </dgm:pt>
    <dgm:pt modelId="{D3A533EE-7C19-48C7-99B3-EBEBA19B0929}">
      <dgm:prSet phldrT="[Texte]"/>
      <dgm:spPr/>
      <dgm:t>
        <a:bodyPr/>
        <a:lstStyle/>
        <a:p>
          <a:r>
            <a:rPr lang="fr-FR" dirty="0"/>
            <a:t>Document</a:t>
          </a:r>
        </a:p>
      </dgm:t>
    </dgm:pt>
    <dgm:pt modelId="{47CD094F-234D-47D1-85D1-56A3D9A27097}" type="parTrans" cxnId="{0C028B8C-6066-43D5-AAC0-647BF2DA997E}">
      <dgm:prSet/>
      <dgm:spPr/>
      <dgm:t>
        <a:bodyPr/>
        <a:lstStyle/>
        <a:p>
          <a:endParaRPr lang="fr-FR"/>
        </a:p>
      </dgm:t>
    </dgm:pt>
    <dgm:pt modelId="{3A0160AF-1D84-4730-AEA4-45A155C13EFC}" type="sibTrans" cxnId="{0C028B8C-6066-43D5-AAC0-647BF2DA997E}">
      <dgm:prSet/>
      <dgm:spPr/>
      <dgm:t>
        <a:bodyPr/>
        <a:lstStyle/>
        <a:p>
          <a:endParaRPr lang="fr-FR"/>
        </a:p>
      </dgm:t>
    </dgm:pt>
    <dgm:pt modelId="{8CDD253E-B606-4F07-8B3C-B4169187567A}">
      <dgm:prSet phldrT="[Texte]"/>
      <dgm:spPr/>
      <dgm:t>
        <a:bodyPr/>
        <a:lstStyle/>
        <a:p>
          <a:r>
            <a:rPr lang="fr-FR" dirty="0"/>
            <a:t>Page  +</a:t>
          </a:r>
        </a:p>
      </dgm:t>
    </dgm:pt>
    <dgm:pt modelId="{0B28C86B-3F88-400F-BB2A-C97D36BE4EFF}" type="parTrans" cxnId="{4DCBFAF6-43CD-440F-B3A9-C3E97824227C}">
      <dgm:prSet/>
      <dgm:spPr/>
      <dgm:t>
        <a:bodyPr/>
        <a:lstStyle/>
        <a:p>
          <a:endParaRPr lang="fr-FR"/>
        </a:p>
      </dgm:t>
    </dgm:pt>
    <dgm:pt modelId="{780BC71B-F270-4D4A-AC74-238EF2B38020}" type="sibTrans" cxnId="{4DCBFAF6-43CD-440F-B3A9-C3E97824227C}">
      <dgm:prSet/>
      <dgm:spPr/>
      <dgm:t>
        <a:bodyPr/>
        <a:lstStyle/>
        <a:p>
          <a:endParaRPr lang="fr-FR"/>
        </a:p>
      </dgm:t>
    </dgm:pt>
    <dgm:pt modelId="{B43E9F52-5022-4AFB-901B-B0E2D3D3C4F1}">
      <dgm:prSet phldrT="[Texte]"/>
      <dgm:spPr/>
      <dgm:t>
        <a:bodyPr/>
        <a:lstStyle/>
        <a:p>
          <a:r>
            <a:rPr lang="fr-FR" dirty="0" err="1"/>
            <a:t>View</a:t>
          </a:r>
          <a:r>
            <a:rPr lang="fr-FR" dirty="0"/>
            <a:t> +</a:t>
          </a:r>
        </a:p>
      </dgm:t>
    </dgm:pt>
    <dgm:pt modelId="{732DE8D4-77EA-40E3-B25E-94CC3BECEBC2}" type="parTrans" cxnId="{724B9A93-6F72-4ADA-AFC0-E057C4B0192E}">
      <dgm:prSet/>
      <dgm:spPr/>
      <dgm:t>
        <a:bodyPr/>
        <a:lstStyle/>
        <a:p>
          <a:endParaRPr lang="fr-FR"/>
        </a:p>
      </dgm:t>
    </dgm:pt>
    <dgm:pt modelId="{84DCB8DF-61D3-4FF8-86A9-6AB2FC602876}" type="sibTrans" cxnId="{724B9A93-6F72-4ADA-AFC0-E057C4B0192E}">
      <dgm:prSet/>
      <dgm:spPr/>
      <dgm:t>
        <a:bodyPr/>
        <a:lstStyle/>
        <a:p>
          <a:endParaRPr lang="fr-FR"/>
        </a:p>
      </dgm:t>
    </dgm:pt>
    <dgm:pt modelId="{FE05431F-8A40-4B07-BEFF-E8B30FAA0C7F}" type="pres">
      <dgm:prSet presAssocID="{62C25125-C24F-4467-9BA7-DD91FAA2D321}" presName="Name0" presStyleCnt="0">
        <dgm:presLayoutVars>
          <dgm:chMax val="7"/>
          <dgm:dir/>
          <dgm:animLvl val="lvl"/>
          <dgm:resizeHandles val="exact"/>
        </dgm:presLayoutVars>
      </dgm:prSet>
      <dgm:spPr/>
      <dgm:t>
        <a:bodyPr/>
        <a:lstStyle/>
        <a:p>
          <a:endParaRPr lang="fr-FR"/>
        </a:p>
      </dgm:t>
    </dgm:pt>
    <dgm:pt modelId="{4EB47DB1-734A-4DE2-B8E0-785C5A6CD948}" type="pres">
      <dgm:prSet presAssocID="{D3A533EE-7C19-48C7-99B3-EBEBA19B0929}" presName="circle1" presStyleLbl="node1" presStyleIdx="0" presStyleCnt="3"/>
      <dgm:spPr/>
    </dgm:pt>
    <dgm:pt modelId="{76AA896D-5CC7-4343-AB1A-121CD1638C67}" type="pres">
      <dgm:prSet presAssocID="{D3A533EE-7C19-48C7-99B3-EBEBA19B0929}" presName="space" presStyleCnt="0"/>
      <dgm:spPr/>
    </dgm:pt>
    <dgm:pt modelId="{586C1B5A-C1C2-480C-B62B-67C7E8B93499}" type="pres">
      <dgm:prSet presAssocID="{D3A533EE-7C19-48C7-99B3-EBEBA19B0929}" presName="rect1" presStyleLbl="alignAcc1" presStyleIdx="0" presStyleCnt="3"/>
      <dgm:spPr/>
      <dgm:t>
        <a:bodyPr/>
        <a:lstStyle/>
        <a:p>
          <a:endParaRPr lang="fr-FR"/>
        </a:p>
      </dgm:t>
    </dgm:pt>
    <dgm:pt modelId="{384D458D-3314-4882-8A05-F9E93A7EE572}" type="pres">
      <dgm:prSet presAssocID="{8CDD253E-B606-4F07-8B3C-B4169187567A}" presName="vertSpace2" presStyleLbl="node1" presStyleIdx="0" presStyleCnt="3"/>
      <dgm:spPr/>
    </dgm:pt>
    <dgm:pt modelId="{6B43E9DF-AC3B-42D2-B150-23874942EFAB}" type="pres">
      <dgm:prSet presAssocID="{8CDD253E-B606-4F07-8B3C-B4169187567A}" presName="circle2" presStyleLbl="node1" presStyleIdx="1" presStyleCnt="3" custLinFactNeighborY="7425"/>
      <dgm:spPr/>
    </dgm:pt>
    <dgm:pt modelId="{221F65DD-CFA3-4C41-9AE9-932E650181E3}" type="pres">
      <dgm:prSet presAssocID="{8CDD253E-B606-4F07-8B3C-B4169187567A}" presName="rect2" presStyleLbl="alignAcc1" presStyleIdx="1" presStyleCnt="3" custLinFactNeighborY="7425"/>
      <dgm:spPr/>
      <dgm:t>
        <a:bodyPr/>
        <a:lstStyle/>
        <a:p>
          <a:endParaRPr lang="fr-FR"/>
        </a:p>
      </dgm:t>
    </dgm:pt>
    <dgm:pt modelId="{8E135F1D-1ABD-45C1-8AED-A1FBFA2F387E}" type="pres">
      <dgm:prSet presAssocID="{B43E9F52-5022-4AFB-901B-B0E2D3D3C4F1}" presName="vertSpace3" presStyleLbl="node1" presStyleIdx="1" presStyleCnt="3"/>
      <dgm:spPr/>
    </dgm:pt>
    <dgm:pt modelId="{6EEA0726-B7EC-48CB-AE95-CFE500E555A8}" type="pres">
      <dgm:prSet presAssocID="{B43E9F52-5022-4AFB-901B-B0E2D3D3C4F1}" presName="circle3" presStyleLbl="node1" presStyleIdx="2" presStyleCnt="3" custLinFactNeighborY="32844"/>
      <dgm:spPr/>
    </dgm:pt>
    <dgm:pt modelId="{117C35D0-5FCF-47B8-9924-6B47B00F8993}" type="pres">
      <dgm:prSet presAssocID="{B43E9F52-5022-4AFB-901B-B0E2D3D3C4F1}" presName="rect3" presStyleLbl="alignAcc1" presStyleIdx="2" presStyleCnt="3" custLinFactNeighborY="32844"/>
      <dgm:spPr/>
      <dgm:t>
        <a:bodyPr/>
        <a:lstStyle/>
        <a:p>
          <a:endParaRPr lang="fr-FR"/>
        </a:p>
      </dgm:t>
    </dgm:pt>
    <dgm:pt modelId="{1CFD9EA5-6C68-4F00-945F-D70C7E2641CF}" type="pres">
      <dgm:prSet presAssocID="{D3A533EE-7C19-48C7-99B3-EBEBA19B0929}" presName="rect1ParTxNoCh" presStyleLbl="alignAcc1" presStyleIdx="2" presStyleCnt="3">
        <dgm:presLayoutVars>
          <dgm:chMax val="1"/>
          <dgm:bulletEnabled val="1"/>
        </dgm:presLayoutVars>
      </dgm:prSet>
      <dgm:spPr/>
      <dgm:t>
        <a:bodyPr/>
        <a:lstStyle/>
        <a:p>
          <a:endParaRPr lang="fr-FR"/>
        </a:p>
      </dgm:t>
    </dgm:pt>
    <dgm:pt modelId="{D2A8D0E4-222E-4123-9969-7B33F2A2C439}" type="pres">
      <dgm:prSet presAssocID="{8CDD253E-B606-4F07-8B3C-B4169187567A}" presName="rect2ParTxNoCh" presStyleLbl="alignAcc1" presStyleIdx="2" presStyleCnt="3">
        <dgm:presLayoutVars>
          <dgm:chMax val="1"/>
          <dgm:bulletEnabled val="1"/>
        </dgm:presLayoutVars>
      </dgm:prSet>
      <dgm:spPr/>
      <dgm:t>
        <a:bodyPr/>
        <a:lstStyle/>
        <a:p>
          <a:endParaRPr lang="fr-FR"/>
        </a:p>
      </dgm:t>
    </dgm:pt>
    <dgm:pt modelId="{C4ADCB5E-8C06-48D3-8C6C-B7773B79A5F5}" type="pres">
      <dgm:prSet presAssocID="{B43E9F52-5022-4AFB-901B-B0E2D3D3C4F1}" presName="rect3ParTxNoCh" presStyleLbl="alignAcc1" presStyleIdx="2" presStyleCnt="3">
        <dgm:presLayoutVars>
          <dgm:chMax val="1"/>
          <dgm:bulletEnabled val="1"/>
        </dgm:presLayoutVars>
      </dgm:prSet>
      <dgm:spPr/>
      <dgm:t>
        <a:bodyPr/>
        <a:lstStyle/>
        <a:p>
          <a:endParaRPr lang="fr-FR"/>
        </a:p>
      </dgm:t>
    </dgm:pt>
  </dgm:ptLst>
  <dgm:cxnLst>
    <dgm:cxn modelId="{9E93D546-9923-4F21-84D4-60E5DD201DE1}" type="presOf" srcId="{8CDD253E-B606-4F07-8B3C-B4169187567A}" destId="{221F65DD-CFA3-4C41-9AE9-932E650181E3}" srcOrd="0" destOrd="0" presId="urn:microsoft.com/office/officeart/2005/8/layout/target3"/>
    <dgm:cxn modelId="{724B9A93-6F72-4ADA-AFC0-E057C4B0192E}" srcId="{62C25125-C24F-4467-9BA7-DD91FAA2D321}" destId="{B43E9F52-5022-4AFB-901B-B0E2D3D3C4F1}" srcOrd="2" destOrd="0" parTransId="{732DE8D4-77EA-40E3-B25E-94CC3BECEBC2}" sibTransId="{84DCB8DF-61D3-4FF8-86A9-6AB2FC602876}"/>
    <dgm:cxn modelId="{42A36959-AE3E-47F9-B2F3-FA45DF1FA5DB}" type="presOf" srcId="{D3A533EE-7C19-48C7-99B3-EBEBA19B0929}" destId="{1CFD9EA5-6C68-4F00-945F-D70C7E2641CF}" srcOrd="1" destOrd="0" presId="urn:microsoft.com/office/officeart/2005/8/layout/target3"/>
    <dgm:cxn modelId="{E05FC733-EA82-4103-84BB-0A8B179AD8A2}" type="presOf" srcId="{62C25125-C24F-4467-9BA7-DD91FAA2D321}" destId="{FE05431F-8A40-4B07-BEFF-E8B30FAA0C7F}" srcOrd="0" destOrd="0" presId="urn:microsoft.com/office/officeart/2005/8/layout/target3"/>
    <dgm:cxn modelId="{3753D626-2516-4C18-93C8-A0DE6A613D4A}" type="presOf" srcId="{8CDD253E-B606-4F07-8B3C-B4169187567A}" destId="{D2A8D0E4-222E-4123-9969-7B33F2A2C439}" srcOrd="1" destOrd="0" presId="urn:microsoft.com/office/officeart/2005/8/layout/target3"/>
    <dgm:cxn modelId="{5C304EA4-CB27-4537-B05D-17D23EDC2546}" type="presOf" srcId="{D3A533EE-7C19-48C7-99B3-EBEBA19B0929}" destId="{586C1B5A-C1C2-480C-B62B-67C7E8B93499}" srcOrd="0" destOrd="0" presId="urn:microsoft.com/office/officeart/2005/8/layout/target3"/>
    <dgm:cxn modelId="{4DCBFAF6-43CD-440F-B3A9-C3E97824227C}" srcId="{62C25125-C24F-4467-9BA7-DD91FAA2D321}" destId="{8CDD253E-B606-4F07-8B3C-B4169187567A}" srcOrd="1" destOrd="0" parTransId="{0B28C86B-3F88-400F-BB2A-C97D36BE4EFF}" sibTransId="{780BC71B-F270-4D4A-AC74-238EF2B38020}"/>
    <dgm:cxn modelId="{0C028B8C-6066-43D5-AAC0-647BF2DA997E}" srcId="{62C25125-C24F-4467-9BA7-DD91FAA2D321}" destId="{D3A533EE-7C19-48C7-99B3-EBEBA19B0929}" srcOrd="0" destOrd="0" parTransId="{47CD094F-234D-47D1-85D1-56A3D9A27097}" sibTransId="{3A0160AF-1D84-4730-AEA4-45A155C13EFC}"/>
    <dgm:cxn modelId="{E63591C1-BCB6-4278-A29E-9E315949C1AE}" type="presOf" srcId="{B43E9F52-5022-4AFB-901B-B0E2D3D3C4F1}" destId="{C4ADCB5E-8C06-48D3-8C6C-B7773B79A5F5}" srcOrd="1" destOrd="0" presId="urn:microsoft.com/office/officeart/2005/8/layout/target3"/>
    <dgm:cxn modelId="{6403F0EB-3EAE-40C0-85EB-F9AF4CA53745}" type="presOf" srcId="{B43E9F52-5022-4AFB-901B-B0E2D3D3C4F1}" destId="{117C35D0-5FCF-47B8-9924-6B47B00F8993}" srcOrd="0" destOrd="0" presId="urn:microsoft.com/office/officeart/2005/8/layout/target3"/>
    <dgm:cxn modelId="{A0FDB0E7-8EDC-4EB1-BD0B-04B20C8F852A}" type="presParOf" srcId="{FE05431F-8A40-4B07-BEFF-E8B30FAA0C7F}" destId="{4EB47DB1-734A-4DE2-B8E0-785C5A6CD948}" srcOrd="0" destOrd="0" presId="urn:microsoft.com/office/officeart/2005/8/layout/target3"/>
    <dgm:cxn modelId="{C4FD5566-1FEE-45C1-85B8-59B8EBB59CDC}" type="presParOf" srcId="{FE05431F-8A40-4B07-BEFF-E8B30FAA0C7F}" destId="{76AA896D-5CC7-4343-AB1A-121CD1638C67}" srcOrd="1" destOrd="0" presId="urn:microsoft.com/office/officeart/2005/8/layout/target3"/>
    <dgm:cxn modelId="{D6214062-6111-4838-AD2F-D01E1A0C8888}" type="presParOf" srcId="{FE05431F-8A40-4B07-BEFF-E8B30FAA0C7F}" destId="{586C1B5A-C1C2-480C-B62B-67C7E8B93499}" srcOrd="2" destOrd="0" presId="urn:microsoft.com/office/officeart/2005/8/layout/target3"/>
    <dgm:cxn modelId="{9FCC7754-1FAF-4FF6-AB87-317492AC5908}" type="presParOf" srcId="{FE05431F-8A40-4B07-BEFF-E8B30FAA0C7F}" destId="{384D458D-3314-4882-8A05-F9E93A7EE572}" srcOrd="3" destOrd="0" presId="urn:microsoft.com/office/officeart/2005/8/layout/target3"/>
    <dgm:cxn modelId="{22372C77-CF24-4335-9CA4-E6A26051DF68}" type="presParOf" srcId="{FE05431F-8A40-4B07-BEFF-E8B30FAA0C7F}" destId="{6B43E9DF-AC3B-42D2-B150-23874942EFAB}" srcOrd="4" destOrd="0" presId="urn:microsoft.com/office/officeart/2005/8/layout/target3"/>
    <dgm:cxn modelId="{4CD7589C-C9C4-4E66-AAD0-80252854A9B6}" type="presParOf" srcId="{FE05431F-8A40-4B07-BEFF-E8B30FAA0C7F}" destId="{221F65DD-CFA3-4C41-9AE9-932E650181E3}" srcOrd="5" destOrd="0" presId="urn:microsoft.com/office/officeart/2005/8/layout/target3"/>
    <dgm:cxn modelId="{0E5FD5EF-603C-4DF8-BFED-40592727BEF0}" type="presParOf" srcId="{FE05431F-8A40-4B07-BEFF-E8B30FAA0C7F}" destId="{8E135F1D-1ABD-45C1-8AED-A1FBFA2F387E}" srcOrd="6" destOrd="0" presId="urn:microsoft.com/office/officeart/2005/8/layout/target3"/>
    <dgm:cxn modelId="{0DD41C97-4773-4BCE-AF29-D40BC9ADE703}" type="presParOf" srcId="{FE05431F-8A40-4B07-BEFF-E8B30FAA0C7F}" destId="{6EEA0726-B7EC-48CB-AE95-CFE500E555A8}" srcOrd="7" destOrd="0" presId="urn:microsoft.com/office/officeart/2005/8/layout/target3"/>
    <dgm:cxn modelId="{08EBC461-7A49-4DE3-999C-41DCE787114F}" type="presParOf" srcId="{FE05431F-8A40-4B07-BEFF-E8B30FAA0C7F}" destId="{117C35D0-5FCF-47B8-9924-6B47B00F8993}" srcOrd="8" destOrd="0" presId="urn:microsoft.com/office/officeart/2005/8/layout/target3"/>
    <dgm:cxn modelId="{9702A3CF-66DD-4544-9BBF-F7D289DD0BAC}" type="presParOf" srcId="{FE05431F-8A40-4B07-BEFF-E8B30FAA0C7F}" destId="{1CFD9EA5-6C68-4F00-945F-D70C7E2641CF}" srcOrd="9" destOrd="0" presId="urn:microsoft.com/office/officeart/2005/8/layout/target3"/>
    <dgm:cxn modelId="{AB0830C8-F913-4120-AD38-3D985DB79BB9}" type="presParOf" srcId="{FE05431F-8A40-4B07-BEFF-E8B30FAA0C7F}" destId="{D2A8D0E4-222E-4123-9969-7B33F2A2C439}" srcOrd="10" destOrd="0" presId="urn:microsoft.com/office/officeart/2005/8/layout/target3"/>
    <dgm:cxn modelId="{BC0CF04A-2183-4611-82AB-6DCF698F69B7}" type="presParOf" srcId="{FE05431F-8A40-4B07-BEFF-E8B30FAA0C7F}" destId="{C4ADCB5E-8C06-48D3-8C6C-B7773B79A5F5}"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9CA92-14CE-4219-A066-575A2A2AA1E0}" type="datetimeFigureOut">
              <a:rPr lang="fr-FR" smtClean="0"/>
              <a:t>24/01/2023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AD29E-BFB6-4815-B580-52E0FFE6B461}" type="slidenum">
              <a:rPr lang="fr-FR" smtClean="0"/>
              <a:t>‹N°›</a:t>
            </a:fld>
            <a:endParaRPr lang="fr-FR"/>
          </a:p>
        </p:txBody>
      </p:sp>
    </p:spTree>
    <p:extLst>
      <p:ext uri="{BB962C8B-B14F-4D97-AF65-F5344CB8AC3E}">
        <p14:creationId xmlns:p14="http://schemas.microsoft.com/office/powerpoint/2010/main" val="133404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to/arminbro/generate-react-cli-1ooh"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codementor.io/@randyfindley/how-to-build-an-electron-app-using-create-react-app-and-electron-builder-ss1k0sfer"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dev.to/jsmanifest/create-your-first-react-desktop-application-in-electron-with-hot-reload-4jj5"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medium.com/free-code-camp/react-for-beginners-building-a-meme-maker-with-react-7164d3d3e55f"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eveloper.mozilla.org/fr/docs/Web/JavaScript/Reference/Litt%C3%A9raux_gabarit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fr.wikipedia.org/wiki/Moelle_spinal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fr.reactjs.org/docs/react-component.html#shouldcomponentupdate"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ebpack.js.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abeljs.io/" TargetMode="Externa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npmjs.com/package/prop-typ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reacttraining.com/react-router/web/api/HashRouter"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reacttraining.com/react-router/web/example/url-param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a:t>
            </a:fld>
            <a:endParaRPr lang="fr-FR"/>
          </a:p>
        </p:txBody>
      </p:sp>
    </p:spTree>
    <p:extLst>
      <p:ext uri="{BB962C8B-B14F-4D97-AF65-F5344CB8AC3E}">
        <p14:creationId xmlns:p14="http://schemas.microsoft.com/office/powerpoint/2010/main" val="982170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article traitant de l’outil de génération : </a:t>
            </a:r>
            <a:r>
              <a:rPr lang="fr-FR" dirty="0">
                <a:hlinkClick r:id="rId3"/>
              </a:rPr>
              <a:t>https://dev.to/arminbro/generate-react-cli-1ooh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a:t>
            </a:fld>
            <a:endParaRPr lang="fr-FR"/>
          </a:p>
        </p:txBody>
      </p:sp>
    </p:spTree>
    <p:extLst>
      <p:ext uri="{BB962C8B-B14F-4D97-AF65-F5344CB8AC3E}">
        <p14:creationId xmlns:p14="http://schemas.microsoft.com/office/powerpoint/2010/main" val="21993060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103</a:t>
            </a:fld>
            <a:endParaRPr lang="fr-FR"/>
          </a:p>
        </p:txBody>
      </p:sp>
    </p:spTree>
    <p:extLst>
      <p:ext uri="{BB962C8B-B14F-4D97-AF65-F5344CB8AC3E}">
        <p14:creationId xmlns:p14="http://schemas.microsoft.com/office/powerpoint/2010/main" val="10169190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104</a:t>
            </a:fld>
            <a:endParaRPr lang="fr-FR"/>
          </a:p>
        </p:txBody>
      </p:sp>
    </p:spTree>
    <p:extLst>
      <p:ext uri="{BB962C8B-B14F-4D97-AF65-F5344CB8AC3E}">
        <p14:creationId xmlns:p14="http://schemas.microsoft.com/office/powerpoint/2010/main" val="14989114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*facultatif</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105</a:t>
            </a:fld>
            <a:endParaRPr lang="fr-FR"/>
          </a:p>
        </p:txBody>
      </p:sp>
    </p:spTree>
    <p:extLst>
      <p:ext uri="{BB962C8B-B14F-4D97-AF65-F5344CB8AC3E}">
        <p14:creationId xmlns:p14="http://schemas.microsoft.com/office/powerpoint/2010/main" val="1581331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https://www.codementor.io/@randyfindley/how-to-build-an-electron-app-using-create-react-app-and-electron-builder-ss1k0sfer</a:t>
            </a:r>
            <a:endParaRPr lang="fr-FR" dirty="0"/>
          </a:p>
          <a:p>
            <a:endParaRPr lang="fr-FR" dirty="0"/>
          </a:p>
          <a:p>
            <a:r>
              <a:rPr lang="fr-FR" dirty="0">
                <a:hlinkClick r:id="rId4"/>
              </a:rPr>
              <a:t>https://dev.to/jsmanifest/create-your-first-react-desktop-application-in-electron-with-hot-reload-4jj5</a:t>
            </a:r>
            <a:endParaRPr lang="fr-FR" dirty="0"/>
          </a:p>
          <a:p>
            <a:endParaRPr lang="fr-FR" dirty="0"/>
          </a:p>
          <a:p>
            <a:r>
              <a:rPr lang="fr-FR" dirty="0"/>
              <a:t>Electron sur projet </a:t>
            </a:r>
            <a:r>
              <a:rPr lang="fr-FR" dirty="0" err="1"/>
              <a:t>react</a:t>
            </a:r>
            <a:r>
              <a:rPr lang="fr-FR"/>
              <a:t> : https://javascript.plainenglish.io/migrate-existing-web-react-app-to-desktop-app-with-electron-a7007128120e</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107</a:t>
            </a:fld>
            <a:endParaRPr lang="fr-FR"/>
          </a:p>
        </p:txBody>
      </p:sp>
    </p:spTree>
    <p:extLst>
      <p:ext uri="{BB962C8B-B14F-4D97-AF65-F5344CB8AC3E}">
        <p14:creationId xmlns:p14="http://schemas.microsoft.com/office/powerpoint/2010/main" val="2021838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Modele</a:t>
            </a:r>
            <a:r>
              <a:rPr lang="fr-FR" dirty="0"/>
              <a:t> de format de page déjà définit : </a:t>
            </a:r>
            <a:r>
              <a:rPr lang="pt-BR" b="0" dirty="0">
                <a:solidFill>
                  <a:srgbClr val="6A9955"/>
                </a:solidFill>
                <a:effectLst/>
                <a:latin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 EXECUTIVE, FOLIO, LEGAL, LETTER, TABLOID, 4A0, 2A0,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-A series : A0, A1, A2, A3, A4, A5, A6, A7, A8, A9, A10.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-B series : B0, B1, B2, B3, B4, B5, B6, B7, B8, B9, B10.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-C series : C0, C1, C2, C3, C4, C5, C6, C7, C8, C9, C10,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RA0,RA1,RA2,RA3,RA4,SRA0,SRA1,SRA2,SRA3,SRA4,ID1</a:t>
            </a:r>
            <a:endParaRPr lang="pt-BR" b="0" dirty="0">
              <a:solidFill>
                <a:srgbClr val="D4D4D4"/>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115</a:t>
            </a:fld>
            <a:endParaRPr lang="fr-FR"/>
          </a:p>
        </p:txBody>
      </p:sp>
    </p:spTree>
    <p:extLst>
      <p:ext uri="{BB962C8B-B14F-4D97-AF65-F5344CB8AC3E}">
        <p14:creationId xmlns:p14="http://schemas.microsoft.com/office/powerpoint/2010/main" val="41938467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a:t>Form type		Description					Example</a:t>
            </a:r>
          </a:p>
          <a:p>
            <a:r>
              <a:rPr lang="en-US" dirty="0">
                <a:effectLst/>
                <a:latin typeface="Source Sans Pro" panose="020B0503030403020204" pitchFamily="34" charset="0"/>
              </a:rPr>
              <a:t>String		Valid image URL or filesystem path (Node only)		www.react-pdf.org/test.jpg</a:t>
            </a:r>
          </a:p>
          <a:p>
            <a:endParaRPr lang="en-US" dirty="0">
              <a:effectLst/>
              <a:latin typeface="Source Sans Pro" panose="020B0503030403020204" pitchFamily="34" charset="0"/>
            </a:endParaRPr>
          </a:p>
          <a:p>
            <a:r>
              <a:rPr lang="en-US" dirty="0">
                <a:effectLst/>
                <a:latin typeface="Source Sans Pro" panose="020B0503030403020204" pitchFamily="34" charset="0"/>
              </a:rPr>
              <a:t>URL 		</a:t>
            </a:r>
            <a:r>
              <a:rPr lang="en-US" dirty="0" err="1">
                <a:effectLst/>
                <a:latin typeface="Source Sans Pro" panose="020B0503030403020204" pitchFamily="34" charset="0"/>
              </a:rPr>
              <a:t>objectEnables</a:t>
            </a:r>
            <a:r>
              <a:rPr lang="en-US" dirty="0">
                <a:effectLst/>
                <a:latin typeface="Source Sans Pro" panose="020B0503030403020204" pitchFamily="34" charset="0"/>
              </a:rPr>
              <a:t> to pass extra parameters on how to fetch images	{ </a:t>
            </a:r>
            <a:r>
              <a:rPr lang="en-US" dirty="0" err="1">
                <a:effectLst/>
                <a:latin typeface="Source Sans Pro" panose="020B0503030403020204" pitchFamily="34" charset="0"/>
              </a:rPr>
              <a:t>uri</a:t>
            </a:r>
            <a:r>
              <a:rPr lang="en-US" dirty="0">
                <a:effectLst/>
                <a:latin typeface="Source Sans Pro" panose="020B0503030403020204" pitchFamily="34" charset="0"/>
              </a:rPr>
              <a:t>: valid-</a:t>
            </a:r>
            <a:r>
              <a:rPr lang="en-US" dirty="0" err="1">
                <a:effectLst/>
                <a:latin typeface="Source Sans Pro" panose="020B0503030403020204" pitchFamily="34" charset="0"/>
              </a:rPr>
              <a:t>url</a:t>
            </a:r>
            <a:r>
              <a:rPr lang="en-US" dirty="0">
                <a:effectLst/>
                <a:latin typeface="Source Sans Pro" panose="020B0503030403020204" pitchFamily="34" charset="0"/>
              </a:rPr>
              <a:t>, method: 'GET', headers: {}, body: ‘’ }</a:t>
            </a:r>
          </a:p>
          <a:p>
            <a:endParaRPr lang="en-US" dirty="0">
              <a:effectLst/>
              <a:latin typeface="Source Sans Pro" panose="020B0503030403020204" pitchFamily="34" charset="0"/>
            </a:endParaRPr>
          </a:p>
          <a:p>
            <a:r>
              <a:rPr lang="en-US" dirty="0" err="1">
                <a:effectLst/>
                <a:latin typeface="Source Sans Pro" panose="020B0503030403020204" pitchFamily="34" charset="0"/>
              </a:rPr>
              <a:t>BufferRenders</a:t>
            </a:r>
            <a:r>
              <a:rPr lang="en-US" dirty="0">
                <a:effectLst/>
                <a:latin typeface="Source Sans Pro" panose="020B0503030403020204" pitchFamily="34" charset="0"/>
              </a:rPr>
              <a:t> 		image directly from Buffer. Image format (</a:t>
            </a:r>
            <a:r>
              <a:rPr lang="en-US" dirty="0" err="1">
                <a:effectLst/>
                <a:latin typeface="Source Sans Pro" panose="020B0503030403020204" pitchFamily="34" charset="0"/>
              </a:rPr>
              <a:t>png</a:t>
            </a:r>
            <a:r>
              <a:rPr lang="en-US" dirty="0">
                <a:effectLst/>
                <a:latin typeface="Source Sans Pro" panose="020B0503030403020204" pitchFamily="34" charset="0"/>
              </a:rPr>
              <a:t> or jpg) 		Buffer</a:t>
            </a:r>
          </a:p>
          <a:p>
            <a:r>
              <a:rPr lang="en-US" dirty="0">
                <a:effectLst/>
                <a:latin typeface="Source Sans Pro" panose="020B0503030403020204" pitchFamily="34" charset="0"/>
              </a:rPr>
              <a:t>		will be guessed based on Buffer.</a:t>
            </a:r>
          </a:p>
          <a:p>
            <a:endParaRPr lang="en-US" dirty="0">
              <a:effectLst/>
              <a:latin typeface="Source Sans Pro" panose="020B0503030403020204" pitchFamily="34" charset="0"/>
            </a:endParaRPr>
          </a:p>
          <a:p>
            <a:r>
              <a:rPr lang="en-US" dirty="0">
                <a:effectLst/>
                <a:latin typeface="Source Sans Pro" panose="020B0503030403020204" pitchFamily="34" charset="0"/>
              </a:rPr>
              <a:t>Data buffer		Renders buffer image via the </a:t>
            </a:r>
            <a:r>
              <a:rPr lang="en-US" i="1" dirty="0">
                <a:effectLst/>
                <a:latin typeface="Source Sans Pro" panose="020B0503030403020204" pitchFamily="34" charset="0"/>
              </a:rPr>
              <a:t>data</a:t>
            </a:r>
            <a:r>
              <a:rPr lang="en-US" dirty="0">
                <a:effectLst/>
                <a:latin typeface="Source Sans Pro" panose="020B0503030403020204" pitchFamily="34" charset="0"/>
              </a:rPr>
              <a:t> key. It's also recommended to 	{ data: Buffer, format: '</a:t>
            </a:r>
            <a:r>
              <a:rPr lang="en-US" dirty="0" err="1">
                <a:effectLst/>
                <a:latin typeface="Source Sans Pro" panose="020B0503030403020204" pitchFamily="34" charset="0"/>
              </a:rPr>
              <a:t>png</a:t>
            </a:r>
            <a:r>
              <a:rPr lang="en-US" dirty="0">
                <a:effectLst/>
                <a:latin typeface="Source Sans Pro" panose="020B0503030403020204" pitchFamily="34" charset="0"/>
              </a:rPr>
              <a:t>' \| 'jpg' }</a:t>
            </a:r>
          </a:p>
          <a:p>
            <a:r>
              <a:rPr lang="en-US" dirty="0">
                <a:effectLst/>
                <a:latin typeface="Source Sans Pro" panose="020B0503030403020204" pitchFamily="34" charset="0"/>
              </a:rPr>
              <a:t>		provide the image </a:t>
            </a:r>
            <a:r>
              <a:rPr lang="en-US" i="1" dirty="0">
                <a:effectLst/>
                <a:latin typeface="Source Sans Pro" panose="020B0503030403020204" pitchFamily="34" charset="0"/>
              </a:rPr>
              <a:t>format</a:t>
            </a:r>
            <a:r>
              <a:rPr lang="en-US" dirty="0">
                <a:effectLst/>
                <a:latin typeface="Source Sans Pro" panose="020B0503030403020204" pitchFamily="34" charset="0"/>
              </a:rPr>
              <a:t> so the engine knows how to </a:t>
            </a:r>
            <a:r>
              <a:rPr lang="en-US" dirty="0" err="1">
                <a:effectLst/>
                <a:latin typeface="Source Sans Pro" panose="020B0503030403020204" pitchFamily="34" charset="0"/>
              </a:rPr>
              <a:t>proccess</a:t>
            </a:r>
            <a:r>
              <a:rPr lang="en-US" dirty="0">
                <a:effectLst/>
                <a:latin typeface="Source Sans Pro" panose="020B0503030403020204" pitchFamily="34" charset="0"/>
              </a:rPr>
              <a:t> it</a:t>
            </a:r>
          </a:p>
          <a:p>
            <a:endParaRPr lang="en-US" dirty="0">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Source Sans Pro" panose="020B0503030403020204" pitchFamily="34" charset="0"/>
              </a:rPr>
              <a:t>Function		A function that returns (can also return a promise that resolves to) 	() =&gt; String \| Promise&lt;String&gt;</a:t>
            </a:r>
          </a:p>
          <a:p>
            <a:r>
              <a:rPr lang="en-US" dirty="0">
                <a:effectLst/>
                <a:latin typeface="Source Sans Pro" panose="020B0503030403020204" pitchFamily="34" charset="0"/>
              </a:rPr>
              <a:t>		any of the above formats</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117</a:t>
            </a:fld>
            <a:endParaRPr lang="fr-FR"/>
          </a:p>
        </p:txBody>
      </p:sp>
    </p:spTree>
    <p:extLst>
      <p:ext uri="{BB962C8B-B14F-4D97-AF65-F5344CB8AC3E}">
        <p14:creationId xmlns:p14="http://schemas.microsoft.com/office/powerpoint/2010/main" val="42217115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Method pour </a:t>
            </a:r>
            <a:r>
              <a:rPr lang="fr-FR" b="1" u="sng" dirty="0" err="1"/>
              <a:t>craco</a:t>
            </a:r>
            <a:r>
              <a:rPr lang="fr-FR" b="1" u="sng" dirty="0"/>
              <a:t> &amp; CRA :</a:t>
            </a:r>
            <a:r>
              <a:rPr lang="fr-FR" dirty="0"/>
              <a:t> https://dev.to/przpiw/react-pdf-rendering-4g7b</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120</a:t>
            </a:fld>
            <a:endParaRPr lang="fr-FR"/>
          </a:p>
        </p:txBody>
      </p:sp>
    </p:spTree>
    <p:extLst>
      <p:ext uri="{BB962C8B-B14F-4D97-AF65-F5344CB8AC3E}">
        <p14:creationId xmlns:p14="http://schemas.microsoft.com/office/powerpoint/2010/main" val="7828510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121</a:t>
            </a:fld>
            <a:endParaRPr lang="fr-FR"/>
          </a:p>
        </p:txBody>
      </p:sp>
    </p:spTree>
    <p:extLst>
      <p:ext uri="{BB962C8B-B14F-4D97-AF65-F5344CB8AC3E}">
        <p14:creationId xmlns:p14="http://schemas.microsoft.com/office/powerpoint/2010/main" val="6705762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1ere </a:t>
            </a:r>
            <a:r>
              <a:rPr lang="fr-FR" dirty="0" err="1"/>
              <a:t>intialisation</a:t>
            </a:r>
            <a:r>
              <a:rPr lang="fr-FR" dirty="0"/>
              <a:t> :</a:t>
            </a:r>
          </a:p>
          <a:p>
            <a:r>
              <a:rPr lang="en-US" dirty="0"/>
              <a:t>? Does this project use TypeScript? No</a:t>
            </a:r>
          </a:p>
          <a:p>
            <a:r>
              <a:rPr lang="en-US" dirty="0"/>
              <a:t>? Does this project use CSS modules? Yes</a:t>
            </a:r>
          </a:p>
          <a:p>
            <a:r>
              <a:rPr lang="en-US" dirty="0"/>
              <a:t>? Does this project use a CSS Preprocessor? css</a:t>
            </a:r>
          </a:p>
          <a:p>
            <a:r>
              <a:rPr lang="en-US" dirty="0"/>
              <a:t>? What testing library does your project use? Testing Library</a:t>
            </a:r>
          </a:p>
          <a:p>
            <a:r>
              <a:rPr lang="en-US" dirty="0"/>
              <a:t>? Set the default path directory to where your components will be generated in? </a:t>
            </a:r>
            <a:r>
              <a:rPr lang="en-US" dirty="0" err="1"/>
              <a:t>src</a:t>
            </a:r>
            <a:r>
              <a:rPr lang="en-US" dirty="0"/>
              <a:t>/App/components</a:t>
            </a:r>
          </a:p>
          <a:p>
            <a:r>
              <a:rPr lang="en-US" dirty="0"/>
              <a:t>? Would you like to create a corresponding stylesheet file with each component you generate? Yes</a:t>
            </a:r>
          </a:p>
          <a:p>
            <a:r>
              <a:rPr lang="en-US" dirty="0"/>
              <a:t>? Would you like to create a corresponding test file with each component you generate? Yes</a:t>
            </a:r>
          </a:p>
          <a:p>
            <a:r>
              <a:rPr lang="en-US" dirty="0"/>
              <a:t>? Would you like to create a corresponding story with each component you generate? Yes</a:t>
            </a:r>
          </a:p>
          <a:p>
            <a:r>
              <a:rPr lang="en-US" dirty="0"/>
              <a:t>? Would you like to create a corresponding lazy file (a file that lazy-loads your </a:t>
            </a:r>
            <a:r>
              <a:rPr lang="en-US" dirty="0" err="1"/>
              <a:t>compone</a:t>
            </a:r>
            <a:endParaRPr lang="en-US" dirty="0"/>
          </a:p>
          <a:p>
            <a:r>
              <a:rPr lang="en-US" dirty="0" err="1"/>
              <a:t>nt</a:t>
            </a:r>
            <a:r>
              <a:rPr lang="en-US" dirty="0"/>
              <a:t> out of the box and enables code splitting: https://reactjs.org/docs/code-splitting.htm</a:t>
            </a:r>
          </a:p>
          <a:p>
            <a:r>
              <a:rPr lang="en-US" dirty="0" err="1"/>
              <a:t>l#code-splitting</a:t>
            </a:r>
            <a:r>
              <a:rPr lang="en-US" dirty="0"/>
              <a:t>) with each component you generate? Yes</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122</a:t>
            </a:fld>
            <a:endParaRPr lang="fr-FR"/>
          </a:p>
        </p:txBody>
      </p:sp>
    </p:spTree>
    <p:extLst>
      <p:ext uri="{BB962C8B-B14F-4D97-AF65-F5344CB8AC3E}">
        <p14:creationId xmlns:p14="http://schemas.microsoft.com/office/powerpoint/2010/main" val="86191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123</a:t>
            </a:fld>
            <a:endParaRPr lang="fr-FR"/>
          </a:p>
        </p:txBody>
      </p:sp>
    </p:spTree>
    <p:extLst>
      <p:ext uri="{BB962C8B-B14F-4D97-AF65-F5344CB8AC3E}">
        <p14:creationId xmlns:p14="http://schemas.microsoft.com/office/powerpoint/2010/main" val="2225775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a:t>
            </a:fld>
            <a:endParaRPr lang="fr-FR"/>
          </a:p>
        </p:txBody>
      </p:sp>
    </p:spTree>
    <p:extLst>
      <p:ext uri="{BB962C8B-B14F-4D97-AF65-F5344CB8AC3E}">
        <p14:creationId xmlns:p14="http://schemas.microsoft.com/office/powerpoint/2010/main" val="28778963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https://medium.com/free-code-camp/react-for-beginners-building-a-meme-maker-with-react-7164d3d3e55f</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125</a:t>
            </a:fld>
            <a:endParaRPr lang="fr-FR"/>
          </a:p>
        </p:txBody>
      </p:sp>
    </p:spTree>
    <p:extLst>
      <p:ext uri="{BB962C8B-B14F-4D97-AF65-F5344CB8AC3E}">
        <p14:creationId xmlns:p14="http://schemas.microsoft.com/office/powerpoint/2010/main" val="29920328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13491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14349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53901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48927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a:t>
            </a:fld>
            <a:endParaRPr lang="fr-FR"/>
          </a:p>
        </p:txBody>
      </p:sp>
    </p:spTree>
    <p:extLst>
      <p:ext uri="{BB962C8B-B14F-4D97-AF65-F5344CB8AC3E}">
        <p14:creationId xmlns:p14="http://schemas.microsoft.com/office/powerpoint/2010/main" val="244896107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30294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fontScale="92500" lnSpcReduction="10000"/>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85000" lnSpcReduction="2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13</a:t>
            </a:fld>
            <a:endParaRPr lang="fr-FR"/>
          </a:p>
        </p:txBody>
      </p:sp>
    </p:spTree>
    <p:extLst>
      <p:ext uri="{BB962C8B-B14F-4D97-AF65-F5344CB8AC3E}">
        <p14:creationId xmlns:p14="http://schemas.microsoft.com/office/powerpoint/2010/main" val="1969238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14</a:t>
            </a:fld>
            <a:endParaRPr lang="fr-FR"/>
          </a:p>
        </p:txBody>
      </p:sp>
    </p:spTree>
    <p:extLst>
      <p:ext uri="{BB962C8B-B14F-4D97-AF65-F5344CB8AC3E}">
        <p14:creationId xmlns:p14="http://schemas.microsoft.com/office/powerpoint/2010/main" val="622007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a:t>
            </a:fld>
            <a:endParaRPr lang="fr-FR"/>
          </a:p>
        </p:txBody>
      </p:sp>
    </p:spTree>
    <p:extLst>
      <p:ext uri="{BB962C8B-B14F-4D97-AF65-F5344CB8AC3E}">
        <p14:creationId xmlns:p14="http://schemas.microsoft.com/office/powerpoint/2010/main" val="2509423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16</a:t>
            </a:fld>
            <a:endParaRPr lang="fr-FR"/>
          </a:p>
        </p:txBody>
      </p:sp>
    </p:spTree>
    <p:extLst>
      <p:ext uri="{BB962C8B-B14F-4D97-AF65-F5344CB8AC3E}">
        <p14:creationId xmlns:p14="http://schemas.microsoft.com/office/powerpoint/2010/main" val="877805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17</a:t>
            </a:fld>
            <a:endParaRPr lang="fr-FR"/>
          </a:p>
        </p:txBody>
      </p:sp>
    </p:spTree>
    <p:extLst>
      <p:ext uri="{BB962C8B-B14F-4D97-AF65-F5344CB8AC3E}">
        <p14:creationId xmlns:p14="http://schemas.microsoft.com/office/powerpoint/2010/main" val="1785898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*ou</a:t>
            </a:r>
            <a:r>
              <a:rPr lang="fr-FR" b="1" baseline="0" dirty="0"/>
              <a:t> </a:t>
            </a:r>
            <a:r>
              <a:rPr lang="fr-FR" b="1" baseline="0" dirty="0" err="1"/>
              <a:t>wamp</a:t>
            </a:r>
            <a:r>
              <a:rPr lang="fr-FR" b="1" baseline="0" dirty="0"/>
              <a:t> </a:t>
            </a:r>
            <a:endParaRPr lang="fr-FR" b="1" dirty="0"/>
          </a:p>
          <a:p>
            <a:r>
              <a:rPr lang="fr-FR" b="1" dirty="0"/>
              <a:t>JSON-server </a:t>
            </a:r>
            <a:r>
              <a:rPr lang="fr-FR" b="1" dirty="0" err="1"/>
              <a:t>tuto</a:t>
            </a:r>
            <a:r>
              <a:rPr lang="fr-FR" b="1" dirty="0"/>
              <a:t> : </a:t>
            </a:r>
            <a:r>
              <a:rPr lang="fr-FR" dirty="0"/>
              <a:t>https://codingthesmartway.com/create-a-rest-api-with-json-server/</a:t>
            </a: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18</a:t>
            </a:fld>
            <a:endParaRPr lang="fr-FR"/>
          </a:p>
        </p:txBody>
      </p:sp>
    </p:spTree>
    <p:extLst>
      <p:ext uri="{BB962C8B-B14F-4D97-AF65-F5344CB8AC3E}">
        <p14:creationId xmlns:p14="http://schemas.microsoft.com/office/powerpoint/2010/main" val="2415756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a:t>
            </a:fld>
            <a:endParaRPr lang="fr-FR"/>
          </a:p>
        </p:txBody>
      </p:sp>
    </p:spTree>
    <p:extLst>
      <p:ext uri="{BB962C8B-B14F-4D97-AF65-F5344CB8AC3E}">
        <p14:creationId xmlns:p14="http://schemas.microsoft.com/office/powerpoint/2010/main" val="1992188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a:t>
            </a:fld>
            <a:endParaRPr lang="fr-FR" dirty="0"/>
          </a:p>
        </p:txBody>
      </p:sp>
    </p:spTree>
    <p:extLst>
      <p:ext uri="{BB962C8B-B14F-4D97-AF65-F5344CB8AC3E}">
        <p14:creationId xmlns:p14="http://schemas.microsoft.com/office/powerpoint/2010/main" val="257611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smtClean="0">
                <a:solidFill>
                  <a:schemeClr val="tx1"/>
                </a:solidFill>
                <a:effectLst/>
                <a:latin typeface="+mn-lt"/>
                <a:ea typeface="+mn-ea"/>
                <a:cs typeface="+mn-cs"/>
              </a:rPr>
              <a:t>ES7 </a:t>
            </a:r>
            <a:r>
              <a:rPr lang="fr-FR" sz="1200" b="1" i="0" kern="1200" dirty="0" err="1" smtClean="0">
                <a:solidFill>
                  <a:schemeClr val="tx1"/>
                </a:solidFill>
                <a:effectLst/>
                <a:latin typeface="+mn-lt"/>
                <a:ea typeface="+mn-ea"/>
                <a:cs typeface="+mn-cs"/>
              </a:rPr>
              <a:t>React</a:t>
            </a:r>
            <a:r>
              <a:rPr lang="fr-FR" sz="1200" b="1" i="0" kern="1200" dirty="0" smtClean="0">
                <a:solidFill>
                  <a:schemeClr val="tx1"/>
                </a:solidFill>
                <a:effectLst/>
                <a:latin typeface="+mn-lt"/>
                <a:ea typeface="+mn-ea"/>
                <a:cs typeface="+mn-cs"/>
              </a:rPr>
              <a:t>/</a:t>
            </a:r>
            <a:r>
              <a:rPr lang="fr-FR" sz="1200" b="1" i="0" kern="1200" dirty="0" err="1" smtClean="0">
                <a:solidFill>
                  <a:schemeClr val="tx1"/>
                </a:solidFill>
                <a:effectLst/>
                <a:latin typeface="+mn-lt"/>
                <a:ea typeface="+mn-ea"/>
                <a:cs typeface="+mn-cs"/>
              </a:rPr>
              <a:t>Redux</a:t>
            </a:r>
            <a:r>
              <a:rPr lang="fr-FR" sz="1200" b="1" i="0" kern="1200" dirty="0" smtClean="0">
                <a:solidFill>
                  <a:schemeClr val="tx1"/>
                </a:solidFill>
                <a:effectLst/>
                <a:latin typeface="+mn-lt"/>
                <a:ea typeface="+mn-ea"/>
                <a:cs typeface="+mn-cs"/>
              </a:rPr>
              <a:t>/</a:t>
            </a:r>
            <a:r>
              <a:rPr lang="fr-FR" sz="1200" b="1" i="0" kern="1200" dirty="0" err="1" smtClean="0">
                <a:solidFill>
                  <a:schemeClr val="tx1"/>
                </a:solidFill>
                <a:effectLst/>
                <a:latin typeface="+mn-lt"/>
                <a:ea typeface="+mn-ea"/>
                <a:cs typeface="+mn-cs"/>
              </a:rPr>
              <a:t>GraphQL</a:t>
            </a:r>
            <a:r>
              <a:rPr lang="fr-FR" sz="1200" b="1" i="0" kern="1200" dirty="0" smtClean="0">
                <a:solidFill>
                  <a:schemeClr val="tx1"/>
                </a:solidFill>
                <a:effectLst/>
                <a:latin typeface="+mn-lt"/>
                <a:ea typeface="+mn-ea"/>
                <a:cs typeface="+mn-cs"/>
              </a:rPr>
              <a:t>/</a:t>
            </a:r>
            <a:r>
              <a:rPr lang="fr-FR" sz="1200" b="1" i="0" kern="1200" dirty="0" err="1" smtClean="0">
                <a:solidFill>
                  <a:schemeClr val="tx1"/>
                </a:solidFill>
                <a:effectLst/>
                <a:latin typeface="+mn-lt"/>
                <a:ea typeface="+mn-ea"/>
                <a:cs typeface="+mn-cs"/>
              </a:rPr>
              <a:t>React</a:t>
            </a:r>
            <a:r>
              <a:rPr lang="fr-FR" sz="1200" b="1" i="0" kern="1200" dirty="0" smtClean="0">
                <a:solidFill>
                  <a:schemeClr val="tx1"/>
                </a:solidFill>
                <a:effectLst/>
                <a:latin typeface="+mn-lt"/>
                <a:ea typeface="+mn-ea"/>
                <a:cs typeface="+mn-cs"/>
              </a:rPr>
              <a:t>-Native </a:t>
            </a:r>
            <a:r>
              <a:rPr lang="fr-FR" sz="1200" b="1" i="0" kern="1200" dirty="0" err="1" smtClean="0">
                <a:solidFill>
                  <a:schemeClr val="tx1"/>
                </a:solidFill>
                <a:effectLst/>
                <a:latin typeface="+mn-lt"/>
                <a:ea typeface="+mn-ea"/>
                <a:cs typeface="+mn-cs"/>
              </a:rPr>
              <a:t>snippets</a:t>
            </a:r>
            <a:r>
              <a:rPr lang="fr-FR" dirty="0" smtClean="0"/>
              <a:t/>
            </a:r>
            <a:br>
              <a:rPr lang="fr-FR" dirty="0" smtClean="0"/>
            </a:br>
            <a:r>
              <a:rPr lang="fr-FR" sz="1200" b="1" i="0" kern="1200" dirty="0" err="1" smtClean="0">
                <a:solidFill>
                  <a:schemeClr val="tx1"/>
                </a:solidFill>
                <a:effectLst/>
                <a:latin typeface="+mn-lt"/>
                <a:ea typeface="+mn-ea"/>
                <a:cs typeface="+mn-cs"/>
              </a:rPr>
              <a:t>React</a:t>
            </a:r>
            <a:r>
              <a:rPr lang="fr-FR" sz="1200" b="1" i="0" kern="1200" dirty="0" smtClean="0">
                <a:solidFill>
                  <a:schemeClr val="tx1"/>
                </a:solidFill>
                <a:effectLst/>
                <a:latin typeface="+mn-lt"/>
                <a:ea typeface="+mn-ea"/>
                <a:cs typeface="+mn-cs"/>
              </a:rPr>
              <a:t> </a:t>
            </a:r>
            <a:r>
              <a:rPr lang="fr-FR" sz="1200" b="1" i="0" kern="1200" dirty="0" err="1" smtClean="0">
                <a:solidFill>
                  <a:schemeClr val="tx1"/>
                </a:solidFill>
                <a:effectLst/>
                <a:latin typeface="+mn-lt"/>
                <a:ea typeface="+mn-ea"/>
                <a:cs typeface="+mn-cs"/>
              </a:rPr>
              <a:t>PropTypes</a:t>
            </a:r>
            <a:r>
              <a:rPr lang="fr-FR" sz="1200" b="1" i="0" kern="1200" dirty="0" smtClean="0">
                <a:solidFill>
                  <a:schemeClr val="tx1"/>
                </a:solidFill>
                <a:effectLst/>
                <a:latin typeface="+mn-lt"/>
                <a:ea typeface="+mn-ea"/>
                <a:cs typeface="+mn-cs"/>
              </a:rPr>
              <a:t> </a:t>
            </a:r>
            <a:r>
              <a:rPr lang="fr-FR" sz="1200" b="1" i="0" kern="1200" dirty="0" err="1" smtClean="0">
                <a:solidFill>
                  <a:schemeClr val="tx1"/>
                </a:solidFill>
                <a:effectLst/>
                <a:latin typeface="+mn-lt"/>
                <a:ea typeface="+mn-ea"/>
                <a:cs typeface="+mn-cs"/>
              </a:rPr>
              <a:t>Intellisense</a:t>
            </a:r>
            <a:r>
              <a:rPr lang="fr-FR" dirty="0" smtClean="0"/>
              <a:t/>
            </a:r>
            <a:br>
              <a:rPr lang="fr-FR" dirty="0" smtClean="0"/>
            </a:br>
            <a:r>
              <a:rPr lang="fr-FR" sz="1200" b="1" i="0" kern="1200" dirty="0" err="1" smtClean="0">
                <a:solidFill>
                  <a:schemeClr val="tx1"/>
                </a:solidFill>
                <a:effectLst/>
                <a:latin typeface="+mn-lt"/>
                <a:ea typeface="+mn-ea"/>
                <a:cs typeface="+mn-cs"/>
              </a:rPr>
              <a:t>Typescript</a:t>
            </a:r>
            <a:r>
              <a:rPr lang="fr-FR" sz="1200" b="1" i="0" kern="1200" dirty="0" smtClean="0">
                <a:solidFill>
                  <a:schemeClr val="tx1"/>
                </a:solidFill>
                <a:effectLst/>
                <a:latin typeface="+mn-lt"/>
                <a:ea typeface="+mn-ea"/>
                <a:cs typeface="+mn-cs"/>
              </a:rPr>
              <a:t> </a:t>
            </a:r>
            <a:r>
              <a:rPr lang="fr-FR" sz="1200" b="1" i="0" kern="1200" dirty="0" err="1" smtClean="0">
                <a:solidFill>
                  <a:schemeClr val="tx1"/>
                </a:solidFill>
                <a:effectLst/>
                <a:latin typeface="+mn-lt"/>
                <a:ea typeface="+mn-ea"/>
                <a:cs typeface="+mn-cs"/>
              </a:rPr>
              <a:t>React</a:t>
            </a:r>
            <a:r>
              <a:rPr lang="fr-FR" sz="1200" b="1" i="0" kern="1200" dirty="0" smtClean="0">
                <a:solidFill>
                  <a:schemeClr val="tx1"/>
                </a:solidFill>
                <a:effectLst/>
                <a:latin typeface="+mn-lt"/>
                <a:ea typeface="+mn-ea"/>
                <a:cs typeface="+mn-cs"/>
              </a:rPr>
              <a:t> code </a:t>
            </a:r>
            <a:r>
              <a:rPr lang="fr-FR" sz="1200" b="1" i="0" kern="1200" dirty="0" err="1" smtClean="0">
                <a:solidFill>
                  <a:schemeClr val="tx1"/>
                </a:solidFill>
                <a:effectLst/>
                <a:latin typeface="+mn-lt"/>
                <a:ea typeface="+mn-ea"/>
                <a:cs typeface="+mn-cs"/>
              </a:rPr>
              <a:t>snippets</a:t>
            </a:r>
            <a:r>
              <a:rPr lang="fr-FR" dirty="0" smtClean="0"/>
              <a:t/>
            </a:r>
            <a:br>
              <a:rPr lang="fr-FR" dirty="0" smtClean="0"/>
            </a:br>
            <a:endParaRPr lang="fr-FR" dirty="0" smtClean="0"/>
          </a:p>
          <a:p>
            <a:r>
              <a:rPr lang="fr-FR" sz="1200" b="1" i="0" kern="1200" dirty="0" err="1" smtClean="0">
                <a:solidFill>
                  <a:schemeClr val="tx1"/>
                </a:solidFill>
                <a:effectLst/>
                <a:latin typeface="+mn-lt"/>
                <a:ea typeface="+mn-ea"/>
                <a:cs typeface="+mn-cs"/>
              </a:rPr>
              <a:t>Jest</a:t>
            </a:r>
            <a:r>
              <a:rPr lang="fr-FR" sz="1200" b="1" i="0" kern="1200" dirty="0" smtClean="0">
                <a:solidFill>
                  <a:schemeClr val="tx1"/>
                </a:solidFill>
                <a:effectLst/>
                <a:latin typeface="+mn-lt"/>
                <a:ea typeface="+mn-ea"/>
                <a:cs typeface="+mn-cs"/>
              </a:rPr>
              <a:t> Test Explorer</a:t>
            </a:r>
          </a:p>
          <a:p>
            <a:r>
              <a:rPr lang="fr-FR" sz="1200" b="1" i="0" kern="1200" dirty="0" err="1" smtClean="0">
                <a:solidFill>
                  <a:schemeClr val="tx1"/>
                </a:solidFill>
                <a:effectLst/>
                <a:latin typeface="+mn-lt"/>
                <a:ea typeface="+mn-ea"/>
                <a:cs typeface="+mn-cs"/>
              </a:rPr>
              <a:t>Jest</a:t>
            </a:r>
            <a:r>
              <a:rPr lang="fr-FR" sz="1200" b="1" i="0" kern="1200" dirty="0" smtClean="0">
                <a:solidFill>
                  <a:schemeClr val="tx1"/>
                </a:solidFill>
                <a:effectLst/>
                <a:latin typeface="+mn-lt"/>
                <a:ea typeface="+mn-ea"/>
                <a:cs typeface="+mn-cs"/>
              </a:rPr>
              <a:t> </a:t>
            </a:r>
            <a:r>
              <a:rPr lang="fr-FR" sz="1200" b="1" i="0" kern="1200" dirty="0" err="1" smtClean="0">
                <a:solidFill>
                  <a:schemeClr val="tx1"/>
                </a:solidFill>
                <a:effectLst/>
                <a:latin typeface="+mn-lt"/>
                <a:ea typeface="+mn-ea"/>
                <a:cs typeface="+mn-cs"/>
              </a:rPr>
              <a:t>Snippets</a:t>
            </a:r>
            <a:endParaRPr lang="fr-FR" sz="1200" b="1" i="0" kern="1200" dirty="0" smtClean="0">
              <a:solidFill>
                <a:schemeClr val="tx1"/>
              </a:solidFill>
              <a:effectLst/>
              <a:latin typeface="+mn-lt"/>
              <a:ea typeface="+mn-ea"/>
              <a:cs typeface="+mn-cs"/>
            </a:endParaRPr>
          </a:p>
          <a:p>
            <a:endParaRPr lang="fr-FR" dirty="0" smtClean="0"/>
          </a:p>
          <a:p>
            <a:r>
              <a:rPr lang="fr-FR" sz="1200" b="1" i="0" kern="1200" dirty="0" smtClean="0">
                <a:solidFill>
                  <a:schemeClr val="tx1"/>
                </a:solidFill>
                <a:effectLst/>
                <a:latin typeface="+mn-lt"/>
                <a:ea typeface="+mn-ea"/>
                <a:cs typeface="+mn-cs"/>
              </a:rPr>
              <a:t>MUI </a:t>
            </a:r>
            <a:r>
              <a:rPr lang="fr-FR" sz="1200" b="1" i="0" kern="1200" dirty="0" err="1" smtClean="0">
                <a:solidFill>
                  <a:schemeClr val="tx1"/>
                </a:solidFill>
                <a:effectLst/>
                <a:latin typeface="+mn-lt"/>
                <a:ea typeface="+mn-ea"/>
                <a:cs typeface="+mn-cs"/>
              </a:rPr>
              <a:t>Snippets</a:t>
            </a:r>
            <a:r>
              <a:rPr lang="fr-FR" dirty="0" smtClean="0"/>
              <a:t/>
            </a:r>
            <a:br>
              <a:rPr lang="fr-FR" dirty="0" smtClean="0"/>
            </a:br>
            <a:endParaRPr lang="fr-FR" dirty="0" smtClean="0"/>
          </a:p>
          <a:p>
            <a:r>
              <a:rPr lang="fr-FR" sz="1200" b="1" i="0" kern="1200" dirty="0" smtClean="0">
                <a:solidFill>
                  <a:schemeClr val="tx1"/>
                </a:solidFill>
                <a:effectLst/>
                <a:latin typeface="+mn-lt"/>
                <a:ea typeface="+mn-ea"/>
                <a:cs typeface="+mn-cs"/>
              </a:rPr>
              <a:t>Git Graph</a:t>
            </a:r>
            <a:r>
              <a:rPr lang="fr-FR" dirty="0" smtClean="0"/>
              <a:t/>
            </a:r>
            <a:br>
              <a:rPr lang="fr-FR" dirty="0" smtClean="0"/>
            </a:b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20</a:t>
            </a:fld>
            <a:endParaRPr lang="fr-FR"/>
          </a:p>
        </p:txBody>
      </p:sp>
    </p:spTree>
    <p:extLst>
      <p:ext uri="{BB962C8B-B14F-4D97-AF65-F5344CB8AC3E}">
        <p14:creationId xmlns:p14="http://schemas.microsoft.com/office/powerpoint/2010/main" val="1513818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21</a:t>
            </a:fld>
            <a:endParaRPr lang="fr-FR"/>
          </a:p>
        </p:txBody>
      </p:sp>
    </p:spTree>
    <p:extLst>
      <p:ext uri="{BB962C8B-B14F-4D97-AF65-F5344CB8AC3E}">
        <p14:creationId xmlns:p14="http://schemas.microsoft.com/office/powerpoint/2010/main" val="836927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22</a:t>
            </a:fld>
            <a:endParaRPr lang="fr-FR"/>
          </a:p>
        </p:txBody>
      </p:sp>
    </p:spTree>
    <p:extLst>
      <p:ext uri="{BB962C8B-B14F-4D97-AF65-F5344CB8AC3E}">
        <p14:creationId xmlns:p14="http://schemas.microsoft.com/office/powerpoint/2010/main" val="1745283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23</a:t>
            </a:fld>
            <a:endParaRPr lang="fr-FR"/>
          </a:p>
        </p:txBody>
      </p:sp>
    </p:spTree>
    <p:extLst>
      <p:ext uri="{BB962C8B-B14F-4D97-AF65-F5344CB8AC3E}">
        <p14:creationId xmlns:p14="http://schemas.microsoft.com/office/powerpoint/2010/main" val="4007878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t>
            </a:r>
            <a:r>
              <a:rPr lang="fr-FR" dirty="0" err="1"/>
              <a:t>alert</a:t>
            </a:r>
            <a:r>
              <a:rPr lang="fr-FR" dirty="0"/>
              <a:t>( ) est bloquant pour l'</a:t>
            </a:r>
            <a:r>
              <a:rPr lang="fr-FR" dirty="0" err="1"/>
              <a:t>execution</a:t>
            </a:r>
            <a:r>
              <a:rPr lang="fr-FR" dirty="0"/>
              <a:t> du code </a:t>
            </a:r>
            <a:r>
              <a:rPr lang="fr-FR" dirty="0" err="1"/>
              <a:t>js</a:t>
            </a:r>
            <a:endParaRPr lang="fr-FR" dirty="0"/>
          </a:p>
          <a:p>
            <a:endParaRPr lang="fr-FR" dirty="0"/>
          </a:p>
          <a:p>
            <a:r>
              <a:rPr lang="fr-FR" dirty="0"/>
              <a:t>**</a:t>
            </a:r>
            <a:r>
              <a:rPr lang="fr-FR" dirty="0" err="1"/>
              <a:t>console.log</a:t>
            </a:r>
            <a:r>
              <a:rPr lang="fr-FR" dirty="0"/>
              <a:t> permet de </a:t>
            </a:r>
            <a:r>
              <a:rPr lang="fr-FR" dirty="0" err="1"/>
              <a:t>logger</a:t>
            </a:r>
            <a:r>
              <a:rPr lang="fr-FR" dirty="0"/>
              <a:t> des </a:t>
            </a:r>
            <a:r>
              <a:rPr lang="fr-FR" dirty="0" err="1"/>
              <a:t>object</a:t>
            </a:r>
            <a:r>
              <a:rPr lang="fr-FR" dirty="0"/>
              <a:t> complets en gardant l'</a:t>
            </a:r>
            <a:r>
              <a:rPr lang="fr-FR" dirty="0" err="1"/>
              <a:t>async</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24</a:t>
            </a:fld>
            <a:endParaRPr lang="fr-FR"/>
          </a:p>
        </p:txBody>
      </p:sp>
    </p:spTree>
    <p:extLst>
      <p:ext uri="{BB962C8B-B14F-4D97-AF65-F5344CB8AC3E}">
        <p14:creationId xmlns:p14="http://schemas.microsoft.com/office/powerpoint/2010/main" val="2065486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25</a:t>
            </a:fld>
            <a:endParaRPr lang="fr-FR"/>
          </a:p>
        </p:txBody>
      </p:sp>
    </p:spTree>
    <p:extLst>
      <p:ext uri="{BB962C8B-B14F-4D97-AF65-F5344CB8AC3E}">
        <p14:creationId xmlns:p14="http://schemas.microsoft.com/office/powerpoint/2010/main" val="2638244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26</a:t>
            </a:fld>
            <a:endParaRPr lang="fr-FR"/>
          </a:p>
        </p:txBody>
      </p:sp>
    </p:spTree>
    <p:extLst>
      <p:ext uri="{BB962C8B-B14F-4D97-AF65-F5344CB8AC3E}">
        <p14:creationId xmlns:p14="http://schemas.microsoft.com/office/powerpoint/2010/main" val="965738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27</a:t>
            </a:fld>
            <a:endParaRPr lang="fr-FR"/>
          </a:p>
        </p:txBody>
      </p:sp>
    </p:spTree>
    <p:extLst>
      <p:ext uri="{BB962C8B-B14F-4D97-AF65-F5344CB8AC3E}">
        <p14:creationId xmlns:p14="http://schemas.microsoft.com/office/powerpoint/2010/main" val="3317565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28</a:t>
            </a:fld>
            <a:endParaRPr lang="fr-FR"/>
          </a:p>
        </p:txBody>
      </p:sp>
    </p:spTree>
    <p:extLst>
      <p:ext uri="{BB962C8B-B14F-4D97-AF65-F5344CB8AC3E}">
        <p14:creationId xmlns:p14="http://schemas.microsoft.com/office/powerpoint/2010/main" val="393825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29</a:t>
            </a:fld>
            <a:endParaRPr lang="fr-FR"/>
          </a:p>
        </p:txBody>
      </p:sp>
    </p:spTree>
    <p:extLst>
      <p:ext uri="{BB962C8B-B14F-4D97-AF65-F5344CB8AC3E}">
        <p14:creationId xmlns:p14="http://schemas.microsoft.com/office/powerpoint/2010/main" val="98540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a:t>
            </a:fld>
            <a:endParaRPr lang="fr-FR" dirty="0"/>
          </a:p>
        </p:txBody>
      </p:sp>
    </p:spTree>
    <p:extLst>
      <p:ext uri="{BB962C8B-B14F-4D97-AF65-F5344CB8AC3E}">
        <p14:creationId xmlns:p14="http://schemas.microsoft.com/office/powerpoint/2010/main" val="403724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 </a:t>
            </a:r>
            <a:r>
              <a:rPr lang="fr-FR" dirty="0" err="1"/>
              <a:t>mdn</a:t>
            </a:r>
            <a:r>
              <a:rPr lang="fr-FR" dirty="0"/>
              <a:t> des templates string : appelé des « </a:t>
            </a:r>
            <a:r>
              <a:rPr lang="fr-FR" i="1" dirty="0" err="1"/>
              <a:t>literales</a:t>
            </a:r>
            <a:r>
              <a:rPr lang="fr-FR" i="1" dirty="0"/>
              <a:t> et gabarits</a:t>
            </a:r>
            <a:r>
              <a:rPr lang="fr-FR" dirty="0"/>
              <a:t> » : </a:t>
            </a:r>
            <a:r>
              <a:rPr lang="fr-FR" dirty="0">
                <a:hlinkClick r:id="rId3"/>
              </a:rPr>
              <a:t>https://developer.mozilla.org/fr/docs/Web/JavaScript/Reference/Litt%C3%A9raux_gabarits</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30</a:t>
            </a:fld>
            <a:endParaRPr lang="fr-FR"/>
          </a:p>
        </p:txBody>
      </p:sp>
    </p:spTree>
    <p:extLst>
      <p:ext uri="{BB962C8B-B14F-4D97-AF65-F5344CB8AC3E}">
        <p14:creationId xmlns:p14="http://schemas.microsoft.com/office/powerpoint/2010/main" val="867632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31</a:t>
            </a:fld>
            <a:endParaRPr lang="fr-FR"/>
          </a:p>
        </p:txBody>
      </p:sp>
    </p:spTree>
    <p:extLst>
      <p:ext uri="{BB962C8B-B14F-4D97-AF65-F5344CB8AC3E}">
        <p14:creationId xmlns:p14="http://schemas.microsoft.com/office/powerpoint/2010/main" val="2597121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32</a:t>
            </a:fld>
            <a:endParaRPr lang="fr-FR"/>
          </a:p>
        </p:txBody>
      </p:sp>
    </p:spTree>
    <p:extLst>
      <p:ext uri="{BB962C8B-B14F-4D97-AF65-F5344CB8AC3E}">
        <p14:creationId xmlns:p14="http://schemas.microsoft.com/office/powerpoint/2010/main" val="678652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 </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 il a donc tout perdu</a:t>
            </a:r>
          </a:p>
          <a:p>
            <a:r>
              <a:rPr lang="fr-FR" dirty="0"/>
              <a:t>Tout le reste de sa vie dépendais de ce paris il a donc attendu car il ne pouvais rien faire d’autre tant qu’il ne savais pas le déroulement de la suite des choses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33</a:t>
            </a:fld>
            <a:endParaRPr lang="fr-FR"/>
          </a:p>
        </p:txBody>
      </p:sp>
    </p:spTree>
    <p:extLst>
      <p:ext uri="{BB962C8B-B14F-4D97-AF65-F5344CB8AC3E}">
        <p14:creationId xmlns:p14="http://schemas.microsoft.com/office/powerpoint/2010/main" val="4202578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34</a:t>
            </a:fld>
            <a:endParaRPr lang="fr-FR"/>
          </a:p>
        </p:txBody>
      </p:sp>
    </p:spTree>
    <p:extLst>
      <p:ext uri="{BB962C8B-B14F-4D97-AF65-F5344CB8AC3E}">
        <p14:creationId xmlns:p14="http://schemas.microsoft.com/office/powerpoint/2010/main" val="3291829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35</a:t>
            </a:fld>
            <a:endParaRPr lang="fr-FR"/>
          </a:p>
        </p:txBody>
      </p:sp>
    </p:spTree>
    <p:extLst>
      <p:ext uri="{BB962C8B-B14F-4D97-AF65-F5344CB8AC3E}">
        <p14:creationId xmlns:p14="http://schemas.microsoft.com/office/powerpoint/2010/main" val="2137635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36</a:t>
            </a:fld>
            <a:endParaRPr lang="fr-FR"/>
          </a:p>
        </p:txBody>
      </p:sp>
    </p:spTree>
    <p:extLst>
      <p:ext uri="{BB962C8B-B14F-4D97-AF65-F5344CB8AC3E}">
        <p14:creationId xmlns:p14="http://schemas.microsoft.com/office/powerpoint/2010/main" val="2111157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Fonction encore expérimentale</a:t>
            </a:r>
          </a:p>
          <a:p>
            <a:endParaRPr lang="fr-FR" dirty="0"/>
          </a:p>
          <a:p>
            <a:r>
              <a:rPr lang="fr-FR" dirty="0"/>
              <a:t>Les </a:t>
            </a:r>
            <a:r>
              <a:rPr lang="fr-FR" dirty="0" err="1"/>
              <a:t>wrapper</a:t>
            </a:r>
            <a:r>
              <a:rPr lang="fr-FR" dirty="0"/>
              <a:t> High </a:t>
            </a:r>
            <a:r>
              <a:rPr lang="fr-FR" dirty="0" err="1"/>
              <a:t>order</a:t>
            </a:r>
            <a:r>
              <a:rPr lang="fr-FR" dirty="0"/>
              <a:t> peuvent être définit par une simple fonction.</a:t>
            </a:r>
          </a:p>
          <a:p>
            <a:endParaRPr lang="fr-FR" dirty="0"/>
          </a:p>
          <a:p>
            <a:r>
              <a:rPr lang="fr-FR" dirty="0"/>
              <a:t>Le décorateur apporte surtout de la lisibilité et de la maintenabilité du code en le rendant plus simple a lire et a </a:t>
            </a:r>
            <a:r>
              <a:rPr lang="fr-FR" dirty="0" err="1"/>
              <a:t>ecrire</a:t>
            </a:r>
            <a:r>
              <a:rPr lang="fr-FR" dirty="0"/>
              <a:t>.</a:t>
            </a:r>
          </a:p>
          <a:p>
            <a:endParaRPr lang="fr-FR" dirty="0"/>
          </a:p>
          <a:p>
            <a:r>
              <a:rPr lang="fr-FR" dirty="0"/>
              <a:t>Il a pour seul </a:t>
            </a:r>
            <a:r>
              <a:rPr lang="fr-FR" dirty="0" err="1"/>
              <a:t>role</a:t>
            </a:r>
            <a:r>
              <a:rPr lang="fr-FR" dirty="0"/>
              <a:t> de substituer un @</a:t>
            </a:r>
            <a:r>
              <a:rPr lang="fr-FR" dirty="0" err="1"/>
              <a:t>quelqueChose</a:t>
            </a:r>
            <a:r>
              <a:rPr lang="fr-FR" dirty="0"/>
              <a:t>() à une fonction pour rendre plus abstrait et donc plus simple certains fonctionnements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37</a:t>
            </a:fld>
            <a:endParaRPr lang="fr-FR"/>
          </a:p>
        </p:txBody>
      </p:sp>
    </p:spTree>
    <p:extLst>
      <p:ext uri="{BB962C8B-B14F-4D97-AF65-F5344CB8AC3E}">
        <p14:creationId xmlns:p14="http://schemas.microsoft.com/office/powerpoint/2010/main" val="1531786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38</a:t>
            </a:fld>
            <a:endParaRPr lang="fr-FR"/>
          </a:p>
        </p:txBody>
      </p:sp>
    </p:spTree>
    <p:extLst>
      <p:ext uri="{BB962C8B-B14F-4D97-AF65-F5344CB8AC3E}">
        <p14:creationId xmlns:p14="http://schemas.microsoft.com/office/powerpoint/2010/main" val="987994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39</a:t>
            </a:fld>
            <a:endParaRPr lang="fr-FR"/>
          </a:p>
        </p:txBody>
      </p:sp>
    </p:spTree>
    <p:extLst>
      <p:ext uri="{BB962C8B-B14F-4D97-AF65-F5344CB8AC3E}">
        <p14:creationId xmlns:p14="http://schemas.microsoft.com/office/powerpoint/2010/main" val="3666645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dirty="0"/>
          </a:p>
        </p:txBody>
      </p:sp>
    </p:spTree>
    <p:extLst>
      <p:ext uri="{BB962C8B-B14F-4D97-AF65-F5344CB8AC3E}">
        <p14:creationId xmlns:p14="http://schemas.microsoft.com/office/powerpoint/2010/main" val="7955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40</a:t>
            </a:fld>
            <a:endParaRPr lang="fr-FR"/>
          </a:p>
        </p:txBody>
      </p:sp>
    </p:spTree>
    <p:extLst>
      <p:ext uri="{BB962C8B-B14F-4D97-AF65-F5344CB8AC3E}">
        <p14:creationId xmlns:p14="http://schemas.microsoft.com/office/powerpoint/2010/main" val="1343673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41</a:t>
            </a:fld>
            <a:endParaRPr lang="fr-FR"/>
          </a:p>
        </p:txBody>
      </p:sp>
    </p:spTree>
    <p:extLst>
      <p:ext uri="{BB962C8B-B14F-4D97-AF65-F5344CB8AC3E}">
        <p14:creationId xmlns:p14="http://schemas.microsoft.com/office/powerpoint/2010/main" val="1630735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Génèrera une fonction pour l’es5 représentant l’objet transformé </a:t>
            </a:r>
            <a:r>
              <a:rPr lang="fr-FR" b="1" dirty="0"/>
              <a:t>sans class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42</a:t>
            </a:fld>
            <a:endParaRPr lang="fr-FR"/>
          </a:p>
        </p:txBody>
      </p:sp>
    </p:spTree>
    <p:extLst>
      <p:ext uri="{BB962C8B-B14F-4D97-AF65-F5344CB8AC3E}">
        <p14:creationId xmlns:p14="http://schemas.microsoft.com/office/powerpoint/2010/main" val="1948916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43</a:t>
            </a:fld>
            <a:endParaRPr lang="fr-FR"/>
          </a:p>
        </p:txBody>
      </p:sp>
    </p:spTree>
    <p:extLst>
      <p:ext uri="{BB962C8B-B14F-4D97-AF65-F5344CB8AC3E}">
        <p14:creationId xmlns:p14="http://schemas.microsoft.com/office/powerpoint/2010/main" val="1036524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44</a:t>
            </a:fld>
            <a:endParaRPr lang="fr-FR"/>
          </a:p>
        </p:txBody>
      </p:sp>
    </p:spTree>
    <p:extLst>
      <p:ext uri="{BB962C8B-B14F-4D97-AF65-F5344CB8AC3E}">
        <p14:creationId xmlns:p14="http://schemas.microsoft.com/office/powerpoint/2010/main" val="3440443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45</a:t>
            </a:fld>
            <a:endParaRPr lang="fr-FR"/>
          </a:p>
        </p:txBody>
      </p:sp>
    </p:spTree>
    <p:extLst>
      <p:ext uri="{BB962C8B-B14F-4D97-AF65-F5344CB8AC3E}">
        <p14:creationId xmlns:p14="http://schemas.microsoft.com/office/powerpoint/2010/main" val="865995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de l’extension d’une class</a:t>
            </a:r>
          </a:p>
          <a:p>
            <a:r>
              <a:rPr lang="fr-FR" dirty="0"/>
              <a:t>qui reprend tout ce que fais un objet pour faire un nouvelle objet a partir du premier.</a:t>
            </a:r>
          </a:p>
          <a:p>
            <a:endParaRPr lang="fr-FR" dirty="0"/>
          </a:p>
          <a:p>
            <a:r>
              <a:rPr lang="fr-FR" dirty="0"/>
              <a:t>Il peut redéfinir des fonctions ou méthodes existante chez le parent et en apporter d’autres.</a:t>
            </a:r>
          </a:p>
          <a:p>
            <a:r>
              <a:rPr lang="fr-FR" dirty="0"/>
              <a:t>Ici notre cafetier </a:t>
            </a:r>
            <a:r>
              <a:rPr lang="fr-FR" dirty="0" err="1"/>
              <a:t>posséde</a:t>
            </a:r>
            <a:r>
              <a:rPr lang="fr-FR" dirty="0"/>
              <a:t> les </a:t>
            </a:r>
            <a:r>
              <a:rPr lang="fr-FR" dirty="0" err="1"/>
              <a:t>memes</a:t>
            </a:r>
            <a:r>
              <a:rPr lang="fr-FR" dirty="0"/>
              <a:t> fonctions : faire le café par exemple</a:t>
            </a:r>
          </a:p>
          <a:p>
            <a:endParaRPr lang="fr-FR" dirty="0"/>
          </a:p>
          <a:p>
            <a:r>
              <a:rPr lang="fr-FR" dirty="0"/>
              <a:t>Mais le fonctionnement n’est pas profilement le </a:t>
            </a:r>
            <a:r>
              <a:rPr lang="fr-FR" dirty="0" err="1"/>
              <a:t>meme</a:t>
            </a:r>
            <a:r>
              <a:rPr lang="fr-FR" dirty="0"/>
              <a:t>.</a:t>
            </a:r>
          </a:p>
          <a:p>
            <a:r>
              <a:rPr lang="fr-FR" dirty="0"/>
              <a:t>Le café cette fois , toujours présent mais un nouveau conteneur doit </a:t>
            </a:r>
            <a:r>
              <a:rPr lang="fr-FR" dirty="0" err="1"/>
              <a:t>etre</a:t>
            </a:r>
            <a:r>
              <a:rPr lang="fr-FR" dirty="0"/>
              <a:t> insérer dans la machine , … plus le café directement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46</a:t>
            </a:fld>
            <a:endParaRPr lang="fr-FR"/>
          </a:p>
        </p:txBody>
      </p:sp>
    </p:spTree>
    <p:extLst>
      <p:ext uri="{BB962C8B-B14F-4D97-AF65-F5344CB8AC3E}">
        <p14:creationId xmlns:p14="http://schemas.microsoft.com/office/powerpoint/2010/main" val="26620586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47</a:t>
            </a:fld>
            <a:endParaRPr lang="fr-FR"/>
          </a:p>
        </p:txBody>
      </p:sp>
    </p:spTree>
    <p:extLst>
      <p:ext uri="{BB962C8B-B14F-4D97-AF65-F5344CB8AC3E}">
        <p14:creationId xmlns:p14="http://schemas.microsoft.com/office/powerpoint/2010/main" val="2315162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d’abstraction. </a:t>
            </a:r>
          </a:p>
          <a:p>
            <a:r>
              <a:rPr lang="fr-FR" dirty="0"/>
              <a:t>Dans l’abstraction on définit (ou uniquement le besoin de de déclarations), le contenu commun a implémenter chez l’enfant </a:t>
            </a:r>
          </a:p>
          <a:p>
            <a:r>
              <a:rPr lang="fr-FR" dirty="0"/>
              <a:t>L’abstraction est plus a voir comme la définition d’un </a:t>
            </a:r>
            <a:r>
              <a:rPr lang="fr-FR" i="1" dirty="0"/>
              <a:t>Object</a:t>
            </a:r>
            <a:r>
              <a:rPr lang="fr-FR" dirty="0"/>
              <a:t> générique plutôt </a:t>
            </a:r>
            <a:r>
              <a:rPr lang="fr-FR" i="1" dirty="0"/>
              <a:t>sous forme de besoins conceptuel</a:t>
            </a:r>
          </a:p>
          <a:p>
            <a:endParaRPr lang="fr-FR" dirty="0"/>
          </a:p>
          <a:p>
            <a:r>
              <a:rPr lang="fr-FR" dirty="0"/>
              <a:t>Contrairement à </a:t>
            </a:r>
            <a:r>
              <a:rPr lang="fr-FR" b="1" dirty="0" err="1"/>
              <a:t>extends</a:t>
            </a:r>
            <a:r>
              <a:rPr lang="fr-FR" b="1" dirty="0"/>
              <a:t> , </a:t>
            </a:r>
            <a:r>
              <a:rPr lang="fr-FR" b="1" dirty="0" err="1"/>
              <a:t>implements</a:t>
            </a:r>
            <a:r>
              <a:rPr lang="fr-FR" b="1" dirty="0"/>
              <a:t> </a:t>
            </a:r>
            <a:r>
              <a:rPr lang="fr-FR" dirty="0"/>
              <a:t>se limite à forcer l’ </a:t>
            </a:r>
            <a:r>
              <a:rPr lang="fr-FR" dirty="0" err="1"/>
              <a:t>éxistance</a:t>
            </a:r>
            <a:r>
              <a:rPr lang="fr-FR" dirty="0"/>
              <a:t> de fonctions ou champs pour chaque </a:t>
            </a:r>
            <a:r>
              <a:rPr lang="fr-FR" dirty="0" err="1"/>
              <a:t>implem</a:t>
            </a:r>
            <a:r>
              <a:rPr lang="fr-FR" dirty="0"/>
              <a: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48</a:t>
            </a:fld>
            <a:endParaRPr lang="fr-FR"/>
          </a:p>
        </p:txBody>
      </p:sp>
    </p:spTree>
    <p:extLst>
      <p:ext uri="{BB962C8B-B14F-4D97-AF65-F5344CB8AC3E}">
        <p14:creationId xmlns:p14="http://schemas.microsoft.com/office/powerpoint/2010/main" val="1344006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49</a:t>
            </a:fld>
            <a:endParaRPr lang="fr-FR"/>
          </a:p>
        </p:txBody>
      </p:sp>
    </p:spTree>
    <p:extLst>
      <p:ext uri="{BB962C8B-B14F-4D97-AF65-F5344CB8AC3E}">
        <p14:creationId xmlns:p14="http://schemas.microsoft.com/office/powerpoint/2010/main" val="2265484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a:t>
            </a:fld>
            <a:endParaRPr lang="fr-FR"/>
          </a:p>
        </p:txBody>
      </p:sp>
    </p:spTree>
    <p:extLst>
      <p:ext uri="{BB962C8B-B14F-4D97-AF65-F5344CB8AC3E}">
        <p14:creationId xmlns:p14="http://schemas.microsoft.com/office/powerpoint/2010/main" val="6074772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a:t>
            </a:r>
            <a:r>
              <a:rPr lang="fr-FR" dirty="0" err="1"/>
              <a:t>enumeration</a:t>
            </a:r>
            <a:r>
              <a:rPr lang="fr-FR" dirty="0"/>
              <a:t>,</a:t>
            </a:r>
          </a:p>
          <a:p>
            <a:r>
              <a:rPr lang="fr-FR" dirty="0"/>
              <a:t>Chaque ensemble est </a:t>
            </a:r>
            <a:r>
              <a:rPr lang="fr-FR" dirty="0" err="1"/>
              <a:t>definissable</a:t>
            </a:r>
            <a:r>
              <a:rPr lang="fr-FR" dirty="0"/>
              <a:t> comme un type a part en </a:t>
            </a:r>
            <a:r>
              <a:rPr lang="fr-FR" dirty="0" err="1"/>
              <a:t>tierre</a:t>
            </a:r>
            <a:r>
              <a:rPr lang="fr-FR" dirty="0"/>
              <a:t> valant </a:t>
            </a:r>
            <a:r>
              <a:rPr lang="fr-FR" dirty="0" err="1"/>
              <a:t>toujour</a:t>
            </a:r>
            <a:r>
              <a:rPr lang="fr-FR" dirty="0"/>
              <a:t> un des champs disponible pour l’</a:t>
            </a:r>
            <a:r>
              <a:rPr lang="fr-FR" dirty="0" err="1"/>
              <a:t>enumereration</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50</a:t>
            </a:fld>
            <a:endParaRPr lang="fr-FR"/>
          </a:p>
        </p:txBody>
      </p:sp>
    </p:spTree>
    <p:extLst>
      <p:ext uri="{BB962C8B-B14F-4D97-AF65-F5344CB8AC3E}">
        <p14:creationId xmlns:p14="http://schemas.microsoft.com/office/powerpoint/2010/main" val="40837018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err="1"/>
              <a:t>Renomer</a:t>
            </a:r>
            <a:r>
              <a:rPr lang="fr-FR" b="1" u="sng" dirty="0"/>
              <a:t> un import avec as</a:t>
            </a:r>
          </a:p>
          <a:p>
            <a:r>
              <a:rPr lang="fr-FR" dirty="0"/>
              <a:t>Import { </a:t>
            </a:r>
            <a:r>
              <a:rPr lang="fr-FR" dirty="0" err="1"/>
              <a:t>exportedVar</a:t>
            </a:r>
            <a:r>
              <a:rPr lang="fr-FR" dirty="0"/>
              <a:t> as </a:t>
            </a:r>
            <a:r>
              <a:rPr lang="fr-FR" dirty="0" err="1"/>
              <a:t>myNewVarName</a:t>
            </a:r>
            <a:r>
              <a:rPr lang="fr-FR" dirty="0"/>
              <a:t> } </a:t>
            </a:r>
            <a:r>
              <a:rPr lang="fr-FR" dirty="0" err="1"/>
              <a:t>fromm</a:t>
            </a:r>
            <a:r>
              <a:rPr lang="fr-FR" dirty="0"/>
              <a:t> ‘./fichier’</a:t>
            </a:r>
          </a:p>
          <a:p>
            <a:endParaRPr lang="fr-FR" dirty="0"/>
          </a:p>
          <a:p>
            <a:r>
              <a:rPr lang="fr-FR" dirty="0"/>
              <a:t>Il existe d’autres </a:t>
            </a:r>
            <a:r>
              <a:rPr lang="fr-FR" dirty="0" err="1"/>
              <a:t>paterns</a:t>
            </a:r>
            <a:r>
              <a:rPr lang="fr-FR" dirty="0"/>
              <a:t> pour la construction de module </a:t>
            </a:r>
          </a:p>
          <a:p>
            <a:r>
              <a:rPr lang="fr-FR" dirty="0" err="1"/>
              <a:t>Cest</a:t>
            </a:r>
            <a:r>
              <a:rPr lang="fr-FR" dirty="0"/>
              <a:t> autres moteur sont pris en charge par web pack</a:t>
            </a:r>
          </a:p>
          <a:p>
            <a:r>
              <a:rPr lang="fr-FR" dirty="0"/>
              <a:t>   </a:t>
            </a:r>
          </a:p>
          <a:p>
            <a:endParaRPr lang="fr-FR" dirty="0"/>
          </a:p>
          <a:p>
            <a:r>
              <a:rPr lang="fr-FR" dirty="0"/>
              <a:t> ex: pattern </a:t>
            </a:r>
            <a:r>
              <a:rPr lang="fr-FR" dirty="0" err="1"/>
              <a:t>amd</a:t>
            </a:r>
            <a:r>
              <a:rPr lang="fr-FR" dirty="0"/>
              <a:t> et la fonction </a:t>
            </a:r>
            <a:r>
              <a:rPr lang="fr-FR" b="1" dirty="0"/>
              <a:t>require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51</a:t>
            </a:fld>
            <a:endParaRPr lang="fr-FR"/>
          </a:p>
        </p:txBody>
      </p:sp>
    </p:spTree>
    <p:extLst>
      <p:ext uri="{BB962C8B-B14F-4D97-AF65-F5344CB8AC3E}">
        <p14:creationId xmlns:p14="http://schemas.microsoft.com/office/powerpoint/2010/main" val="721751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Doc </a:t>
            </a:r>
            <a:r>
              <a:rPr lang="fr-FR" b="1" u="sng" dirty="0" err="1"/>
              <a:t>tsc</a:t>
            </a:r>
            <a:r>
              <a:rPr lang="fr-FR" b="1" u="sng" dirty="0"/>
              <a:t> : </a:t>
            </a:r>
            <a:r>
              <a:rPr lang="fr-FR" dirty="0">
                <a:hlinkClick r:id="rId3"/>
              </a:rPr>
              <a:t>https://www.typescriptlang.org/docs/handbook/tsconfig-json.html</a:t>
            </a:r>
            <a:endParaRPr lang="fr-FR" dirty="0"/>
          </a:p>
          <a:p>
            <a:endParaRPr lang="fr-FR" dirty="0"/>
          </a:p>
          <a:p>
            <a:r>
              <a:rPr lang="fr-FR" b="1" u="sng" dirty="0"/>
              <a:t>Commande pour initialiser </a:t>
            </a:r>
            <a:r>
              <a:rPr lang="fr-FR" b="1" u="sng" dirty="0" err="1"/>
              <a:t>lefichier</a:t>
            </a:r>
            <a:r>
              <a:rPr lang="fr-FR" b="1" u="sng" dirty="0"/>
              <a:t> </a:t>
            </a:r>
            <a:r>
              <a:rPr lang="fr-FR" b="1" u="sng" dirty="0" err="1"/>
              <a:t>tscconfig.json</a:t>
            </a:r>
            <a:r>
              <a:rPr lang="fr-FR" b="1" u="sng" dirty="0"/>
              <a:t>:</a:t>
            </a:r>
          </a:p>
          <a:p>
            <a:r>
              <a:rPr lang="fr-FR" dirty="0" err="1"/>
              <a:t>tsc</a:t>
            </a:r>
            <a:r>
              <a:rPr lang="fr-FR" dirty="0"/>
              <a:t> –init</a:t>
            </a:r>
          </a:p>
          <a:p>
            <a:endParaRPr lang="fr-FR" dirty="0"/>
          </a:p>
          <a:p>
            <a:r>
              <a:rPr lang="fr-FR" b="1" u="sng" dirty="0" err="1"/>
              <a:t>Generer</a:t>
            </a:r>
            <a:r>
              <a:rPr lang="fr-FR" b="1" u="sng" dirty="0"/>
              <a:t> dans le </a:t>
            </a:r>
            <a:r>
              <a:rPr lang="fr-FR" b="1" u="sng" dirty="0" err="1"/>
              <a:t>tsconfig</a:t>
            </a:r>
            <a:endParaRPr lang="fr-FR" b="1" u="sng" dirty="0"/>
          </a:p>
          <a:p>
            <a:r>
              <a:rPr lang="fr-FR" dirty="0"/>
              <a:t>	</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"es5",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ECMAScript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version: 'ES3' (default), 'ES5', 'ES2015', 'ES2016', 'ES2017', 'ES2018', 'ES2019', 'ES2020', or 'ESNEXT'. */</a:t>
            </a:r>
          </a:p>
          <a:p>
            <a:r>
              <a:rPr lang="fr-FR" sz="1200" b="0" kern="1200" dirty="0">
                <a:solidFill>
                  <a:schemeClr val="tx1"/>
                </a:solidFill>
                <a:effectLst/>
                <a:latin typeface="+mn-lt"/>
                <a:ea typeface="+mn-ea"/>
                <a:cs typeface="+mn-cs"/>
              </a:rPr>
              <a:t> "module":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module code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'none',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amd</a:t>
            </a:r>
            <a:r>
              <a:rPr lang="fr-FR" sz="1200" b="0" kern="1200" dirty="0">
                <a:solidFill>
                  <a:schemeClr val="tx1"/>
                </a:solidFill>
                <a:effectLst/>
                <a:latin typeface="+mn-lt"/>
                <a:ea typeface="+mn-ea"/>
                <a:cs typeface="+mn-cs"/>
              </a:rPr>
              <a:t>', 'system', '</a:t>
            </a:r>
            <a:r>
              <a:rPr lang="fr-FR" sz="1200" b="0" kern="1200" dirty="0" err="1">
                <a:solidFill>
                  <a:schemeClr val="tx1"/>
                </a:solidFill>
                <a:effectLst/>
                <a:latin typeface="+mn-lt"/>
                <a:ea typeface="+mn-ea"/>
                <a:cs typeface="+mn-cs"/>
              </a:rPr>
              <a:t>umd</a:t>
            </a:r>
            <a:r>
              <a:rPr lang="fr-FR" sz="1200" b="0" kern="1200" dirty="0">
                <a:solidFill>
                  <a:schemeClr val="tx1"/>
                </a:solidFill>
                <a:effectLst/>
                <a:latin typeface="+mn-lt"/>
                <a:ea typeface="+mn-ea"/>
                <a:cs typeface="+mn-cs"/>
              </a:rPr>
              <a:t>', 'es2015', 'es2020', or '</a:t>
            </a:r>
            <a:r>
              <a:rPr lang="fr-FR" sz="1200" b="0" kern="1200" dirty="0" err="1">
                <a:solidFill>
                  <a:schemeClr val="tx1"/>
                </a:solidFill>
                <a:effectLst/>
                <a:latin typeface="+mn-lt"/>
                <a:ea typeface="+mn-ea"/>
                <a:cs typeface="+mn-cs"/>
              </a:rPr>
              <a:t>ESNext</a:t>
            </a:r>
            <a:r>
              <a:rPr lang="fr-FR" sz="1200" b="0" kern="1200" dirty="0">
                <a:solidFill>
                  <a:schemeClr val="tx1"/>
                </a:solidFill>
                <a:effectLst/>
                <a:latin typeface="+mn-lt"/>
                <a:ea typeface="+mn-ea"/>
                <a:cs typeface="+mn-cs"/>
              </a:rPr>
              <a:t>'. */</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52</a:t>
            </a:fld>
            <a:endParaRPr lang="fr-FR"/>
          </a:p>
        </p:txBody>
      </p:sp>
    </p:spTree>
    <p:extLst>
      <p:ext uri="{BB962C8B-B14F-4D97-AF65-F5344CB8AC3E}">
        <p14:creationId xmlns:p14="http://schemas.microsoft.com/office/powerpoint/2010/main" val="31932869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53</a:t>
            </a:fld>
            <a:endParaRPr lang="fr-FR"/>
          </a:p>
        </p:txBody>
      </p:sp>
    </p:spTree>
    <p:extLst>
      <p:ext uri="{BB962C8B-B14F-4D97-AF65-F5344CB8AC3E}">
        <p14:creationId xmlns:p14="http://schemas.microsoft.com/office/powerpoint/2010/main" val="38944120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54</a:t>
            </a:fld>
            <a:endParaRPr lang="fr-FR"/>
          </a:p>
        </p:txBody>
      </p:sp>
    </p:spTree>
    <p:extLst>
      <p:ext uri="{BB962C8B-B14F-4D97-AF65-F5344CB8AC3E}">
        <p14:creationId xmlns:p14="http://schemas.microsoft.com/office/powerpoint/2010/main" val="3578483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55</a:t>
            </a:fld>
            <a:endParaRPr lang="fr-FR"/>
          </a:p>
        </p:txBody>
      </p:sp>
    </p:spTree>
    <p:extLst>
      <p:ext uri="{BB962C8B-B14F-4D97-AF65-F5344CB8AC3E}">
        <p14:creationId xmlns:p14="http://schemas.microsoft.com/office/powerpoint/2010/main" val="578019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56</a:t>
            </a:fld>
            <a:endParaRPr lang="fr-FR"/>
          </a:p>
        </p:txBody>
      </p:sp>
    </p:spTree>
    <p:extLst>
      <p:ext uri="{BB962C8B-B14F-4D97-AF65-F5344CB8AC3E}">
        <p14:creationId xmlns:p14="http://schemas.microsoft.com/office/powerpoint/2010/main" val="32774694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57</a:t>
            </a:fld>
            <a:endParaRPr lang="fr-FR"/>
          </a:p>
        </p:txBody>
      </p:sp>
    </p:spTree>
    <p:extLst>
      <p:ext uri="{BB962C8B-B14F-4D97-AF65-F5344CB8AC3E}">
        <p14:creationId xmlns:p14="http://schemas.microsoft.com/office/powerpoint/2010/main" val="27449281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58</a:t>
            </a:fld>
            <a:endParaRPr lang="fr-FR"/>
          </a:p>
        </p:txBody>
      </p:sp>
    </p:spTree>
    <p:extLst>
      <p:ext uri="{BB962C8B-B14F-4D97-AF65-F5344CB8AC3E}">
        <p14:creationId xmlns:p14="http://schemas.microsoft.com/office/powerpoint/2010/main" val="3493252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err="1">
                <a:ea typeface="MS Mincho" pitchFamily="49" charset="-128"/>
              </a:rPr>
              <a:t>Remote</a:t>
            </a:r>
            <a:r>
              <a:rPr lang="fr-FR" b="1" i="1" dirty="0">
                <a:ea typeface="MS Mincho" pitchFamily="49" charset="-128"/>
              </a:rPr>
              <a:t> </a:t>
            </a:r>
            <a:r>
              <a:rPr lang="fr-FR" b="1" i="1" dirty="0" err="1">
                <a:ea typeface="MS Mincho" pitchFamily="49" charset="-128"/>
              </a:rPr>
              <a:t>Procedure</a:t>
            </a:r>
            <a:r>
              <a:rPr lang="fr-FR" b="1" i="1" dirty="0">
                <a:ea typeface="MS Mincho" pitchFamily="49" charset="-128"/>
              </a:rPr>
              <a:t>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a:t>
            </a:r>
            <a:r>
              <a:rPr lang="fr-FR" dirty="0" err="1">
                <a:ea typeface="MS Mincho" pitchFamily="49" charset="-128"/>
              </a:rPr>
              <a:t>Remote</a:t>
            </a:r>
            <a:r>
              <a:rPr lang="fr-FR" dirty="0">
                <a:ea typeface="MS Mincho" pitchFamily="49" charset="-128"/>
              </a:rPr>
              <a:t>) de faire une opération (procédure) pour nous et de nous renvoyer éventuellement son résultat (« tout c’est bien passé ». données en retour…).</a:t>
            </a:r>
            <a:endParaRPr lang="fr-FR" dirty="0"/>
          </a:p>
        </p:txBody>
      </p:sp>
    </p:spTree>
    <p:extLst>
      <p:ext uri="{BB962C8B-B14F-4D97-AF65-F5344CB8AC3E}">
        <p14:creationId xmlns:p14="http://schemas.microsoft.com/office/powerpoint/2010/main" val="2206550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Test de comment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a:t>
            </a:fld>
            <a:endParaRPr lang="fr-FR"/>
          </a:p>
        </p:txBody>
      </p:sp>
    </p:spTree>
    <p:extLst>
      <p:ext uri="{BB962C8B-B14F-4D97-AF65-F5344CB8AC3E}">
        <p14:creationId xmlns:p14="http://schemas.microsoft.com/office/powerpoint/2010/main" val="33593438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60</a:t>
            </a:fld>
            <a:endParaRPr lang="fr-FR"/>
          </a:p>
        </p:txBody>
      </p:sp>
    </p:spTree>
    <p:extLst>
      <p:ext uri="{BB962C8B-B14F-4D97-AF65-F5344CB8AC3E}">
        <p14:creationId xmlns:p14="http://schemas.microsoft.com/office/powerpoint/2010/main" val="27820813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61</a:t>
            </a:fld>
            <a:endParaRPr lang="fr-FR"/>
          </a:p>
        </p:txBody>
      </p:sp>
    </p:spTree>
    <p:extLst>
      <p:ext uri="{BB962C8B-B14F-4D97-AF65-F5344CB8AC3E}">
        <p14:creationId xmlns:p14="http://schemas.microsoft.com/office/powerpoint/2010/main" val="35894103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62</a:t>
            </a:fld>
            <a:endParaRPr lang="fr-FR"/>
          </a:p>
        </p:txBody>
      </p:sp>
    </p:spTree>
    <p:extLst>
      <p:ext uri="{BB962C8B-B14F-4D97-AF65-F5344CB8AC3E}">
        <p14:creationId xmlns:p14="http://schemas.microsoft.com/office/powerpoint/2010/main" val="1505916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63</a:t>
            </a:fld>
            <a:endParaRPr lang="fr-FR"/>
          </a:p>
        </p:txBody>
      </p:sp>
    </p:spTree>
    <p:extLst>
      <p:ext uri="{BB962C8B-B14F-4D97-AF65-F5344CB8AC3E}">
        <p14:creationId xmlns:p14="http://schemas.microsoft.com/office/powerpoint/2010/main" val="2505577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64</a:t>
            </a:fld>
            <a:endParaRPr lang="fr-FR"/>
          </a:p>
        </p:txBody>
      </p:sp>
    </p:spTree>
    <p:extLst>
      <p:ext uri="{BB962C8B-B14F-4D97-AF65-F5344CB8AC3E}">
        <p14:creationId xmlns:p14="http://schemas.microsoft.com/office/powerpoint/2010/main" val="34591646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65</a:t>
            </a:fld>
            <a:endParaRPr lang="fr-FR"/>
          </a:p>
        </p:txBody>
      </p:sp>
    </p:spTree>
    <p:extLst>
      <p:ext uri="{BB962C8B-B14F-4D97-AF65-F5344CB8AC3E}">
        <p14:creationId xmlns:p14="http://schemas.microsoft.com/office/powerpoint/2010/main" val="25946721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66</a:t>
            </a:fld>
            <a:endParaRPr lang="fr-FR"/>
          </a:p>
        </p:txBody>
      </p:sp>
    </p:spTree>
    <p:extLst>
      <p:ext uri="{BB962C8B-B14F-4D97-AF65-F5344CB8AC3E}">
        <p14:creationId xmlns:p14="http://schemas.microsoft.com/office/powerpoint/2010/main" val="33368391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Fichier json: </a:t>
            </a:r>
          </a:p>
          <a:p>
            <a:r>
              <a:rPr lang="fr-FR" sz="1200" kern="1200" dirty="0">
                <a:solidFill>
                  <a:schemeClr val="tx1"/>
                </a:solidFill>
                <a:latin typeface="+mn-lt"/>
                <a:ea typeface="+mn-ea"/>
                <a:cs typeface="+mn-cs"/>
              </a:rPr>
              <a:t>{</a:t>
            </a:r>
          </a:p>
          <a:p>
            <a:r>
              <a:rPr lang="fr-FR" sz="1200" kern="1200" dirty="0">
                <a:solidFill>
                  <a:schemeClr val="tx1"/>
                </a:solidFill>
                <a:latin typeface="+mn-lt"/>
                <a:ea typeface="+mn-ea"/>
                <a:cs typeface="+mn-cs"/>
              </a:rPr>
              <a:t>	"images":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/plonge.jpg"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2,</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/kid1.jpg"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3,</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/futurama1.jpg"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4,</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/fry1.jpg"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5,</a:t>
            </a:r>
          </a:p>
          <a:p>
            <a:r>
              <a:rPr lang="fr-FR" sz="1200" kern="1200" dirty="0">
                <a:solidFill>
                  <a:schemeClr val="tx1"/>
                </a:solidFill>
                <a:latin typeface="+mn-lt"/>
                <a:ea typeface="+mn-ea"/>
                <a:cs typeface="+mn-cs"/>
              </a:rPr>
              <a:t>			"url": "url/farnswoth.jpg"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6,</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/trololo.jpg"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memes</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image_id</a:t>
            </a:r>
            <a:r>
              <a:rPr lang="fr-FR" sz="1200" kern="1200" dirty="0">
                <a:solidFill>
                  <a:schemeClr val="tx1"/>
                </a:solidFill>
                <a:latin typeface="+mn-lt"/>
                <a:ea typeface="+mn-ea"/>
                <a:cs typeface="+mn-cs"/>
              </a:rPr>
              <a:t>":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text</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"x": 0,</a:t>
            </a:r>
          </a:p>
          <a:p>
            <a:r>
              <a:rPr lang="fr-FR" sz="1200" kern="1200" dirty="0">
                <a:solidFill>
                  <a:schemeClr val="tx1"/>
                </a:solidFill>
                <a:latin typeface="+mn-lt"/>
                <a:ea typeface="+mn-ea"/>
                <a:cs typeface="+mn-cs"/>
              </a:rPr>
              <a:t>					"y": 0,</a:t>
            </a:r>
          </a:p>
          <a:p>
            <a:r>
              <a:rPr lang="fr-FR" sz="1200" kern="1200" dirty="0">
                <a:solidFill>
                  <a:schemeClr val="tx1"/>
                </a:solidFill>
                <a:latin typeface="+mn-lt"/>
                <a:ea typeface="+mn-ea"/>
                <a:cs typeface="+mn-cs"/>
              </a:rPr>
              <a:t>					"value": "dev react"</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67</a:t>
            </a:fld>
            <a:endParaRPr lang="fr-FR"/>
          </a:p>
        </p:txBody>
      </p:sp>
    </p:spTree>
    <p:extLst>
      <p:ext uri="{BB962C8B-B14F-4D97-AF65-F5344CB8AC3E}">
        <p14:creationId xmlns:p14="http://schemas.microsoft.com/office/powerpoint/2010/main" val="31170201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68</a:t>
            </a:fld>
            <a:endParaRPr lang="fr-FR"/>
          </a:p>
        </p:txBody>
      </p:sp>
    </p:spTree>
    <p:extLst>
      <p:ext uri="{BB962C8B-B14F-4D97-AF65-F5344CB8AC3E}">
        <p14:creationId xmlns:p14="http://schemas.microsoft.com/office/powerpoint/2010/main" val="36077542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69</a:t>
            </a:fld>
            <a:endParaRPr lang="fr-FR"/>
          </a:p>
        </p:txBody>
      </p:sp>
    </p:spTree>
    <p:extLst>
      <p:ext uri="{BB962C8B-B14F-4D97-AF65-F5344CB8AC3E}">
        <p14:creationId xmlns:p14="http://schemas.microsoft.com/office/powerpoint/2010/main" val="3166988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a:t>
            </a:fld>
            <a:endParaRPr lang="fr-FR"/>
          </a:p>
        </p:txBody>
      </p:sp>
    </p:spTree>
    <p:extLst>
      <p:ext uri="{BB962C8B-B14F-4D97-AF65-F5344CB8AC3E}">
        <p14:creationId xmlns:p14="http://schemas.microsoft.com/office/powerpoint/2010/main" val="844794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70</a:t>
            </a:fld>
            <a:endParaRPr lang="fr-FR"/>
          </a:p>
        </p:txBody>
      </p:sp>
    </p:spTree>
    <p:extLst>
      <p:ext uri="{BB962C8B-B14F-4D97-AF65-F5344CB8AC3E}">
        <p14:creationId xmlns:p14="http://schemas.microsoft.com/office/powerpoint/2010/main" val="1025338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71</a:t>
            </a:fld>
            <a:endParaRPr lang="fr-FR"/>
          </a:p>
        </p:txBody>
      </p:sp>
    </p:spTree>
    <p:extLst>
      <p:ext uri="{BB962C8B-B14F-4D97-AF65-F5344CB8AC3E}">
        <p14:creationId xmlns:p14="http://schemas.microsoft.com/office/powerpoint/2010/main" val="1767402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72</a:t>
            </a:fld>
            <a:endParaRPr lang="fr-FR"/>
          </a:p>
        </p:txBody>
      </p:sp>
    </p:spTree>
    <p:extLst>
      <p:ext uri="{BB962C8B-B14F-4D97-AF65-F5344CB8AC3E}">
        <p14:creationId xmlns:p14="http://schemas.microsoft.com/office/powerpoint/2010/main" val="16314257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73</a:t>
            </a:fld>
            <a:endParaRPr lang="fr-FR"/>
          </a:p>
        </p:txBody>
      </p:sp>
    </p:spTree>
    <p:extLst>
      <p:ext uri="{BB962C8B-B14F-4D97-AF65-F5344CB8AC3E}">
        <p14:creationId xmlns:p14="http://schemas.microsoft.com/office/powerpoint/2010/main" val="15206529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L’extension .</a:t>
            </a:r>
            <a:r>
              <a:rPr lang="fr-FR" dirty="0" err="1"/>
              <a:t>jsx</a:t>
            </a:r>
            <a:r>
              <a:rPr lang="fr-FR" dirty="0"/>
              <a:t> / .</a:t>
            </a:r>
            <a:r>
              <a:rPr lang="fr-FR" dirty="0" err="1"/>
              <a:t>tsx</a:t>
            </a:r>
            <a:r>
              <a:rPr lang="fr-FR" dirty="0"/>
              <a:t> permet une meilleure prise en charge du code sous vs mais est facultatif un simple .js /.</a:t>
            </a:r>
            <a:r>
              <a:rPr lang="fr-FR" dirty="0" err="1"/>
              <a:t>ts</a:t>
            </a:r>
            <a:r>
              <a:rPr lang="fr-FR" dirty="0"/>
              <a:t> il sera traiter comme du potentiel </a:t>
            </a:r>
            <a:r>
              <a:rPr lang="fr-FR" dirty="0" err="1"/>
              <a:t>jsx</a:t>
            </a:r>
            <a:r>
              <a:rPr lang="fr-FR" dirty="0"/>
              <a:t>/</a:t>
            </a:r>
            <a:r>
              <a:rPr lang="fr-FR" dirty="0" err="1"/>
              <a:t>tsx</a:t>
            </a:r>
            <a:endParaRPr lang="fr-FR" dirty="0"/>
          </a:p>
          <a:p>
            <a:r>
              <a:rPr lang="fr-FR" dirty="0"/>
              <a:t>Image de </a:t>
            </a:r>
            <a:r>
              <a:rPr lang="fr-FR" dirty="0" err="1"/>
              <a:t>wikipedia</a:t>
            </a:r>
            <a:r>
              <a:rPr lang="fr-FR" dirty="0"/>
              <a:t> : </a:t>
            </a:r>
            <a:r>
              <a:rPr lang="fr-FR" dirty="0" smtClean="0">
                <a:hlinkClick r:id="rId3"/>
              </a:rPr>
              <a:t>https</a:t>
            </a:r>
            <a:r>
              <a:rPr lang="fr-FR" dirty="0">
                <a:hlinkClick r:id="rId3"/>
              </a:rPr>
              <a:t>://</a:t>
            </a:r>
            <a:r>
              <a:rPr lang="fr-FR" dirty="0" smtClean="0">
                <a:hlinkClick r:id="rId3"/>
              </a:rPr>
              <a:t>fr.wikipedia.org/wiki/Moelle_spinale</a:t>
            </a:r>
            <a:endParaRPr lang="fr-FR" dirty="0" smtClean="0"/>
          </a:p>
          <a:p>
            <a:endParaRPr lang="fr-FR" dirty="0" smtClean="0"/>
          </a:p>
          <a:p>
            <a:r>
              <a:rPr lang="fr-FR" dirty="0" err="1" smtClean="0"/>
              <a:t>Lazy</a:t>
            </a:r>
            <a:r>
              <a:rPr lang="fr-FR" dirty="0" smtClean="0"/>
              <a:t> </a:t>
            </a:r>
            <a:r>
              <a:rPr lang="fr-FR" dirty="0" err="1" smtClean="0"/>
              <a:t>loading</a:t>
            </a:r>
            <a:endParaRPr lang="fr-FR" dirty="0" smtClean="0"/>
          </a:p>
          <a:p>
            <a:endParaRPr lang="fr-FR" dirty="0" smtClean="0"/>
          </a:p>
          <a:p>
            <a:r>
              <a:rPr lang="fr-FR" dirty="0" smtClean="0"/>
              <a:t>Un Story (référencé la liste des composants utilisés pour avoir une encyclopédie des composant du projet)</a:t>
            </a:r>
          </a:p>
          <a:p>
            <a:r>
              <a:rPr lang="fr-FR" dirty="0" err="1" smtClean="0"/>
              <a:t>StoryBook</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74</a:t>
            </a:fld>
            <a:endParaRPr lang="fr-FR"/>
          </a:p>
        </p:txBody>
      </p:sp>
    </p:spTree>
    <p:extLst>
      <p:ext uri="{BB962C8B-B14F-4D97-AF65-F5344CB8AC3E}">
        <p14:creationId xmlns:p14="http://schemas.microsoft.com/office/powerpoint/2010/main" val="25643114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L’extension .</a:t>
            </a:r>
            <a:r>
              <a:rPr lang="fr-FR" dirty="0" err="1"/>
              <a:t>jsx</a:t>
            </a:r>
            <a:r>
              <a:rPr lang="fr-FR" dirty="0"/>
              <a:t> / .</a:t>
            </a:r>
            <a:r>
              <a:rPr lang="fr-FR" dirty="0" err="1"/>
              <a:t>tsx</a:t>
            </a:r>
            <a:r>
              <a:rPr lang="fr-FR" dirty="0"/>
              <a:t> permet une meilleure prise en charge du code sous vs mais est facultatif un simple .js /.</a:t>
            </a:r>
            <a:r>
              <a:rPr lang="fr-FR" dirty="0" err="1"/>
              <a:t>ts</a:t>
            </a:r>
            <a:r>
              <a:rPr lang="fr-FR" dirty="0"/>
              <a:t> il sera traiter comme du potentiel </a:t>
            </a:r>
            <a:r>
              <a:rPr lang="fr-FR" dirty="0" err="1"/>
              <a:t>jsx</a:t>
            </a:r>
            <a:r>
              <a:rPr lang="fr-FR" dirty="0"/>
              <a:t>/</a:t>
            </a:r>
            <a:r>
              <a:rPr lang="fr-FR" dirty="0" err="1"/>
              <a:t>tsx</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75</a:t>
            </a:fld>
            <a:endParaRPr lang="fr-FR"/>
          </a:p>
        </p:txBody>
      </p:sp>
    </p:spTree>
    <p:extLst>
      <p:ext uri="{BB962C8B-B14F-4D97-AF65-F5344CB8AC3E}">
        <p14:creationId xmlns:p14="http://schemas.microsoft.com/office/powerpoint/2010/main" val="32656285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76</a:t>
            </a:fld>
            <a:endParaRPr lang="fr-FR"/>
          </a:p>
        </p:txBody>
      </p:sp>
    </p:spTree>
    <p:extLst>
      <p:ext uri="{BB962C8B-B14F-4D97-AF65-F5344CB8AC3E}">
        <p14:creationId xmlns:p14="http://schemas.microsoft.com/office/powerpoint/2010/main" val="16869303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77</a:t>
            </a:fld>
            <a:endParaRPr lang="fr-FR"/>
          </a:p>
        </p:txBody>
      </p:sp>
    </p:spTree>
    <p:extLst>
      <p:ext uri="{BB962C8B-B14F-4D97-AF65-F5344CB8AC3E}">
        <p14:creationId xmlns:p14="http://schemas.microsoft.com/office/powerpoint/2010/main" val="38597839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78</a:t>
            </a:fld>
            <a:endParaRPr lang="fr-FR"/>
          </a:p>
        </p:txBody>
      </p:sp>
    </p:spTree>
    <p:extLst>
      <p:ext uri="{BB962C8B-B14F-4D97-AF65-F5344CB8AC3E}">
        <p14:creationId xmlns:p14="http://schemas.microsoft.com/office/powerpoint/2010/main" val="38765361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79</a:t>
            </a:fld>
            <a:endParaRPr lang="fr-FR"/>
          </a:p>
        </p:txBody>
      </p:sp>
    </p:spTree>
    <p:extLst>
      <p:ext uri="{BB962C8B-B14F-4D97-AF65-F5344CB8AC3E}">
        <p14:creationId xmlns:p14="http://schemas.microsoft.com/office/powerpoint/2010/main" val="2563732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a:t>
            </a:fld>
            <a:endParaRPr lang="fr-FR"/>
          </a:p>
        </p:txBody>
      </p:sp>
    </p:spTree>
    <p:extLst>
      <p:ext uri="{BB962C8B-B14F-4D97-AF65-F5344CB8AC3E}">
        <p14:creationId xmlns:p14="http://schemas.microsoft.com/office/powerpoint/2010/main" val="42109784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80</a:t>
            </a:fld>
            <a:endParaRPr lang="fr-FR"/>
          </a:p>
        </p:txBody>
      </p:sp>
    </p:spTree>
    <p:extLst>
      <p:ext uri="{BB962C8B-B14F-4D97-AF65-F5344CB8AC3E}">
        <p14:creationId xmlns:p14="http://schemas.microsoft.com/office/powerpoint/2010/main" val="28311357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81</a:t>
            </a:fld>
            <a:endParaRPr lang="fr-FR"/>
          </a:p>
        </p:txBody>
      </p:sp>
    </p:spTree>
    <p:extLst>
      <p:ext uri="{BB962C8B-B14F-4D97-AF65-F5344CB8AC3E}">
        <p14:creationId xmlns:p14="http://schemas.microsoft.com/office/powerpoint/2010/main" val="10733471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82</a:t>
            </a:fld>
            <a:endParaRPr lang="fr-FR"/>
          </a:p>
        </p:txBody>
      </p:sp>
    </p:spTree>
    <p:extLst>
      <p:ext uri="{BB962C8B-B14F-4D97-AF65-F5344CB8AC3E}">
        <p14:creationId xmlns:p14="http://schemas.microsoft.com/office/powerpoint/2010/main" val="39592805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83</a:t>
            </a:fld>
            <a:endParaRPr lang="fr-FR"/>
          </a:p>
        </p:txBody>
      </p:sp>
    </p:spTree>
    <p:extLst>
      <p:ext uri="{BB962C8B-B14F-4D97-AF65-F5344CB8AC3E}">
        <p14:creationId xmlns:p14="http://schemas.microsoft.com/office/powerpoint/2010/main" val="4821185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84</a:t>
            </a:fld>
            <a:endParaRPr lang="fr-FR"/>
          </a:p>
        </p:txBody>
      </p:sp>
    </p:spTree>
    <p:extLst>
      <p:ext uri="{BB962C8B-B14F-4D97-AF65-F5344CB8AC3E}">
        <p14:creationId xmlns:p14="http://schemas.microsoft.com/office/powerpoint/2010/main" val="34978360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85</a:t>
            </a:fld>
            <a:endParaRPr lang="fr-FR"/>
          </a:p>
        </p:txBody>
      </p:sp>
    </p:spTree>
    <p:extLst>
      <p:ext uri="{BB962C8B-B14F-4D97-AF65-F5344CB8AC3E}">
        <p14:creationId xmlns:p14="http://schemas.microsoft.com/office/powerpoint/2010/main" val="4449131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86</a:t>
            </a:fld>
            <a:endParaRPr lang="fr-FR"/>
          </a:p>
        </p:txBody>
      </p:sp>
    </p:spTree>
    <p:extLst>
      <p:ext uri="{BB962C8B-B14F-4D97-AF65-F5344CB8AC3E}">
        <p14:creationId xmlns:p14="http://schemas.microsoft.com/office/powerpoint/2010/main" val="17403301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https://fr.reactjs.org/docs/react-component.html#shouldcomponentupdate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87</a:t>
            </a:fld>
            <a:endParaRPr lang="fr-FR"/>
          </a:p>
        </p:txBody>
      </p:sp>
    </p:spTree>
    <p:extLst>
      <p:ext uri="{BB962C8B-B14F-4D97-AF65-F5344CB8AC3E}">
        <p14:creationId xmlns:p14="http://schemas.microsoft.com/office/powerpoint/2010/main" val="12219560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 : </a:t>
            </a:r>
            <a:r>
              <a:rPr lang="fr-FR" dirty="0">
                <a:hlinkClick r:id="rId3"/>
              </a:rPr>
              <a:t>https://projects.wojtekmaj.pl/react-lifecycle-methods-diagram/</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88</a:t>
            </a:fld>
            <a:endParaRPr lang="fr-FR"/>
          </a:p>
        </p:txBody>
      </p:sp>
    </p:spTree>
    <p:extLst>
      <p:ext uri="{BB962C8B-B14F-4D97-AF65-F5344CB8AC3E}">
        <p14:creationId xmlns:p14="http://schemas.microsoft.com/office/powerpoint/2010/main" val="40063478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89</a:t>
            </a:fld>
            <a:endParaRPr lang="fr-FR"/>
          </a:p>
        </p:txBody>
      </p:sp>
    </p:spTree>
    <p:extLst>
      <p:ext uri="{BB962C8B-B14F-4D97-AF65-F5344CB8AC3E}">
        <p14:creationId xmlns:p14="http://schemas.microsoft.com/office/powerpoint/2010/main" val="1794737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Web pack : </a:t>
            </a:r>
            <a:r>
              <a:rPr lang="fr-FR" dirty="0">
                <a:hlinkClick r:id="rId3"/>
              </a:rPr>
              <a:t>https://webpack.js.org/</a:t>
            </a:r>
            <a:endParaRPr lang="fr-FR" dirty="0"/>
          </a:p>
          <a:p>
            <a:r>
              <a:rPr lang="fr-FR" dirty="0"/>
              <a:t>Babel : </a:t>
            </a:r>
            <a:r>
              <a:rPr lang="fr-FR" dirty="0">
                <a:hlinkClick r:id="rId4"/>
              </a:rPr>
              <a:t>https://babeljs.io/</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9</a:t>
            </a:fld>
            <a:endParaRPr lang="fr-FR"/>
          </a:p>
        </p:txBody>
      </p:sp>
    </p:spTree>
    <p:extLst>
      <p:ext uri="{BB962C8B-B14F-4D97-AF65-F5344CB8AC3E}">
        <p14:creationId xmlns:p14="http://schemas.microsoft.com/office/powerpoint/2010/main" val="31676290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React.PropTypes</a:t>
            </a:r>
            <a:r>
              <a:rPr lang="fr-FR" sz="1200" b="0" i="0" kern="1200" dirty="0">
                <a:solidFill>
                  <a:schemeClr val="tx1"/>
                </a:solidFill>
                <a:effectLst/>
                <a:latin typeface="+mn-lt"/>
                <a:ea typeface="+mn-ea"/>
                <a:cs typeface="+mn-cs"/>
              </a:rPr>
              <a:t> a été déplacé dans un autre module depuis React v15.5. Merci de plutôt utiliser </a:t>
            </a:r>
            <a:r>
              <a:rPr lang="fr-FR" sz="1200" b="0" i="0" u="none" strike="noStrike" kern="1200" dirty="0">
                <a:solidFill>
                  <a:schemeClr val="tx1"/>
                </a:solidFill>
                <a:effectLst/>
                <a:latin typeface="+mn-lt"/>
                <a:ea typeface="+mn-ea"/>
                <a:cs typeface="+mn-cs"/>
                <a:hlinkClick r:id="rId3"/>
              </a:rPr>
              <a:t>le module </a:t>
            </a:r>
            <a:r>
              <a:rPr lang="fr-FR" sz="1200" b="0" i="0" u="none" strike="noStrike" kern="1200" dirty="0" err="1">
                <a:solidFill>
                  <a:schemeClr val="tx1"/>
                </a:solidFill>
                <a:effectLst/>
                <a:latin typeface="+mn-lt"/>
                <a:ea typeface="+mn-ea"/>
                <a:cs typeface="+mn-cs"/>
                <a:hlinkClick r:id="rId3"/>
              </a:rPr>
              <a:t>prop</a:t>
            </a:r>
            <a:r>
              <a:rPr lang="fr-FR" sz="1200" b="0" i="0" u="none" strike="noStrike" kern="1200" dirty="0">
                <a:solidFill>
                  <a:schemeClr val="tx1"/>
                </a:solidFill>
                <a:effectLst/>
                <a:latin typeface="+mn-lt"/>
                <a:ea typeface="+mn-ea"/>
                <a:cs typeface="+mn-cs"/>
                <a:hlinkClick r:id="rId3"/>
              </a:rPr>
              <a:t>-types</a:t>
            </a:r>
            <a:r>
              <a:rPr lang="fr-FR" sz="1200" b="0" i="0" kern="1200" dirty="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90</a:t>
            </a:fld>
            <a:endParaRPr lang="fr-FR"/>
          </a:p>
        </p:txBody>
      </p:sp>
    </p:spTree>
    <p:extLst>
      <p:ext uri="{BB962C8B-B14F-4D97-AF65-F5344CB8AC3E}">
        <p14:creationId xmlns:p14="http://schemas.microsoft.com/office/powerpoint/2010/main" val="22342540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91</a:t>
            </a:fld>
            <a:endParaRPr lang="fr-FR"/>
          </a:p>
        </p:txBody>
      </p:sp>
    </p:spTree>
    <p:extLst>
      <p:ext uri="{BB962C8B-B14F-4D97-AF65-F5344CB8AC3E}">
        <p14:creationId xmlns:p14="http://schemas.microsoft.com/office/powerpoint/2010/main" val="30778512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92</a:t>
            </a:fld>
            <a:endParaRPr lang="fr-FR"/>
          </a:p>
        </p:txBody>
      </p:sp>
    </p:spTree>
    <p:extLst>
      <p:ext uri="{BB962C8B-B14F-4D97-AF65-F5344CB8AC3E}">
        <p14:creationId xmlns:p14="http://schemas.microsoft.com/office/powerpoint/2010/main" val="41766923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93</a:t>
            </a:fld>
            <a:endParaRPr lang="fr-FR"/>
          </a:p>
        </p:txBody>
      </p:sp>
    </p:spTree>
    <p:extLst>
      <p:ext uri="{BB962C8B-B14F-4D97-AF65-F5344CB8AC3E}">
        <p14:creationId xmlns:p14="http://schemas.microsoft.com/office/powerpoint/2010/main" val="42258118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94</a:t>
            </a:fld>
            <a:endParaRPr lang="fr-FR"/>
          </a:p>
        </p:txBody>
      </p:sp>
    </p:spTree>
    <p:extLst>
      <p:ext uri="{BB962C8B-B14F-4D97-AF65-F5344CB8AC3E}">
        <p14:creationId xmlns:p14="http://schemas.microsoft.com/office/powerpoint/2010/main" val="37205070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https://reacttraining.com/react-router/web/api/HashRouter</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96</a:t>
            </a:fld>
            <a:endParaRPr lang="fr-FR"/>
          </a:p>
        </p:txBody>
      </p:sp>
    </p:spTree>
    <p:extLst>
      <p:ext uri="{BB962C8B-B14F-4D97-AF65-F5344CB8AC3E}">
        <p14:creationId xmlns:p14="http://schemas.microsoft.com/office/powerpoint/2010/main" val="41627411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https://reacttraining.com/react-router/web/example/url-params</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99</a:t>
            </a:fld>
            <a:endParaRPr lang="fr-FR"/>
          </a:p>
        </p:txBody>
      </p:sp>
    </p:spTree>
    <p:extLst>
      <p:ext uri="{BB962C8B-B14F-4D97-AF65-F5344CB8AC3E}">
        <p14:creationId xmlns:p14="http://schemas.microsoft.com/office/powerpoint/2010/main" val="16452561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100</a:t>
            </a:fld>
            <a:endParaRPr lang="fr-FR"/>
          </a:p>
        </p:txBody>
      </p:sp>
    </p:spTree>
    <p:extLst>
      <p:ext uri="{BB962C8B-B14F-4D97-AF65-F5344CB8AC3E}">
        <p14:creationId xmlns:p14="http://schemas.microsoft.com/office/powerpoint/2010/main" val="19509403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101</a:t>
            </a:fld>
            <a:endParaRPr lang="fr-FR"/>
          </a:p>
        </p:txBody>
      </p:sp>
    </p:spTree>
    <p:extLst>
      <p:ext uri="{BB962C8B-B14F-4D97-AF65-F5344CB8AC3E}">
        <p14:creationId xmlns:p14="http://schemas.microsoft.com/office/powerpoint/2010/main" val="29381387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102</a:t>
            </a:fld>
            <a:endParaRPr lang="fr-FR"/>
          </a:p>
        </p:txBody>
      </p:sp>
    </p:spTree>
    <p:extLst>
      <p:ext uri="{BB962C8B-B14F-4D97-AF65-F5344CB8AC3E}">
        <p14:creationId xmlns:p14="http://schemas.microsoft.com/office/powerpoint/2010/main" val="906953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37593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9852572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4245469223"/>
      </p:ext>
    </p:extLst>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794834956"/>
      </p:ext>
    </p:extLst>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1230013644"/>
      </p:ext>
    </p:extLst>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537539413"/>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1654520054"/>
      </p:ext>
    </p:extLst>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59A31AA9-7275-4B95-9CCF-F1416617C5DD}" type="datetime1">
              <a:rPr lang="fr-FR" smtClean="0"/>
              <a:pPr/>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41932901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288D7DB1-CC1E-4682-841D-D37B005A9A15}" type="datetime1">
              <a:rPr lang="fr-FR" smtClean="0"/>
              <a:pPr/>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1519011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66099628"/>
      </p:ext>
    </p:extLst>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175738020"/>
      </p:ext>
    </p:extLst>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222890127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8036966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Tree>
    <p:extLst>
      <p:ext uri="{BB962C8B-B14F-4D97-AF65-F5344CB8AC3E}">
        <p14:creationId xmlns:p14="http://schemas.microsoft.com/office/powerpoint/2010/main" val="4085291792"/>
      </p:ext>
    </p:extLst>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338638171"/>
      </p:ext>
    </p:extLst>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576895488"/>
      </p:ext>
    </p:extLst>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D9DE75-310A-42CF-AA49-02B2F77950B7}" type="datetime1">
              <a:rPr lang="fr-FR" smtClean="0"/>
              <a:pPr/>
              <a:t>24/01/2023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6928733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71461" y="1428737"/>
            <a:ext cx="10947400" cy="2057401"/>
          </a:xfrm>
          <a:prstGeom prst="rect">
            <a:avLst/>
          </a:prstGeom>
          <a:noFill/>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71461" y="1428737"/>
            <a:ext cx="10947400" cy="2057401"/>
          </a:xfrm>
          <a:prstGeom prst="rect">
            <a:avLst/>
          </a:prstGeom>
          <a:noFill/>
        </p:spPr>
      </p:pic>
    </p:spTree>
    <p:extLst>
      <p:ext uri="{BB962C8B-B14F-4D97-AF65-F5344CB8AC3E}">
        <p14:creationId xmlns:p14="http://schemas.microsoft.com/office/powerpoint/2010/main" val="1499233537"/>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537472"/>
      </p:ext>
    </p:extLst>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27C403C1-1CC6-446B-8A53-AD100BD68DC9}" type="datetime1">
              <a:rPr lang="fr-FR" smtClean="0"/>
              <a:pPr/>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6780420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BF7EF6A-8D7C-462C-8F4D-D56688458CE6}" type="datetime1">
              <a:rPr lang="fr-FR" smtClean="0"/>
              <a:pPr/>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97598404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967616434"/>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380960" y="1071546"/>
            <a:ext cx="1143008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828C41-1F75-4DDB-BB28-86A2A1304F64}"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05376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520459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85710" y="274638"/>
            <a:ext cx="9620317"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E212DFBA-A0A9-4D56-B664-12CF44114D4A}"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08782494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233635543"/>
      </p:ext>
    </p:extLst>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274217768"/>
      </p:ext>
    </p:extLst>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38020205"/>
      </p:ext>
    </p:extLst>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768216828"/>
      </p:ext>
    </p:extLst>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98723635"/>
      </p:ext>
    </p:extLst>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Tree>
    <p:extLst>
      <p:ext uri="{BB962C8B-B14F-4D97-AF65-F5344CB8AC3E}">
        <p14:creationId xmlns:p14="http://schemas.microsoft.com/office/powerpoint/2010/main" val="654891005"/>
      </p:ext>
    </p:extLst>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C912BD6-27D5-48B6-B1F5-11A90A9803F8}" type="datetime1">
              <a:rPr lang="fr-FR" smtClean="0"/>
              <a:pPr/>
              <a:t>24/01/2023</a:t>
            </a:fld>
            <a:endParaRPr lang="fr-FR"/>
          </a:p>
        </p:txBody>
      </p:sp>
      <p:sp>
        <p:nvSpPr>
          <p:cNvPr id="4" name="Slide Number Placeholder 21"/>
          <p:cNvSpPr>
            <a:spLocks noGrp="1"/>
          </p:cNvSpPr>
          <p:nvPr>
            <p:ph type="sldNum" sz="quarter" idx="11"/>
          </p:nvPr>
        </p:nvSpPr>
        <p:spPr/>
        <p:txBody>
          <a:bodyPr/>
          <a:lstStyle>
            <a:lvl1pPr>
              <a:defRPr/>
            </a:lvl1pPr>
          </a:lstStyle>
          <a:p>
            <a:fld id="{5A33B5BC-E3F1-4ABE-A1A6-D2608D40EC2E}"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169197162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276091932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2DF7853-8071-40BC-998E-1F90672835CF}" type="datetime1">
              <a:rPr lang="fr-FR" smtClean="0"/>
              <a:pPr/>
              <a:t>24/01/2023</a:t>
            </a:fld>
            <a:endParaRPr lang="fr-FR"/>
          </a:p>
        </p:txBody>
      </p:sp>
      <p:sp>
        <p:nvSpPr>
          <p:cNvPr id="10" name="Slide Number Placeholder 34"/>
          <p:cNvSpPr>
            <a:spLocks noGrp="1"/>
          </p:cNvSpPr>
          <p:nvPr>
            <p:ph type="sldNum" sz="quarter" idx="19"/>
          </p:nvPr>
        </p:nvSpPr>
        <p:spPr/>
        <p:txBody>
          <a:bodyPr/>
          <a:lstStyle>
            <a:lvl1pPr>
              <a:defRPr/>
            </a:lvl1pPr>
          </a:lstStyle>
          <a:p>
            <a:fld id="{5A33B5BC-E3F1-4ABE-A1A6-D2608D40EC2E}" type="slidenum">
              <a:rPr lang="fr-FR" smtClean="0"/>
              <a:pPr/>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205246529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587366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6400800" y="2667000"/>
            <a:ext cx="51816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2DF7853-8071-40BC-998E-1F90672835CF}" type="datetime1">
              <a:rPr lang="fr-FR" smtClean="0"/>
              <a:pPr/>
              <a:t>24/01/2023</a:t>
            </a:fld>
            <a:endParaRPr lang="fr-FR"/>
          </a:p>
        </p:txBody>
      </p:sp>
      <p:sp>
        <p:nvSpPr>
          <p:cNvPr id="10" name="Slide Number Placeholder 30"/>
          <p:cNvSpPr>
            <a:spLocks noGrp="1"/>
          </p:cNvSpPr>
          <p:nvPr>
            <p:ph type="sldNum" sz="quarter" idx="16"/>
          </p:nvPr>
        </p:nvSpPr>
        <p:spPr/>
        <p:txBody>
          <a:bodyPr/>
          <a:lstStyle>
            <a:lvl1pPr>
              <a:defRPr/>
            </a:lvl1pPr>
          </a:lstStyle>
          <a:p>
            <a:fld id="{5A33B5BC-E3F1-4ABE-A1A6-D2608D40EC2E}" type="slidenum">
              <a:rPr lang="fr-FR" smtClean="0"/>
              <a:pPr/>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Tree>
    <p:extLst>
      <p:ext uri="{BB962C8B-B14F-4D97-AF65-F5344CB8AC3E}">
        <p14:creationId xmlns:p14="http://schemas.microsoft.com/office/powerpoint/2010/main" val="2727707920"/>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483029" y="908721"/>
            <a:ext cx="11277600" cy="1470025"/>
          </a:xfrm>
        </p:spPr>
        <p:txBody>
          <a:bodyPr anchor="b"/>
          <a:lstStyle>
            <a:lvl1pPr>
              <a:defRPr sz="4400">
                <a:solidFill>
                  <a:schemeClr val="bg1"/>
                </a:solidFill>
              </a:defRPr>
            </a:lvl1pPr>
          </a:lstStyle>
          <a:p>
            <a:r>
              <a:rPr kumimoji="0" lang="fr-FR"/>
              <a:t>Cliquez pour modifier le style du titre</a:t>
            </a:r>
            <a:endParaRPr kumimoji="0" lang="en-US" dirty="0"/>
          </a:p>
        </p:txBody>
      </p:sp>
      <p:sp>
        <p:nvSpPr>
          <p:cNvPr id="28" name="Espace réservé de la date 27"/>
          <p:cNvSpPr>
            <a:spLocks noGrp="1"/>
          </p:cNvSpPr>
          <p:nvPr>
            <p:ph type="dt" sz="half" idx="10"/>
          </p:nvPr>
        </p:nvSpPr>
        <p:spPr>
          <a:xfrm>
            <a:off x="8940800" y="4206240"/>
            <a:ext cx="1280160" cy="457200"/>
          </a:xfrm>
        </p:spPr>
        <p:txBody>
          <a:bodyPr/>
          <a:lstStyle/>
          <a:p>
            <a:fld id="{12DF7853-8071-40BC-998E-1F90672835CF}" type="datetime1">
              <a:rPr lang="fr-FR" smtClean="0"/>
              <a:pPr/>
              <a:t>24/01/2023</a:t>
            </a:fld>
            <a:endParaRPr lang="fr-FR"/>
          </a:p>
        </p:txBody>
      </p:sp>
      <p:sp>
        <p:nvSpPr>
          <p:cNvPr id="17" name="Espace réservé du pied de page 16"/>
          <p:cNvSpPr>
            <a:spLocks noGrp="1"/>
          </p:cNvSpPr>
          <p:nvPr>
            <p:ph type="ftr" sz="quarter" idx="11"/>
          </p:nvPr>
        </p:nvSpPr>
        <p:spPr>
          <a:xfrm>
            <a:off x="7213600" y="4205288"/>
            <a:ext cx="1727200" cy="457200"/>
          </a:xfrm>
        </p:spPr>
        <p:txBody>
          <a:bodyPr/>
          <a:lstStyle/>
          <a:p>
            <a:endParaRPr lang="fr-FR"/>
          </a:p>
        </p:txBody>
      </p:sp>
    </p:spTree>
    <p:extLst>
      <p:ext uri="{BB962C8B-B14F-4D97-AF65-F5344CB8AC3E}">
        <p14:creationId xmlns:p14="http://schemas.microsoft.com/office/powerpoint/2010/main" val="4071679860"/>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24" name="Picture 34" descr="Untitled-6"/>
          <p:cNvPicPr>
            <a:picLocks noChangeAspect="1" noChangeArrowheads="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1344" y="8621"/>
            <a:ext cx="122428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24"/>
          <p:cNvGrpSpPr/>
          <p:nvPr userDrawn="1"/>
        </p:nvGrpSpPr>
        <p:grpSpPr>
          <a:xfrm>
            <a:off x="-336715" y="1"/>
            <a:ext cx="12579515" cy="6886575"/>
            <a:chOff x="-252536" y="0"/>
            <a:chExt cx="9434636" cy="6886575"/>
          </a:xfrm>
        </p:grpSpPr>
        <p:pic>
          <p:nvPicPr>
            <p:cNvPr id="26" name="Picture 58" descr="Untitled-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9" descr="ca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0" descr="card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1" descr="card2"/>
            <p:cNvPicPr>
              <a:picLocks noChangeAspect="1" noChangeArrowheads="1"/>
            </p:cNvPicPr>
            <p:nvPr/>
          </p:nvPicPr>
          <p:blipFill>
            <a:blip r:embed="rId5" cstate="print">
              <a:extLst>
                <a:ext uri="{28A0092B-C50C-407E-A947-70E740481C1C}">
                  <a14:useLocalDpi xmlns:a14="http://schemas.microsoft.com/office/drawing/2010/main" val="0"/>
                </a:ext>
              </a:extLst>
            </a:blip>
            <a:srcRect l="79668"/>
            <a:stretch>
              <a:fillRect/>
            </a:stretch>
          </p:blipFill>
          <p:spPr bwMode="auto">
            <a:xfrm>
              <a:off x="-252536" y="0"/>
              <a:ext cx="18669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2" descr="card1"/>
            <p:cNvPicPr>
              <a:picLocks noChangeAspect="1" noChangeArrowheads="1"/>
            </p:cNvPicPr>
            <p:nvPr/>
          </p:nvPicPr>
          <p:blipFill>
            <a:blip r:embed="rId6" cstate="print">
              <a:extLst>
                <a:ext uri="{28A0092B-C50C-407E-A947-70E740481C1C}">
                  <a14:useLocalDpi xmlns:a14="http://schemas.microsoft.com/office/drawing/2010/main" val="0"/>
                </a:ext>
              </a:extLst>
            </a:blip>
            <a:srcRect l="80498"/>
            <a:stretch>
              <a:fillRect/>
            </a:stretch>
          </p:blipFill>
          <p:spPr bwMode="auto">
            <a:xfrm>
              <a:off x="-135024" y="0"/>
              <a:ext cx="17907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2"/>
            <p:cNvSpPr txBox="1">
              <a:spLocks noChangeArrowheads="1"/>
            </p:cNvSpPr>
            <p:nvPr/>
          </p:nvSpPr>
          <p:spPr bwMode="auto">
            <a:xfrm>
              <a:off x="6934200" y="166688"/>
              <a:ext cx="106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6000">
                  <a:solidFill>
                    <a:srgbClr val="F2FDF7"/>
                  </a:solidFill>
                </a:rPr>
                <a:t>03</a:t>
              </a:r>
              <a:endParaRPr lang="en-US" altLang="en-US" sz="1800"/>
            </a:p>
          </p:txBody>
        </p:sp>
      </p:grpSp>
      <p:sp>
        <p:nvSpPr>
          <p:cNvPr id="5" name="Rectangle 4"/>
          <p:cNvSpPr>
            <a:spLocks noGrp="1" noChangeArrowheads="1"/>
          </p:cNvSpPr>
          <p:nvPr>
            <p:ph type="dt" sz="half" idx="10"/>
          </p:nvPr>
        </p:nvSpPr>
        <p:spPr/>
        <p:txBody>
          <a:bodyPr/>
          <a:lstStyle>
            <a:lvl1pPr>
              <a:defRPr smtClean="0"/>
            </a:lvl1pPr>
          </a:lstStyle>
          <a:p>
            <a:pPr>
              <a:defRPr/>
            </a:pPr>
            <a:endParaRPr lang="en-US" altLang="en-US"/>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p>
        </p:txBody>
      </p:sp>
      <p:sp>
        <p:nvSpPr>
          <p:cNvPr id="7" name="Rectangle 6"/>
          <p:cNvSpPr>
            <a:spLocks noGrp="1" noChangeArrowheads="1"/>
          </p:cNvSpPr>
          <p:nvPr>
            <p:ph type="sldNum" sz="quarter" idx="12"/>
          </p:nvPr>
        </p:nvSpPr>
        <p:spPr/>
        <p:txBody>
          <a:bodyPr/>
          <a:lstStyle>
            <a:lvl1pPr>
              <a:defRPr smtClean="0"/>
            </a:lvl1pPr>
          </a:lstStyle>
          <a:p>
            <a:pPr>
              <a:defRPr/>
            </a:pPr>
            <a:fld id="{167478A2-FA94-4F03-B717-30DDCD87A30E}" type="slidenum">
              <a:rPr lang="en-US" altLang="en-US"/>
              <a:pPr>
                <a:defRPr/>
              </a:pPr>
              <a:t>‹N°›</a:t>
            </a:fld>
            <a:endParaRPr lang="en-US" altLang="en-US"/>
          </a:p>
        </p:txBody>
      </p:sp>
      <p:sp>
        <p:nvSpPr>
          <p:cNvPr id="16" name="Title 1"/>
          <p:cNvSpPr>
            <a:spLocks noGrp="1"/>
          </p:cNvSpPr>
          <p:nvPr>
            <p:ph type="title"/>
          </p:nvPr>
        </p:nvSpPr>
        <p:spPr>
          <a:xfrm>
            <a:off x="595808" y="80628"/>
            <a:ext cx="10972800" cy="1143000"/>
          </a:xfrm>
        </p:spPr>
        <p:txBody>
          <a:bodyPr/>
          <a:lstStyle>
            <a:lvl1pPr>
              <a:defRPr sz="3200">
                <a:solidFill>
                  <a:srgbClr val="FFFDDD"/>
                </a:solidFill>
              </a:defRPr>
            </a:lvl1pPr>
          </a:lstStyle>
          <a:p>
            <a:r>
              <a:rPr lang="en-US" dirty="0"/>
              <a:t>Click to edit Master title style</a:t>
            </a:r>
            <a:endParaRPr lang="en-GB" dirty="0"/>
          </a:p>
        </p:txBody>
      </p:sp>
      <p:sp>
        <p:nvSpPr>
          <p:cNvPr id="17" name="Content Placeholder 2"/>
          <p:cNvSpPr>
            <a:spLocks noGrp="1"/>
          </p:cNvSpPr>
          <p:nvPr>
            <p:ph idx="1" hasCustomPrompt="1"/>
          </p:nvPr>
        </p:nvSpPr>
        <p:spPr>
          <a:xfrm>
            <a:off x="1123867" y="1340768"/>
            <a:ext cx="10273141" cy="4904457"/>
          </a:xfrm>
        </p:spPr>
        <p:txBody>
          <a:bodyPr/>
          <a:lstStyle>
            <a:lvl5pPr>
              <a:defRPr/>
            </a:lvl5pPr>
            <a:lvl6pPr>
              <a:defRPr/>
            </a:lvl6pPr>
            <a:lvl7pPr>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level</a:t>
            </a:r>
          </a:p>
          <a:p>
            <a:pPr lvl="6"/>
            <a:r>
              <a:rPr lang="en-US" dirty="0"/>
              <a:t>7leve</a:t>
            </a:r>
            <a:endParaRPr lang="en-GB" dirty="0"/>
          </a:p>
        </p:txBody>
      </p:sp>
    </p:spTree>
    <p:extLst>
      <p:ext uri="{BB962C8B-B14F-4D97-AF65-F5344CB8AC3E}">
        <p14:creationId xmlns:p14="http://schemas.microsoft.com/office/powerpoint/2010/main" val="3864585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76864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382102"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810644" y="719121"/>
            <a:ext cx="3333774" cy="622686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9176904" y="1115349"/>
            <a:ext cx="2685628" cy="463869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17349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22307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619125"/>
            <a:ext cx="5905541" cy="661034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530060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90767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47406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875658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3589511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18B6E444-548B-4900-A79E-AE4788FD478A}"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265034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2077828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3638865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5010787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
        <p:nvSpPr>
          <p:cNvPr id="10" name="Espace réservé du contenu 3">
            <a:extLst>
              <a:ext uri="{FF2B5EF4-FFF2-40B4-BE49-F238E27FC236}">
                <a16:creationId xmlns=""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925949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8B6E444-548B-4900-A79E-AE4788FD478A}"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82801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000276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7564807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8B6E444-548B-4900-A79E-AE4788FD478A}" type="datetimeFigureOut">
              <a:rPr lang="fr-FR" smtClean="0"/>
              <a:t>24/01/2023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41059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pic>
        <p:nvPicPr>
          <p:cNvPr id="5" name="Image 4">
            <a:extLst>
              <a:ext uri="{FF2B5EF4-FFF2-40B4-BE49-F238E27FC236}">
                <a16:creationId xmlns="" xmlns:a16="http://schemas.microsoft.com/office/drawing/2014/main"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 xmlns:a16="http://schemas.microsoft.com/office/drawing/2014/main"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3068297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324288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419289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4063275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0256094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3795774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 xmlns:a16="http://schemas.microsoft.com/office/drawing/2014/main"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 xmlns:a16="http://schemas.microsoft.com/office/drawing/2014/main"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32262343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07136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567F0B0E-885F-4CAC-AE39-A1877A0B0391}" type="slidenum">
              <a:rPr lang="fr-FR" smtClean="0"/>
              <a:t>‹N°›</a:t>
            </a:fld>
            <a:endParaRPr lang="fr-FR"/>
          </a:p>
        </p:txBody>
      </p:sp>
      <p:sp>
        <p:nvSpPr>
          <p:cNvPr id="7" name="ZoneTexte 6">
            <a:extLst>
              <a:ext uri="{FF2B5EF4-FFF2-40B4-BE49-F238E27FC236}">
                <a16:creationId xmlns=""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 xmlns:a16="http://schemas.microsoft.com/office/drawing/2014/main"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422412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460984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102531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 xmlns:a16="http://schemas.microsoft.com/office/drawing/2014/main"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 xmlns:a16="http://schemas.microsoft.com/office/drawing/2014/main"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5144009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13395255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8B6E444-548B-4900-A79E-AE4788FD478A}" type="datetimeFigureOut">
              <a:rPr lang="fr-FR" smtClean="0"/>
              <a:t>24/01/2023</a:t>
            </a:fld>
            <a:endParaRPr lang="fr-FR"/>
          </a:p>
        </p:txBody>
      </p:sp>
      <p:sp>
        <p:nvSpPr>
          <p:cNvPr id="10" name="Slide Number Placeholder 34"/>
          <p:cNvSpPr>
            <a:spLocks noGrp="1"/>
          </p:cNvSpPr>
          <p:nvPr>
            <p:ph type="sldNum" sz="quarter" idx="19"/>
          </p:nvPr>
        </p:nvSpPr>
        <p:spPr/>
        <p:txBody>
          <a:bodyPr/>
          <a:lstStyle>
            <a:lvl1pPr>
              <a:defRPr/>
            </a:lvl1pPr>
          </a:lstStyle>
          <a:p>
            <a:fld id="{567F0B0E-885F-4CAC-AE39-A1877A0B0391}"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16607191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8B6E444-548B-4900-A79E-AE4788FD478A}" type="datetimeFigureOut">
              <a:rPr lang="fr-FR" smtClean="0"/>
              <a:t>24/01/2023</a:t>
            </a:fld>
            <a:endParaRPr lang="fr-FR"/>
          </a:p>
        </p:txBody>
      </p:sp>
      <p:sp>
        <p:nvSpPr>
          <p:cNvPr id="10" name="Slide Number Placeholder 30"/>
          <p:cNvSpPr>
            <a:spLocks noGrp="1"/>
          </p:cNvSpPr>
          <p:nvPr>
            <p:ph type="sldNum" sz="quarter" idx="16"/>
          </p:nvPr>
        </p:nvSpPr>
        <p:spPr/>
        <p:txBody>
          <a:bodyPr/>
          <a:lstStyle>
            <a:lvl1pPr>
              <a:defRPr/>
            </a:lvl1pPr>
          </a:lstStyle>
          <a:p>
            <a:fld id="{567F0B0E-885F-4CAC-AE39-A1877A0B0391}"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6377744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3505671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2645590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pic>
        <p:nvPicPr>
          <p:cNvPr id="5" name="Image 4">
            <a:extLst>
              <a:ext uri="{FF2B5EF4-FFF2-40B4-BE49-F238E27FC236}">
                <a16:creationId xmlns="" xmlns:a16="http://schemas.microsoft.com/office/drawing/2014/main"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 xmlns:a16="http://schemas.microsoft.com/office/drawing/2014/main"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21584738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 xmlns:a16="http://schemas.microsoft.com/office/drawing/2014/main"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 xmlns:a16="http://schemas.microsoft.com/office/drawing/2014/main"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7722608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471399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1261605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77204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7271909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998971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3301957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5802988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682680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9949520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1487862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392839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8640144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890150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428604"/>
            <a:ext cx="5524539" cy="6772296"/>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047244"/>
            <a:ext cx="4095779"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02485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7978551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5396028"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381045" y="522871"/>
            <a:ext cx="6304154" cy="694315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190461" y="1141512"/>
            <a:ext cx="4890586"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426859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269129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40489072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7886624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7477893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2293288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333905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0" name="Espace réservé du contenu 3">
            <a:extLst>
              <a:ext uri="{FF2B5EF4-FFF2-40B4-BE49-F238E27FC236}">
                <a16:creationId xmlns=""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9407091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9F904C7F-60F4-4441-B03B-8BA7CD53137C}"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9577765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35886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752701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9070956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F904C7F-60F4-4441-B03B-8BA7CD53137C}" type="datetimeFigureOut">
              <a:rPr lang="fr-FR" smtClean="0"/>
              <a:t>24/01/2023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42834161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0544168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26653375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32878463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787031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452683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 xmlns:a16="http://schemas.microsoft.com/office/drawing/2014/main"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 xmlns:a16="http://schemas.microsoft.com/office/drawing/2014/main"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17625762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474127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3A3ADB01-1B25-41CA-A328-3B8EAAEFC432}" type="slidenum">
              <a:rPr lang="fr-FR" smtClean="0"/>
              <a:t>‹N°›</a:t>
            </a:fld>
            <a:endParaRPr lang="fr-FR"/>
          </a:p>
        </p:txBody>
      </p:sp>
      <p:sp>
        <p:nvSpPr>
          <p:cNvPr id="7" name="ZoneTexte 6">
            <a:extLst>
              <a:ext uri="{FF2B5EF4-FFF2-40B4-BE49-F238E27FC236}">
                <a16:creationId xmlns=""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 xmlns:a16="http://schemas.microsoft.com/office/drawing/2014/main"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6439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2994200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Text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6336042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11928691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5163000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9F904C7F-60F4-4441-B03B-8BA7CD53137C}" type="datetimeFigureOut">
              <a:rPr lang="fr-FR" smtClean="0"/>
              <a:t>24/01/2023</a:t>
            </a:fld>
            <a:endParaRPr lang="fr-FR"/>
          </a:p>
        </p:txBody>
      </p:sp>
      <p:sp>
        <p:nvSpPr>
          <p:cNvPr id="10" name="Slide Number Placeholder 34"/>
          <p:cNvSpPr>
            <a:spLocks noGrp="1"/>
          </p:cNvSpPr>
          <p:nvPr>
            <p:ph type="sldNum" sz="quarter" idx="19"/>
          </p:nvPr>
        </p:nvSpPr>
        <p:spPr/>
        <p:txBody>
          <a:bodyPr/>
          <a:lstStyle>
            <a:lvl1pPr>
              <a:defRPr/>
            </a:lvl1pPr>
          </a:lstStyle>
          <a:p>
            <a:fld id="{3A3ADB01-1B25-41CA-A328-3B8EAAEFC432}"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22454490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9F904C7F-60F4-4441-B03B-8BA7CD53137C}" type="datetimeFigureOut">
              <a:rPr lang="fr-FR" smtClean="0"/>
              <a:t>24/01/2023</a:t>
            </a:fld>
            <a:endParaRPr lang="fr-FR"/>
          </a:p>
        </p:txBody>
      </p:sp>
      <p:sp>
        <p:nvSpPr>
          <p:cNvPr id="10" name="Slide Number Placeholder 30"/>
          <p:cNvSpPr>
            <a:spLocks noGrp="1"/>
          </p:cNvSpPr>
          <p:nvPr>
            <p:ph type="sldNum" sz="quarter" idx="16"/>
          </p:nvPr>
        </p:nvSpPr>
        <p:spPr/>
        <p:txBody>
          <a:bodyPr/>
          <a:lstStyle>
            <a:lvl1pPr>
              <a:defRPr/>
            </a:lvl1pPr>
          </a:lstStyle>
          <a:p>
            <a:fld id="{3A3ADB01-1B25-41CA-A328-3B8EAAEFC432}"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6516266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3055997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9969861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7457607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3" name="Date Placeholder 20"/>
          <p:cNvSpPr>
            <a:spLocks noGrp="1"/>
          </p:cNvSpPr>
          <p:nvPr>
            <p:ph type="dt" sz="half" idx="10"/>
          </p:nvPr>
        </p:nvSpPr>
        <p:spPr/>
        <p:txBody>
          <a:bodyPr/>
          <a:lstStyle>
            <a:lvl1pPr>
              <a:defRPr/>
            </a:lvl1pPr>
          </a:lstStyle>
          <a:p>
            <a:fld id="{9F904C7F-60F4-4441-B03B-8BA7CD53137C}" type="datetimeFigureOut">
              <a:rPr lang="fr-FR" smtClean="0"/>
              <a:t>24/01/2023</a:t>
            </a:fld>
            <a:endParaRPr lang="fr-FR"/>
          </a:p>
        </p:txBody>
      </p:sp>
      <p:sp>
        <p:nvSpPr>
          <p:cNvPr id="4" name="Slide Number Placeholder 21"/>
          <p:cNvSpPr>
            <a:spLocks noGrp="1"/>
          </p:cNvSpPr>
          <p:nvPr>
            <p:ph type="sldNum" sz="quarter" idx="11"/>
          </p:nvPr>
        </p:nvSpPr>
        <p:spPr/>
        <p:txBody>
          <a:bodyPr/>
          <a:lstStyle>
            <a:lvl1pPr>
              <a:defRPr/>
            </a:lvl1pPr>
          </a:lstStyle>
          <a:p>
            <a:fld id="{3A3ADB01-1B25-41CA-A328-3B8EAAEFC432}" type="slidenum">
              <a:rPr lang="fr-FR" smtClean="0"/>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26518493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51" y="119914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spTree>
    <p:extLst>
      <p:ext uri="{BB962C8B-B14F-4D97-AF65-F5344CB8AC3E}">
        <p14:creationId xmlns:p14="http://schemas.microsoft.com/office/powerpoint/2010/main" val="218742170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3122608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rot="20836796">
            <a:off x="-21459" y="468716"/>
            <a:ext cx="7620011" cy="1432067"/>
          </a:xfrm>
          <a:prstGeom prst="rect">
            <a:avLst/>
          </a:prstGeom>
          <a:noFill/>
        </p:spPr>
      </p:pic>
    </p:spTree>
    <p:extLst>
      <p:ext uri="{BB962C8B-B14F-4D97-AF65-F5344CB8AC3E}">
        <p14:creationId xmlns:p14="http://schemas.microsoft.com/office/powerpoint/2010/main" val="3917578460"/>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spTree>
    <p:extLst>
      <p:ext uri="{BB962C8B-B14F-4D97-AF65-F5344CB8AC3E}">
        <p14:creationId xmlns:p14="http://schemas.microsoft.com/office/powerpoint/2010/main" val="3006875733"/>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13796276"/>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642242765"/>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204549909"/>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423261589"/>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40231413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8962588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3125573849"/>
      </p:ext>
    </p:extLst>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8286808"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172654327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audio" Target="../media/audio1.wav"/><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theme" Target="../theme/theme2.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audio" Target="../media/audio1.wav"/><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image" Target="../media/image1.jpeg"/><Relationship Id="rId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42" Type="http://schemas.openxmlformats.org/officeDocument/2006/relationships/slideLayout" Target="../slideLayouts/slideLayout130.xml"/><Relationship Id="rId47" Type="http://schemas.openxmlformats.org/officeDocument/2006/relationships/audio" Target="../media/audio1.wav"/><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46" Type="http://schemas.openxmlformats.org/officeDocument/2006/relationships/image" Target="../media/image1.jpeg"/><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41" Type="http://schemas.openxmlformats.org/officeDocument/2006/relationships/slideLayout" Target="../slideLayouts/slideLayout129.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45" Type="http://schemas.openxmlformats.org/officeDocument/2006/relationships/theme" Target="../theme/theme3.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4" Type="http://schemas.openxmlformats.org/officeDocument/2006/relationships/slideLayout" Target="../slideLayouts/slideLayout132.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43"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4">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noaction">
              <a:snd r:embed="rId45"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5"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55843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02" r:id="rId15"/>
    <p:sldLayoutId id="2147483675" r:id="rId16"/>
    <p:sldLayoutId id="2147483701"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8">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23946506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 id="2147483748" r:id="rId45"/>
    <p:sldLayoutId id="2147483749" r:id="rId46"/>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46">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2DF7853-8071-40BC-998E-1F90672835CF}" type="datetime1">
              <a:rPr lang="fr-FR" smtClean="0"/>
              <a:pPr/>
              <a:t>24/01/2023</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96742846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91" r:id="rId39"/>
    <p:sldLayoutId id="2147483792" r:id="rId40"/>
    <p:sldLayoutId id="2147483793" r:id="rId41"/>
    <p:sldLayoutId id="2147483794" r:id="rId42"/>
    <p:sldLayoutId id="2147483795" r:id="rId43"/>
    <p:sldLayoutId id="2147483797" r:id="rId44"/>
  </p:sldLayoutIdLst>
  <p:hf hdr="0" ftr="0" dt="0"/>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rminbro/generate-react-cli"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FortAwesome/react-fontawesome" TargetMode="External"/><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hyperlink" Target="http://visgl.github.io/react-map-gl/" TargetMode="External"/><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hyperlink" Target="https://www.npmjs.com/package/react-modal" TargetMode="External"/><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react-pdf.org/"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diegomura/react-pdf/blob/master/packages/layout/src/page/getSize.js" TargetMode="External"/><Relationship Id="rId2" Type="http://schemas.openxmlformats.org/officeDocument/2006/relationships/notesSlide" Target="../notesSlides/notesSlide104.xml"/><Relationship Id="rId1" Type="http://schemas.openxmlformats.org/officeDocument/2006/relationships/slideLayout" Target="../slideLayouts/slideLayout9.xml"/><Relationship Id="rId6" Type="http://schemas.openxmlformats.org/officeDocument/2006/relationships/hyperlink" Target="https://react-pdf.org/advanced#debugging" TargetMode="External"/><Relationship Id="rId5" Type="http://schemas.openxmlformats.org/officeDocument/2006/relationships/hyperlink" Target="https://react-pdf.org/styling" TargetMode="External"/><Relationship Id="rId4" Type="http://schemas.openxmlformats.org/officeDocument/2006/relationships/hyperlink" Target="https://react-pdf.org/advanced#page-wrapping"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react-pdf.org/styling" TargetMode="External"/><Relationship Id="rId2" Type="http://schemas.openxmlformats.org/officeDocument/2006/relationships/hyperlink" Target="https://react-pdf.org/advanced#page-wrapping" TargetMode="External"/><Relationship Id="rId1" Type="http://schemas.openxmlformats.org/officeDocument/2006/relationships/slideLayout" Target="../slideLayouts/slideLayout9.xml"/><Relationship Id="rId5" Type="http://schemas.openxmlformats.org/officeDocument/2006/relationships/hyperlink" Target="https://react-pdf.org/advanced#debugging" TargetMode="External"/><Relationship Id="rId4" Type="http://schemas.openxmlformats.org/officeDocument/2006/relationships/hyperlink" Target="https://react-pdf.org/advanced#dynamic-content"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react-pdf.org/components#source-object" TargetMode="External"/><Relationship Id="rId2" Type="http://schemas.openxmlformats.org/officeDocument/2006/relationships/notesSlide" Target="../notesSlides/notesSlide105.xml"/><Relationship Id="rId1" Type="http://schemas.openxmlformats.org/officeDocument/2006/relationships/slideLayout" Target="../slideLayouts/slideLayout9.xml"/><Relationship Id="rId6" Type="http://schemas.openxmlformats.org/officeDocument/2006/relationships/hyperlink" Target="https://react-pdf.org/advanced#page-wrapping" TargetMode="External"/><Relationship Id="rId5" Type="http://schemas.openxmlformats.org/officeDocument/2006/relationships/hyperlink" Target="https://react-pdf.org/advanced#debugging" TargetMode="External"/><Relationship Id="rId4" Type="http://schemas.openxmlformats.org/officeDocument/2006/relationships/hyperlink" Target="https://react-pdf.org/styling"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react-pdf.org/components#link" TargetMode="External"/><Relationship Id="rId2" Type="http://schemas.openxmlformats.org/officeDocument/2006/relationships/hyperlink" Target="https://react-pdf.org/components#text" TargetMode="External"/><Relationship Id="rId1" Type="http://schemas.openxmlformats.org/officeDocument/2006/relationships/slideLayout" Target="../slideLayouts/slideLayout9.xml"/><Relationship Id="rId4" Type="http://schemas.openxmlformats.org/officeDocument/2006/relationships/hyperlink" Target="https://react-pdf.org/components#note" TargetMode="External"/></Relationships>
</file>

<file path=ppt/slides/_rels/slide119.xml.rels><?xml version="1.0" encoding="UTF-8" standalone="yes"?>
<Relationships xmlns="http://schemas.openxmlformats.org/package/2006/relationships"><Relationship Id="rId2" Type="http://schemas.openxmlformats.org/officeDocument/2006/relationships/hyperlink" Target="https://react-pdf.org/components#canvas"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hyperlink" Target="https://react-proto.github.io/react-proto/" TargetMode="External"/><Relationship Id="rId2" Type="http://schemas.openxmlformats.org/officeDocument/2006/relationships/notesSlide" Target="../notesSlides/notesSlide109.xml"/><Relationship Id="rId1" Type="http://schemas.openxmlformats.org/officeDocument/2006/relationships/slideLayout" Target="../slideLayouts/slideLayout9.xml"/><Relationship Id="rId4" Type="http://schemas.openxmlformats.org/officeDocument/2006/relationships/image" Target="../media/image92.png"/></Relationships>
</file>

<file path=ppt/slides/_rels/slide1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6.xml"/></Relationships>
</file>

<file path=ppt/slides/_rels/slide1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4.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6.xml"/><Relationship Id="rId1" Type="http://schemas.openxmlformats.org/officeDocument/2006/relationships/slideLayout" Target="../slideLayouts/slideLayout101.xml"/></Relationships>
</file>

<file path=ppt/slides/_rels/slide1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7.xml"/><Relationship Id="rId1" Type="http://schemas.openxmlformats.org/officeDocument/2006/relationships/slideLayout" Target="../slideLayouts/slideLayout10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8.xml"/><Relationship Id="rId1" Type="http://schemas.openxmlformats.org/officeDocument/2006/relationships/slideLayout" Target="../slideLayouts/slideLayout128.xml"/><Relationship Id="rId5" Type="http://schemas.openxmlformats.org/officeDocument/2006/relationships/image" Target="../media/image103.png"/><Relationship Id="rId4" Type="http://schemas.openxmlformats.org/officeDocument/2006/relationships/image" Target="../media/image102.png"/></Relationships>
</file>

<file path=ppt/slides/_rels/slide135.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119.xml"/><Relationship Id="rId1" Type="http://schemas.openxmlformats.org/officeDocument/2006/relationships/slideLayout" Target="../slideLayouts/slideLayout105.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9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96.xml"/></Relationships>
</file>

<file path=ppt/slides/_rels/slide1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3.xml"/><Relationship Id="rId1" Type="http://schemas.openxmlformats.org/officeDocument/2006/relationships/slideLayout" Target="../slideLayouts/slideLayout96.xml"/><Relationship Id="rId4" Type="http://schemas.openxmlformats.org/officeDocument/2006/relationships/image" Target="../media/image116.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typicode/json-server"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2.xml"/><Relationship Id="rId5" Type="http://schemas.openxmlformats.org/officeDocument/2006/relationships/image" Target="../media/image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bitbucket.org/account/signi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gif"/><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55.gif"/><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55.gif"/><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notesSlide" Target="../notesSlides/notesSlide53.xml"/><Relationship Id="rId1" Type="http://schemas.openxmlformats.org/officeDocument/2006/relationships/slideLayout" Target="../slideLayouts/slideLayout6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hyperlink" Target="http://mon-json-server/images" TargetMode="External"/><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hyperlink" Target="http://mon-json-server/images/1"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gif"/><Relationship Id="rId2" Type="http://schemas.openxmlformats.org/officeDocument/2006/relationships/notesSlide" Target="../notesSlides/notesSlide76.xml"/><Relationship Id="rId1" Type="http://schemas.openxmlformats.org/officeDocument/2006/relationships/slideLayout" Target="../slideLayouts/slideLayout9.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9.xml"/><Relationship Id="rId1" Type="http://schemas.openxmlformats.org/officeDocument/2006/relationships/slideLayout" Target="../slideLayouts/slideLayout28.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hyperlink" Target="https://fr.reactjs.org/docs/typechecking-with-proptypes.html#proptypes" TargetMode="External"/><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hyperlink" Target="https://fr.reactjs.org/docs/react-component.html#the-component-lifecycle" TargetMode="External"/><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9.xml"/><Relationship Id="rId1" Type="http://schemas.openxmlformats.org/officeDocument/2006/relationships/slideLayout" Target="../slideLayouts/slideLayout9.xml"/><Relationship Id="rId5" Type="http://schemas.openxmlformats.org/officeDocument/2006/relationships/image" Target="../media/image83.jpeg"/><Relationship Id="rId4" Type="http://schemas.openxmlformats.org/officeDocument/2006/relationships/image" Target="../media/image82.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85.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4.xml"/><Relationship Id="rId1" Type="http://schemas.openxmlformats.org/officeDocument/2006/relationships/slideLayout" Target="../slideLayouts/slideLayout9.xml"/><Relationship Id="rId4" Type="http://schemas.openxmlformats.org/officeDocument/2006/relationships/image" Target="../media/image86.jpeg"/></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hyperlink" Target="https://reacttraining.com/react-router/web/api/withRouter" TargetMode="External"/><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 xmlns:a16="http://schemas.microsoft.com/office/drawing/2014/main" id="{3C9FB780-032A-42D6-BD5D-9DA496266637}"/>
              </a:ext>
            </a:extLst>
          </p:cNvPr>
          <p:cNvSpPr>
            <a:spLocks noGrp="1"/>
          </p:cNvSpPr>
          <p:nvPr>
            <p:ph type="subTitle" idx="1"/>
          </p:nvPr>
        </p:nvSpPr>
        <p:spPr/>
        <p:txBody>
          <a:bodyPr/>
          <a:lstStyle/>
          <a:p>
            <a:r>
              <a:rPr lang="fr-FR" dirty="0"/>
              <a:t>React.js</a:t>
            </a:r>
          </a:p>
        </p:txBody>
      </p:sp>
      <p:sp>
        <p:nvSpPr>
          <p:cNvPr id="2" name="Titre 1">
            <a:extLst>
              <a:ext uri="{FF2B5EF4-FFF2-40B4-BE49-F238E27FC236}">
                <a16:creationId xmlns="" xmlns:a16="http://schemas.microsoft.com/office/drawing/2014/main" id="{D3814010-1393-48C8-89F7-6D587E3A6699}"/>
              </a:ext>
            </a:extLst>
          </p:cNvPr>
          <p:cNvSpPr>
            <a:spLocks noGrp="1"/>
          </p:cNvSpPr>
          <p:nvPr>
            <p:ph type="ctrTitle"/>
          </p:nvPr>
        </p:nvSpPr>
        <p:spPr/>
        <p:txBody>
          <a:bodyPr/>
          <a:lstStyle/>
          <a:p>
            <a:r>
              <a:rPr lang="fr-FR" dirty="0"/>
              <a:t>React.js</a:t>
            </a:r>
          </a:p>
        </p:txBody>
      </p:sp>
      <p:pic>
        <p:nvPicPr>
          <p:cNvPr id="7" name="Image 6">
            <a:extLst>
              <a:ext uri="{FF2B5EF4-FFF2-40B4-BE49-F238E27FC236}">
                <a16:creationId xmlns="" xmlns:a16="http://schemas.microsoft.com/office/drawing/2014/main" id="{18E29032-8AD0-40C8-B534-A0064E27E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6825" y="2037124"/>
            <a:ext cx="2409825" cy="2409825"/>
          </a:xfrm>
          <a:prstGeom prst="rect">
            <a:avLst/>
          </a:prstGeom>
        </p:spPr>
      </p:pic>
    </p:spTree>
    <p:extLst>
      <p:ext uri="{BB962C8B-B14F-4D97-AF65-F5344CB8AC3E}">
        <p14:creationId xmlns:p14="http://schemas.microsoft.com/office/powerpoint/2010/main" val="700458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00E6961-6709-4978-8A51-EA2049100BDD}"/>
              </a:ext>
            </a:extLst>
          </p:cNvPr>
          <p:cNvSpPr>
            <a:spLocks noGrp="1"/>
          </p:cNvSpPr>
          <p:nvPr>
            <p:ph type="title"/>
          </p:nvPr>
        </p:nvSpPr>
        <p:spPr/>
        <p:txBody>
          <a:bodyPr/>
          <a:lstStyle/>
          <a:p>
            <a:r>
              <a:rPr lang="fr-FR" dirty="0"/>
              <a:t>Une commande</a:t>
            </a:r>
          </a:p>
        </p:txBody>
      </p:sp>
      <p:sp>
        <p:nvSpPr>
          <p:cNvPr id="3" name="Espace réservé du contenu 2">
            <a:extLst>
              <a:ext uri="{FF2B5EF4-FFF2-40B4-BE49-F238E27FC236}">
                <a16:creationId xmlns="" xmlns:a16="http://schemas.microsoft.com/office/drawing/2014/main" id="{32BAA57C-D9B7-4BF6-ACA1-7430B6DA3CF2}"/>
              </a:ext>
            </a:extLst>
          </p:cNvPr>
          <p:cNvSpPr>
            <a:spLocks noGrp="1"/>
          </p:cNvSpPr>
          <p:nvPr>
            <p:ph idx="1"/>
          </p:nvPr>
        </p:nvSpPr>
        <p:spPr/>
        <p:txBody>
          <a:bodyPr>
            <a:normAutofit fontScale="92500" lnSpcReduction="20000"/>
          </a:bodyPr>
          <a:lstStyle/>
          <a:p>
            <a:r>
              <a:rPr lang="fr-FR" dirty="0"/>
              <a:t>React est fournit avec *une commande pour manager </a:t>
            </a:r>
          </a:p>
          <a:p>
            <a:pPr lvl="1"/>
            <a:r>
              <a:rPr lang="fr-FR" dirty="0"/>
              <a:t>la création d’objets diverses</a:t>
            </a:r>
          </a:p>
          <a:p>
            <a:pPr lvl="1"/>
            <a:r>
              <a:rPr lang="fr-FR" dirty="0"/>
              <a:t>Gérer les taches du projet </a:t>
            </a:r>
          </a:p>
          <a:p>
            <a:pPr lvl="1"/>
            <a:endParaRPr lang="fr-FR" dirty="0"/>
          </a:p>
          <a:p>
            <a:r>
              <a:rPr lang="fr-FR" dirty="0"/>
              <a:t>Elle permet :</a:t>
            </a:r>
          </a:p>
          <a:p>
            <a:pPr lvl="2"/>
            <a:r>
              <a:rPr lang="fr-FR" dirty="0"/>
              <a:t>La construction d’un app (</a:t>
            </a:r>
            <a:r>
              <a:rPr lang="fr-FR" dirty="0" err="1"/>
              <a:t>scafolding</a:t>
            </a:r>
            <a:r>
              <a:rPr lang="fr-FR" dirty="0"/>
              <a:t>) avec un modèle déjà défini.</a:t>
            </a:r>
          </a:p>
          <a:p>
            <a:pPr lvl="3"/>
            <a:r>
              <a:rPr lang="fr-FR" dirty="0"/>
              <a:t>Configuration de </a:t>
            </a:r>
            <a:r>
              <a:rPr lang="fr-FR" dirty="0" err="1"/>
              <a:t>webpack</a:t>
            </a:r>
            <a:endParaRPr lang="fr-FR" dirty="0"/>
          </a:p>
          <a:p>
            <a:pPr lvl="3"/>
            <a:r>
              <a:rPr lang="fr-FR" dirty="0"/>
              <a:t>Définition de la structure de fichier</a:t>
            </a:r>
          </a:p>
          <a:p>
            <a:pPr lvl="2"/>
            <a:r>
              <a:rPr lang="fr-FR" dirty="0"/>
              <a:t>La génération(</a:t>
            </a:r>
            <a:r>
              <a:rPr lang="fr-FR" dirty="0" err="1"/>
              <a:t>scafolding</a:t>
            </a:r>
            <a:r>
              <a:rPr lang="fr-FR" dirty="0"/>
              <a:t>) des :</a:t>
            </a:r>
          </a:p>
          <a:p>
            <a:pPr lvl="4"/>
            <a:r>
              <a:rPr lang="fr-FR" dirty="0"/>
              <a:t>Modules </a:t>
            </a:r>
          </a:p>
          <a:p>
            <a:pPr lvl="4"/>
            <a:r>
              <a:rPr lang="fr-FR" dirty="0"/>
              <a:t>Services</a:t>
            </a:r>
          </a:p>
          <a:p>
            <a:pPr lvl="4"/>
            <a:r>
              <a:rPr lang="fr-FR" dirty="0"/>
              <a:t>Composants</a:t>
            </a:r>
          </a:p>
          <a:p>
            <a:pPr lvl="4"/>
            <a:r>
              <a:rPr lang="fr-FR" dirty="0"/>
              <a:t>,…</a:t>
            </a:r>
          </a:p>
          <a:p>
            <a:pPr lvl="4"/>
            <a:endParaRPr lang="fr-FR" dirty="0"/>
          </a:p>
        </p:txBody>
      </p:sp>
      <p:sp>
        <p:nvSpPr>
          <p:cNvPr id="20" name="Espace réservé du contenu 19">
            <a:extLst>
              <a:ext uri="{FF2B5EF4-FFF2-40B4-BE49-F238E27FC236}">
                <a16:creationId xmlns="" xmlns:a16="http://schemas.microsoft.com/office/drawing/2014/main" id="{BDF06352-9429-41B5-8988-E858F737E516}"/>
              </a:ext>
            </a:extLst>
          </p:cNvPr>
          <p:cNvSpPr>
            <a:spLocks noGrp="1"/>
          </p:cNvSpPr>
          <p:nvPr>
            <p:ph sz="quarter" idx="14"/>
          </p:nvPr>
        </p:nvSpPr>
        <p:spPr/>
        <p:txBody>
          <a:bodyPr>
            <a:normAutofit/>
          </a:bodyPr>
          <a:lstStyle/>
          <a:p>
            <a:r>
              <a:rPr lang="fr-FR" sz="2800" b="1" dirty="0"/>
              <a:t>Adeptes d’angular </a:t>
            </a:r>
          </a:p>
          <a:p>
            <a:pPr lvl="1"/>
            <a:r>
              <a:rPr lang="fr-FR" sz="2200" b="1" dirty="0"/>
              <a:t>NON</a:t>
            </a:r>
          </a:p>
          <a:p>
            <a:endParaRPr lang="fr-FR" sz="2800" b="1" dirty="0"/>
          </a:p>
          <a:p>
            <a:r>
              <a:rPr lang="fr-FR" sz="2800" b="1" dirty="0"/>
              <a:t>React ne possède pas de fonction de génération</a:t>
            </a:r>
          </a:p>
          <a:p>
            <a:endParaRPr lang="fr-FR" dirty="0"/>
          </a:p>
          <a:p>
            <a:r>
              <a:rPr lang="fr-FR" dirty="0" err="1"/>
              <a:t>Generate</a:t>
            </a:r>
            <a:r>
              <a:rPr lang="fr-FR" dirty="0"/>
              <a:t> react cli le fait </a:t>
            </a:r>
            <a:r>
              <a:rPr lang="fr-FR" dirty="0">
                <a:solidFill>
                  <a:srgbClr val="00B050"/>
                </a:solidFill>
              </a:rPr>
              <a:t>(*;*)</a:t>
            </a:r>
            <a:endParaRPr lang="fr-FR" dirty="0"/>
          </a:p>
          <a:p>
            <a:endParaRPr lang="fr-FR" dirty="0">
              <a:hlinkClick r:id="rId3"/>
            </a:endParaRPr>
          </a:p>
          <a:p>
            <a:r>
              <a:rPr lang="fr-FR" dirty="0">
                <a:hlinkClick r:id="rId3"/>
              </a:rPr>
              <a:t>https://github.com/arminbro/generate-react-cli</a:t>
            </a:r>
            <a:endParaRPr lang="fr-FR" dirty="0"/>
          </a:p>
          <a:p>
            <a:endParaRPr lang="fr-FR" dirty="0"/>
          </a:p>
          <a:p>
            <a:endParaRPr lang="fr-FR" dirty="0"/>
          </a:p>
        </p:txBody>
      </p:sp>
      <p:sp>
        <p:nvSpPr>
          <p:cNvPr id="6" name="Étoile : 16 branches 5">
            <a:extLst>
              <a:ext uri="{FF2B5EF4-FFF2-40B4-BE49-F238E27FC236}">
                <a16:creationId xmlns="" xmlns:a16="http://schemas.microsoft.com/office/drawing/2014/main" id="{EEF73465-5176-4825-B745-65402E6F3D0D}"/>
              </a:ext>
            </a:extLst>
          </p:cNvPr>
          <p:cNvSpPr/>
          <p:nvPr/>
        </p:nvSpPr>
        <p:spPr>
          <a:xfrm>
            <a:off x="10860125" y="535760"/>
            <a:ext cx="1490869" cy="785819"/>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t>*(option fortement recommandé)</a:t>
            </a:r>
          </a:p>
        </p:txBody>
      </p:sp>
      <p:grpSp>
        <p:nvGrpSpPr>
          <p:cNvPr id="18" name="Groupe 17">
            <a:extLst>
              <a:ext uri="{FF2B5EF4-FFF2-40B4-BE49-F238E27FC236}">
                <a16:creationId xmlns="" xmlns:a16="http://schemas.microsoft.com/office/drawing/2014/main" id="{96F867D1-AA36-4360-8807-338D59218722}"/>
              </a:ext>
            </a:extLst>
          </p:cNvPr>
          <p:cNvGrpSpPr/>
          <p:nvPr/>
        </p:nvGrpSpPr>
        <p:grpSpPr>
          <a:xfrm>
            <a:off x="1282148" y="4860235"/>
            <a:ext cx="4293704" cy="1490869"/>
            <a:chOff x="1183904" y="4408371"/>
            <a:chExt cx="4235116" cy="1665170"/>
          </a:xfrm>
        </p:grpSpPr>
        <p:cxnSp>
          <p:nvCxnSpPr>
            <p:cNvPr id="8" name="Connecteur droit 7">
              <a:extLst>
                <a:ext uri="{FF2B5EF4-FFF2-40B4-BE49-F238E27FC236}">
                  <a16:creationId xmlns="" xmlns:a16="http://schemas.microsoft.com/office/drawing/2014/main" id="{6EE8A929-6ADC-4A05-8D95-79075E8C0031}"/>
                </a:ext>
              </a:extLst>
            </p:cNvPr>
            <p:cNvCxnSpPr>
              <a:cxnSpLocks/>
            </p:cNvCxnSpPr>
            <p:nvPr/>
          </p:nvCxnSpPr>
          <p:spPr>
            <a:xfrm>
              <a:off x="1183904"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9" name="Connecteur droit 8">
              <a:extLst>
                <a:ext uri="{FF2B5EF4-FFF2-40B4-BE49-F238E27FC236}">
                  <a16:creationId xmlns="" xmlns:a16="http://schemas.microsoft.com/office/drawing/2014/main" id="{66792AB6-9E97-425D-8DC7-B500AF82847E}"/>
                </a:ext>
              </a:extLst>
            </p:cNvPr>
            <p:cNvCxnSpPr>
              <a:cxnSpLocks/>
            </p:cNvCxnSpPr>
            <p:nvPr/>
          </p:nvCxnSpPr>
          <p:spPr>
            <a:xfrm flipH="1">
              <a:off x="1183907"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Rectangle 13">
              <a:extLst>
                <a:ext uri="{FF2B5EF4-FFF2-40B4-BE49-F238E27FC236}">
                  <a16:creationId xmlns="" xmlns:a16="http://schemas.microsoft.com/office/drawing/2014/main" id="{F7AEF110-28DB-496F-B487-5AB42899F1C2}"/>
                </a:ext>
              </a:extLst>
            </p:cNvPr>
            <p:cNvSpPr/>
            <p:nvPr/>
          </p:nvSpPr>
          <p:spPr>
            <a:xfrm>
              <a:off x="1183904" y="4408371"/>
              <a:ext cx="4235116" cy="1665170"/>
            </a:xfrm>
            <a:prstGeom prst="rect">
              <a:avLst/>
            </a:prstGeom>
            <a:noFill/>
            <a:ln w="76200">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305461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5CFE0F49-45E2-4406-8F13-A6686C0C1AEE}"/>
              </a:ext>
            </a:extLst>
          </p:cNvPr>
          <p:cNvSpPr>
            <a:spLocks noGrp="1"/>
          </p:cNvSpPr>
          <p:nvPr>
            <p:ph type="title"/>
          </p:nvPr>
        </p:nvSpPr>
        <p:spPr/>
        <p:txBody>
          <a:bodyPr/>
          <a:lstStyle/>
          <a:p>
            <a:r>
              <a:rPr lang="fr-FR" dirty="0" err="1"/>
              <a:t>Ecosysteme</a:t>
            </a:r>
            <a:endParaRPr lang="fr-FR" dirty="0"/>
          </a:p>
        </p:txBody>
      </p:sp>
      <p:sp>
        <p:nvSpPr>
          <p:cNvPr id="3" name="Espace réservé du texte 2">
            <a:extLst>
              <a:ext uri="{FF2B5EF4-FFF2-40B4-BE49-F238E27FC236}">
                <a16:creationId xmlns="" xmlns:a16="http://schemas.microsoft.com/office/drawing/2014/main" id="{C859436D-F654-4410-BCC1-E7079FBD3CB7}"/>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832365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2E220C87-0767-40EE-A94C-8FC849B7ADCC}"/>
              </a:ext>
            </a:extLst>
          </p:cNvPr>
          <p:cNvSpPr>
            <a:spLocks noGrp="1"/>
          </p:cNvSpPr>
          <p:nvPr>
            <p:ph type="title"/>
          </p:nvPr>
        </p:nvSpPr>
        <p:spPr/>
        <p:txBody>
          <a:bodyPr/>
          <a:lstStyle/>
          <a:p>
            <a:r>
              <a:rPr lang="fr-FR" dirty="0"/>
              <a:t>React-</a:t>
            </a:r>
            <a:r>
              <a:rPr lang="fr-FR" dirty="0" err="1"/>
              <a:t>bootstrap</a:t>
            </a:r>
            <a:endParaRPr lang="fr-FR" dirty="0"/>
          </a:p>
        </p:txBody>
      </p:sp>
      <p:sp>
        <p:nvSpPr>
          <p:cNvPr id="5" name="Espace réservé du contenu 4">
            <a:extLst>
              <a:ext uri="{FF2B5EF4-FFF2-40B4-BE49-F238E27FC236}">
                <a16:creationId xmlns="" xmlns:a16="http://schemas.microsoft.com/office/drawing/2014/main" id="{AFCD0FDD-8993-4770-B82E-CA714217C0F4}"/>
              </a:ext>
            </a:extLst>
          </p:cNvPr>
          <p:cNvSpPr>
            <a:spLocks noGrp="1"/>
          </p:cNvSpPr>
          <p:nvPr>
            <p:ph idx="1"/>
          </p:nvPr>
        </p:nvSpPr>
        <p:spPr/>
        <p:txBody>
          <a:bodyPr/>
          <a:lstStyle/>
          <a:p>
            <a:r>
              <a:rPr lang="fr-FR" dirty="0"/>
              <a:t>Permet une implémentation facile de </a:t>
            </a:r>
            <a:r>
              <a:rPr lang="fr-FR" dirty="0" err="1"/>
              <a:t>bootstrap</a:t>
            </a:r>
            <a:r>
              <a:rPr lang="fr-FR" dirty="0"/>
              <a:t> </a:t>
            </a:r>
          </a:p>
          <a:p>
            <a:pPr lvl="1"/>
            <a:r>
              <a:rPr lang="fr-FR" dirty="0"/>
              <a:t>Fonctionne sur les version </a:t>
            </a:r>
          </a:p>
          <a:p>
            <a:pPr lvl="2"/>
            <a:r>
              <a:rPr lang="fr-FR" dirty="0"/>
              <a:t>4 (par default)</a:t>
            </a:r>
          </a:p>
          <a:p>
            <a:pPr lvl="2"/>
            <a:r>
              <a:rPr lang="fr-FR" dirty="0"/>
              <a:t>3.4, ….</a:t>
            </a:r>
          </a:p>
          <a:p>
            <a:r>
              <a:rPr lang="fr-FR" dirty="0"/>
              <a:t>Permet d’avoir des objets de </a:t>
            </a:r>
            <a:r>
              <a:rPr lang="fr-FR" dirty="0" err="1"/>
              <a:t>bootstrap</a:t>
            </a:r>
            <a:r>
              <a:rPr lang="fr-FR" dirty="0"/>
              <a:t> sous forme de composants </a:t>
            </a:r>
          </a:p>
          <a:p>
            <a:endParaRPr lang="fr-FR" dirty="0"/>
          </a:p>
          <a:p>
            <a:r>
              <a:rPr lang="fr-FR" dirty="0"/>
              <a:t>Les </a:t>
            </a:r>
            <a:r>
              <a:rPr lang="fr-FR" dirty="0" err="1"/>
              <a:t>glyphicons</a:t>
            </a:r>
            <a:r>
              <a:rPr lang="fr-FR" dirty="0"/>
              <a:t> pour </a:t>
            </a:r>
            <a:r>
              <a:rPr lang="fr-FR" dirty="0" err="1"/>
              <a:t>bootstrap</a:t>
            </a:r>
            <a:r>
              <a:rPr lang="fr-FR" dirty="0"/>
              <a:t> 3**attention</a:t>
            </a:r>
          </a:p>
          <a:p>
            <a:r>
              <a:rPr lang="fr-FR" dirty="0"/>
              <a:t>Font </a:t>
            </a:r>
            <a:r>
              <a:rPr lang="fr-FR" dirty="0" err="1"/>
              <a:t>awesome</a:t>
            </a:r>
            <a:r>
              <a:rPr lang="fr-FR" dirty="0"/>
              <a:t> pour </a:t>
            </a:r>
            <a:r>
              <a:rPr lang="fr-FR" dirty="0" err="1"/>
              <a:t>boostrap</a:t>
            </a:r>
            <a:r>
              <a:rPr lang="fr-FR" dirty="0"/>
              <a:t> 4 </a:t>
            </a:r>
            <a:r>
              <a:rPr lang="fr-FR" dirty="0">
                <a:hlinkClick r:id="rId3"/>
              </a:rPr>
              <a:t>https://github.com/FortAwesome/react-fontawesome</a:t>
            </a:r>
            <a:endParaRPr lang="fr-FR" dirty="0"/>
          </a:p>
        </p:txBody>
      </p:sp>
    </p:spTree>
    <p:extLst>
      <p:ext uri="{BB962C8B-B14F-4D97-AF65-F5344CB8AC3E}">
        <p14:creationId xmlns:p14="http://schemas.microsoft.com/office/powerpoint/2010/main" val="32362177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2FE88726-C2B3-4923-B3F2-28FA3C666678}"/>
              </a:ext>
            </a:extLst>
          </p:cNvPr>
          <p:cNvSpPr>
            <a:spLocks noGrp="1"/>
          </p:cNvSpPr>
          <p:nvPr>
            <p:ph type="title"/>
          </p:nvPr>
        </p:nvSpPr>
        <p:spPr/>
        <p:txBody>
          <a:bodyPr/>
          <a:lstStyle/>
          <a:p>
            <a:r>
              <a:rPr lang="fr-FR" dirty="0"/>
              <a:t>React-map-</a:t>
            </a:r>
            <a:r>
              <a:rPr lang="fr-FR" dirty="0" err="1"/>
              <a:t>gl</a:t>
            </a:r>
            <a:endParaRPr lang="fr-FR" dirty="0"/>
          </a:p>
        </p:txBody>
      </p:sp>
      <p:sp>
        <p:nvSpPr>
          <p:cNvPr id="3" name="Espace réservé du contenu 2">
            <a:extLst>
              <a:ext uri="{FF2B5EF4-FFF2-40B4-BE49-F238E27FC236}">
                <a16:creationId xmlns="" xmlns:a16="http://schemas.microsoft.com/office/drawing/2014/main" id="{01EF906D-5533-43D9-BCDE-755CFB336FB9}"/>
              </a:ext>
            </a:extLst>
          </p:cNvPr>
          <p:cNvSpPr>
            <a:spLocks noGrp="1"/>
          </p:cNvSpPr>
          <p:nvPr>
            <p:ph idx="1"/>
          </p:nvPr>
        </p:nvSpPr>
        <p:spPr/>
        <p:txBody>
          <a:bodyPr/>
          <a:lstStyle/>
          <a:p>
            <a:r>
              <a:rPr lang="fr-FR" dirty="0"/>
              <a:t>Gestion de map</a:t>
            </a:r>
          </a:p>
          <a:p>
            <a:endParaRPr lang="fr-FR" dirty="0"/>
          </a:p>
          <a:p>
            <a:r>
              <a:rPr lang="fr-FR" dirty="0" err="1"/>
              <a:t>Implem</a:t>
            </a:r>
            <a:r>
              <a:rPr lang="fr-FR" dirty="0"/>
              <a:t>. de </a:t>
            </a:r>
            <a:r>
              <a:rPr lang="fr-FR" dirty="0" err="1"/>
              <a:t>mapbox-gl</a:t>
            </a:r>
            <a:r>
              <a:rPr lang="fr-FR" dirty="0"/>
              <a:t> pour angular</a:t>
            </a:r>
          </a:p>
          <a:p>
            <a:endParaRPr lang="fr-FR" dirty="0"/>
          </a:p>
          <a:p>
            <a:r>
              <a:rPr lang="fr-FR" dirty="0"/>
              <a:t>Concurrent de google </a:t>
            </a:r>
            <a:r>
              <a:rPr lang="fr-FR" dirty="0" err="1"/>
              <a:t>maps</a:t>
            </a:r>
            <a:r>
              <a:rPr lang="fr-FR" dirty="0"/>
              <a:t> api</a:t>
            </a:r>
          </a:p>
          <a:p>
            <a:endParaRPr lang="fr-FR" dirty="0"/>
          </a:p>
          <a:p>
            <a:r>
              <a:rPr lang="fr-FR" dirty="0">
                <a:hlinkClick r:id="rId3"/>
              </a:rPr>
              <a:t>http://visgl.github.io/react-map-gl/</a:t>
            </a:r>
            <a:endParaRPr lang="fr-FR" dirty="0"/>
          </a:p>
        </p:txBody>
      </p:sp>
    </p:spTree>
    <p:extLst>
      <p:ext uri="{BB962C8B-B14F-4D97-AF65-F5344CB8AC3E}">
        <p14:creationId xmlns:p14="http://schemas.microsoft.com/office/powerpoint/2010/main" val="26908394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EC6AA40A-A135-4686-A5DB-20B2315EE362}"/>
              </a:ext>
            </a:extLst>
          </p:cNvPr>
          <p:cNvSpPr>
            <a:spLocks noGrp="1"/>
          </p:cNvSpPr>
          <p:nvPr>
            <p:ph type="title"/>
          </p:nvPr>
        </p:nvSpPr>
        <p:spPr/>
        <p:txBody>
          <a:bodyPr/>
          <a:lstStyle/>
          <a:p>
            <a:r>
              <a:rPr lang="fr-FR" dirty="0"/>
              <a:t>react-modal</a:t>
            </a:r>
          </a:p>
        </p:txBody>
      </p:sp>
      <p:sp>
        <p:nvSpPr>
          <p:cNvPr id="5" name="Espace réservé du contenu 4">
            <a:extLst>
              <a:ext uri="{FF2B5EF4-FFF2-40B4-BE49-F238E27FC236}">
                <a16:creationId xmlns="" xmlns:a16="http://schemas.microsoft.com/office/drawing/2014/main" id="{1EB42588-697D-4E7E-846E-24EEF0971D27}"/>
              </a:ext>
            </a:extLst>
          </p:cNvPr>
          <p:cNvSpPr>
            <a:spLocks noGrp="1"/>
          </p:cNvSpPr>
          <p:nvPr>
            <p:ph idx="1"/>
          </p:nvPr>
        </p:nvSpPr>
        <p:spPr/>
        <p:txBody>
          <a:bodyPr>
            <a:normAutofit/>
          </a:bodyPr>
          <a:lstStyle/>
          <a:p>
            <a:r>
              <a:rPr lang="fr-FR" dirty="0"/>
              <a:t>Fenêtre modale simple</a:t>
            </a:r>
          </a:p>
          <a:p>
            <a:r>
              <a:rPr lang="fr-FR" dirty="0"/>
              <a:t>Commande </a:t>
            </a:r>
          </a:p>
          <a:p>
            <a:pPr lvl="2"/>
            <a:r>
              <a:rPr lang="fr-FR" dirty="0"/>
              <a:t>npm </a:t>
            </a:r>
            <a:r>
              <a:rPr lang="fr-FR" dirty="0" err="1"/>
              <a:t>install</a:t>
            </a:r>
            <a:r>
              <a:rPr lang="fr-FR" dirty="0"/>
              <a:t> react-modal --save</a:t>
            </a:r>
          </a:p>
          <a:p>
            <a:r>
              <a:rPr lang="fr-FR" dirty="0">
                <a:hlinkClick r:id="rId3"/>
              </a:rPr>
              <a:t>https://www.npmjs.com/package/react-modal</a:t>
            </a:r>
            <a:endParaRPr lang="fr-FR" dirty="0"/>
          </a:p>
          <a:p>
            <a:endParaRPr lang="fr-FR" dirty="0"/>
          </a:p>
          <a:p>
            <a:pPr marL="0" indent="0">
              <a:buNone/>
            </a:pPr>
            <a:r>
              <a:rPr lang="fr-FR" dirty="0">
                <a:solidFill>
                  <a:srgbClr val="800000"/>
                </a:solidFill>
                <a:latin typeface="Consolas" panose="020B0609020204030204" pitchFamily="49" charset="0"/>
              </a:rPr>
              <a:t>&lt;Modal</a:t>
            </a:r>
            <a:r>
              <a:rPr lang="fr-FR" dirty="0">
                <a:solidFill>
                  <a:srgbClr val="000000"/>
                </a:solidFill>
                <a:latin typeface="Consolas" panose="020B0609020204030204" pitchFamily="49" charset="0"/>
              </a:rPr>
              <a:t> </a:t>
            </a:r>
            <a:r>
              <a:rPr lang="fr-FR" dirty="0" err="1">
                <a:solidFill>
                  <a:srgbClr val="FF0000"/>
                </a:solidFill>
                <a:latin typeface="Consolas" panose="020B0609020204030204" pitchFamily="49" charset="0"/>
              </a:rPr>
              <a:t>contentLabel</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"Example Modal"</a:t>
            </a:r>
            <a:r>
              <a:rPr lang="fr-FR" dirty="0">
                <a:solidFill>
                  <a:srgbClr val="800000"/>
                </a:solidFill>
                <a:latin typeface="Consolas" panose="020B0609020204030204" pitchFamily="49" charset="0"/>
              </a:rPr>
              <a:t>&gt;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800000"/>
                </a:solidFill>
                <a:latin typeface="Consolas" panose="020B0609020204030204" pitchFamily="49" charset="0"/>
              </a:rPr>
              <a:t>&lt;h1&gt;</a:t>
            </a:r>
            <a:r>
              <a:rPr lang="fr-FR" dirty="0">
                <a:solidFill>
                  <a:srgbClr val="000000"/>
                </a:solidFill>
                <a:latin typeface="Consolas" panose="020B0609020204030204" pitchFamily="49" charset="0"/>
              </a:rPr>
              <a:t>Mon modal</a:t>
            </a:r>
            <a:r>
              <a:rPr lang="fr-FR" dirty="0">
                <a:solidFill>
                  <a:srgbClr val="800000"/>
                </a:solidFill>
                <a:latin typeface="Consolas" panose="020B0609020204030204" pitchFamily="49" charset="0"/>
              </a:rPr>
              <a:t>&lt;/h1&gt;</a:t>
            </a:r>
            <a:endParaRPr lang="fr-FR" dirty="0">
              <a:solidFill>
                <a:srgbClr val="000000"/>
              </a:solidFill>
              <a:latin typeface="Consolas" panose="020B0609020204030204" pitchFamily="49" charset="0"/>
            </a:endParaRPr>
          </a:p>
          <a:p>
            <a:pPr marL="0" indent="0">
              <a:buNone/>
            </a:pPr>
            <a:r>
              <a:rPr lang="fr-FR" dirty="0">
                <a:solidFill>
                  <a:srgbClr val="800000"/>
                </a:solidFill>
                <a:latin typeface="Consolas" panose="020B0609020204030204" pitchFamily="49" charset="0"/>
              </a:rPr>
              <a:t>&lt;/Modal&gt;</a:t>
            </a:r>
            <a:endParaRPr lang="fr-FR" dirty="0">
              <a:solidFill>
                <a:srgbClr val="000000"/>
              </a:solidFill>
              <a:latin typeface="Consolas" panose="020B0609020204030204" pitchFamily="49" charset="0"/>
            </a:endParaRPr>
          </a:p>
          <a:p>
            <a:endParaRPr lang="fr-FR" dirty="0"/>
          </a:p>
        </p:txBody>
      </p:sp>
    </p:spTree>
    <p:extLst>
      <p:ext uri="{BB962C8B-B14F-4D97-AF65-F5344CB8AC3E}">
        <p14:creationId xmlns:p14="http://schemas.microsoft.com/office/powerpoint/2010/main" val="29555424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32E5D5BD-D352-4999-9594-DD8CAF4FF513}"/>
              </a:ext>
            </a:extLst>
          </p:cNvPr>
          <p:cNvSpPr>
            <a:spLocks noGrp="1"/>
          </p:cNvSpPr>
          <p:nvPr>
            <p:ph type="title"/>
          </p:nvPr>
        </p:nvSpPr>
        <p:spPr/>
        <p:txBody>
          <a:bodyPr/>
          <a:lstStyle/>
          <a:p>
            <a:r>
              <a:rPr lang="fr-FR" dirty="0" err="1"/>
              <a:t>Redux</a:t>
            </a:r>
            <a:endParaRPr lang="fr-FR" dirty="0"/>
          </a:p>
        </p:txBody>
      </p:sp>
      <p:sp>
        <p:nvSpPr>
          <p:cNvPr id="3" name="Espace réservé du contenu 2">
            <a:extLst>
              <a:ext uri="{FF2B5EF4-FFF2-40B4-BE49-F238E27FC236}">
                <a16:creationId xmlns="" xmlns:a16="http://schemas.microsoft.com/office/drawing/2014/main" id="{7237B05B-05A6-4CB5-9C0C-31E49C45CCB0}"/>
              </a:ext>
            </a:extLst>
          </p:cNvPr>
          <p:cNvSpPr>
            <a:spLocks noGrp="1"/>
          </p:cNvSpPr>
          <p:nvPr>
            <p:ph idx="1"/>
          </p:nvPr>
        </p:nvSpPr>
        <p:spPr/>
        <p:txBody>
          <a:bodyPr>
            <a:normAutofit fontScale="85000" lnSpcReduction="20000"/>
          </a:bodyPr>
          <a:lstStyle/>
          <a:p>
            <a:endParaRPr lang="fr-FR" dirty="0"/>
          </a:p>
          <a:p>
            <a:r>
              <a:rPr lang="fr-FR" dirty="0" err="1"/>
              <a:t>Redux</a:t>
            </a:r>
            <a:r>
              <a:rPr lang="fr-FR" dirty="0"/>
              <a:t> manage un store pour stocker un état pour une app ou un groupe de composants</a:t>
            </a:r>
          </a:p>
          <a:p>
            <a:pPr lvl="2"/>
            <a:r>
              <a:rPr lang="fr-FR" dirty="0"/>
              <a:t>Il nécessite une fonction qui dispatch et exécute les taches possible sur le store</a:t>
            </a:r>
          </a:p>
          <a:p>
            <a:pPr lvl="3"/>
            <a:r>
              <a:rPr lang="fr-FR" dirty="0"/>
              <a:t>Prendre produit, retour produit , payer produit, …</a:t>
            </a:r>
          </a:p>
          <a:p>
            <a:pPr lvl="3"/>
            <a:r>
              <a:rPr lang="fr-FR" dirty="0"/>
              <a:t>L’ensemble agit sur l’état du magasin</a:t>
            </a:r>
          </a:p>
          <a:p>
            <a:pPr lvl="2"/>
            <a:endParaRPr lang="fr-FR" dirty="0"/>
          </a:p>
          <a:p>
            <a:pPr lvl="2"/>
            <a:r>
              <a:rPr lang="fr-FR" dirty="0"/>
              <a:t>Les taches sont affectées à un </a:t>
            </a:r>
            <a:r>
              <a:rPr lang="fr-FR" dirty="0" err="1"/>
              <a:t>reducer</a:t>
            </a:r>
            <a:endParaRPr lang="fr-FR" dirty="0"/>
          </a:p>
          <a:p>
            <a:pPr lvl="3"/>
            <a:r>
              <a:rPr lang="fr-FR" dirty="0"/>
              <a:t>Son rôle est de </a:t>
            </a:r>
          </a:p>
          <a:p>
            <a:pPr lvl="4"/>
            <a:r>
              <a:rPr lang="fr-FR" dirty="0"/>
              <a:t>modifier l’état en </a:t>
            </a:r>
            <a:r>
              <a:rPr lang="fr-FR" sz="2800" b="1" u="sng" dirty="0"/>
              <a:t>un nouvel état </a:t>
            </a:r>
            <a:r>
              <a:rPr lang="fr-FR" dirty="0"/>
              <a:t>issue du </a:t>
            </a:r>
          </a:p>
          <a:p>
            <a:pPr marL="1828800" lvl="4" indent="0">
              <a:buNone/>
            </a:pPr>
            <a:r>
              <a:rPr lang="fr-FR" dirty="0"/>
              <a:t>précédant</a:t>
            </a:r>
          </a:p>
          <a:p>
            <a:pPr lvl="4"/>
            <a:r>
              <a:rPr lang="fr-FR" dirty="0"/>
              <a:t>le </a:t>
            </a:r>
            <a:r>
              <a:rPr lang="fr-FR" b="1" dirty="0"/>
              <a:t>rendre l’état </a:t>
            </a:r>
            <a:r>
              <a:rPr lang="fr-FR" dirty="0"/>
              <a:t>ou une valeur de l’état</a:t>
            </a:r>
          </a:p>
          <a:p>
            <a:pPr lvl="3"/>
            <a:r>
              <a:rPr lang="fr-FR" dirty="0"/>
              <a:t>Il </a:t>
            </a:r>
            <a:r>
              <a:rPr lang="fr-FR" b="1" dirty="0"/>
              <a:t>agit </a:t>
            </a:r>
            <a:r>
              <a:rPr lang="fr-FR" dirty="0"/>
              <a:t>en fonction d’</a:t>
            </a:r>
            <a:r>
              <a:rPr lang="fr-FR" b="1" dirty="0"/>
              <a:t>actions</a:t>
            </a:r>
            <a:r>
              <a:rPr lang="fr-FR" dirty="0"/>
              <a:t> qui lui sont soumis</a:t>
            </a:r>
          </a:p>
          <a:p>
            <a:endParaRPr lang="fr-FR" dirty="0"/>
          </a:p>
          <a:p>
            <a:r>
              <a:rPr lang="fr-FR" dirty="0"/>
              <a:t>React-</a:t>
            </a:r>
            <a:r>
              <a:rPr lang="fr-FR" dirty="0" err="1"/>
              <a:t>redux</a:t>
            </a:r>
            <a:r>
              <a:rPr lang="fr-FR" dirty="0"/>
              <a:t> est une intégration plus </a:t>
            </a:r>
          </a:p>
          <a:p>
            <a:pPr marL="0" indent="0">
              <a:buNone/>
            </a:pPr>
            <a:r>
              <a:rPr lang="fr-FR" dirty="0"/>
              <a:t>simplifier des stores dans react</a:t>
            </a:r>
          </a:p>
          <a:p>
            <a:pPr lvl="2"/>
            <a:endParaRPr lang="fr-FR" dirty="0"/>
          </a:p>
        </p:txBody>
      </p:sp>
      <p:pic>
        <p:nvPicPr>
          <p:cNvPr id="5" name="Image 4">
            <a:extLst>
              <a:ext uri="{FF2B5EF4-FFF2-40B4-BE49-F238E27FC236}">
                <a16:creationId xmlns="" xmlns:a16="http://schemas.microsoft.com/office/drawing/2014/main" id="{8BC1CCD4-516D-4B54-B208-29BFA6577BA0}"/>
              </a:ext>
            </a:extLst>
          </p:cNvPr>
          <p:cNvPicPr>
            <a:picLocks noChangeAspect="1"/>
          </p:cNvPicPr>
          <p:nvPr/>
        </p:nvPicPr>
        <p:blipFill>
          <a:blip r:embed="rId3"/>
          <a:stretch>
            <a:fillRect/>
          </a:stretch>
        </p:blipFill>
        <p:spPr>
          <a:xfrm>
            <a:off x="7388633" y="3663002"/>
            <a:ext cx="4422407" cy="2764004"/>
          </a:xfrm>
          <a:prstGeom prst="rect">
            <a:avLst/>
          </a:prstGeom>
        </p:spPr>
      </p:pic>
    </p:spTree>
    <p:extLst>
      <p:ext uri="{BB962C8B-B14F-4D97-AF65-F5344CB8AC3E}">
        <p14:creationId xmlns:p14="http://schemas.microsoft.com/office/powerpoint/2010/main" val="41561049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CD1332F5-EC1B-4233-BC20-B7DFD549B5E9}"/>
              </a:ext>
            </a:extLst>
          </p:cNvPr>
          <p:cNvSpPr>
            <a:spLocks noGrp="1"/>
          </p:cNvSpPr>
          <p:nvPr>
            <p:ph type="title"/>
          </p:nvPr>
        </p:nvSpPr>
        <p:spPr/>
        <p:txBody>
          <a:bodyPr/>
          <a:lstStyle/>
          <a:p>
            <a:r>
              <a:rPr lang="fr-FR" dirty="0" err="1"/>
              <a:t>redux</a:t>
            </a:r>
            <a:endParaRPr lang="fr-FR" dirty="0"/>
          </a:p>
        </p:txBody>
      </p:sp>
      <p:sp>
        <p:nvSpPr>
          <p:cNvPr id="3" name="Espace réservé du contenu 2">
            <a:extLst>
              <a:ext uri="{FF2B5EF4-FFF2-40B4-BE49-F238E27FC236}">
                <a16:creationId xmlns="" xmlns:a16="http://schemas.microsoft.com/office/drawing/2014/main" id="{1F14CBE8-74B5-4BF6-9080-35AAAAC5D98F}"/>
              </a:ext>
            </a:extLst>
          </p:cNvPr>
          <p:cNvSpPr>
            <a:spLocks noGrp="1"/>
          </p:cNvSpPr>
          <p:nvPr>
            <p:ph idx="1"/>
          </p:nvPr>
        </p:nvSpPr>
        <p:spPr/>
        <p:txBody>
          <a:bodyPr>
            <a:normAutofit fontScale="62500" lnSpcReduction="20000"/>
          </a:bodyPr>
          <a:lstStyle/>
          <a:p>
            <a:r>
              <a:rPr lang="fr-FR" dirty="0"/>
              <a:t>Pour gérer une store</a:t>
            </a:r>
          </a:p>
          <a:p>
            <a:pPr lvl="1"/>
            <a:r>
              <a:rPr lang="fr-FR" dirty="0"/>
              <a:t>Un </a:t>
            </a:r>
            <a:r>
              <a:rPr lang="fr-FR" dirty="0" err="1"/>
              <a:t>reducer</a:t>
            </a:r>
            <a:r>
              <a:rPr lang="fr-FR" dirty="0"/>
              <a:t> </a:t>
            </a:r>
          </a:p>
          <a:p>
            <a:pPr lvl="2"/>
            <a:r>
              <a:rPr lang="fr-FR" dirty="0"/>
              <a:t>Reçoit :</a:t>
            </a:r>
          </a:p>
          <a:p>
            <a:pPr lvl="3"/>
            <a:r>
              <a:rPr lang="fr-FR" dirty="0"/>
              <a:t>des actions</a:t>
            </a:r>
          </a:p>
          <a:p>
            <a:pPr lvl="3"/>
            <a:r>
              <a:rPr lang="fr-FR" dirty="0"/>
              <a:t>L’ancien state</a:t>
            </a:r>
          </a:p>
          <a:p>
            <a:pPr marL="1371600" lvl="3" indent="0">
              <a:buNone/>
            </a:pPr>
            <a:r>
              <a:rPr lang="fr-FR" dirty="0"/>
              <a:t>	avec un state initial (valeur par </a:t>
            </a:r>
            <a:r>
              <a:rPr lang="fr-FR" dirty="0" err="1"/>
              <a:t>def</a:t>
            </a:r>
            <a:r>
              <a:rPr lang="fr-FR" dirty="0"/>
              <a:t>.)</a:t>
            </a:r>
          </a:p>
          <a:p>
            <a:pPr lvl="3"/>
            <a:r>
              <a:rPr lang="fr-FR" dirty="0"/>
              <a:t>*la nouvelle valeur à manager dans le state</a:t>
            </a:r>
          </a:p>
          <a:p>
            <a:pPr lvl="2"/>
            <a:endParaRPr lang="fr-FR" dirty="0"/>
          </a:p>
          <a:p>
            <a:pPr lvl="2"/>
            <a:r>
              <a:rPr lang="fr-FR" dirty="0"/>
              <a:t>Retourne un nouvel état assemblé issue de l’ancien</a:t>
            </a:r>
          </a:p>
          <a:p>
            <a:pPr lvl="2"/>
            <a:endParaRPr lang="fr-FR" dirty="0"/>
          </a:p>
          <a:p>
            <a:pPr lvl="1"/>
            <a:r>
              <a:rPr lang="fr-FR" dirty="0"/>
              <a:t>Un store </a:t>
            </a:r>
          </a:p>
          <a:p>
            <a:pPr lvl="2"/>
            <a:r>
              <a:rPr lang="fr-FR" dirty="0"/>
              <a:t>Le store sera l’interface des composants avec le </a:t>
            </a:r>
            <a:r>
              <a:rPr lang="fr-FR" dirty="0" err="1"/>
              <a:t>reducer</a:t>
            </a:r>
            <a:endParaRPr lang="fr-FR" dirty="0"/>
          </a:p>
          <a:p>
            <a:pPr lvl="3"/>
            <a:r>
              <a:rPr lang="fr-FR" dirty="0"/>
              <a:t>Il permet d’abonner des fonction aux changements du state du magasin</a:t>
            </a:r>
          </a:p>
          <a:p>
            <a:pPr lvl="3"/>
            <a:r>
              <a:rPr lang="fr-FR" dirty="0"/>
              <a:t>Il </a:t>
            </a:r>
            <a:r>
              <a:rPr lang="fr-FR" b="1" i="1" dirty="0"/>
              <a:t>dispatch</a:t>
            </a:r>
            <a:r>
              <a:rPr lang="fr-FR" dirty="0"/>
              <a:t> les appels au </a:t>
            </a:r>
            <a:r>
              <a:rPr lang="fr-FR" dirty="0" err="1"/>
              <a:t>reducer</a:t>
            </a:r>
            <a:r>
              <a:rPr lang="fr-FR" dirty="0"/>
              <a:t> avec le renvoie de l’ancien state qu’il manage</a:t>
            </a:r>
          </a:p>
          <a:p>
            <a:pPr lvl="4"/>
            <a:r>
              <a:rPr lang="fr-FR" dirty="0"/>
              <a:t>Seul l’action sera a fournir</a:t>
            </a:r>
          </a:p>
          <a:p>
            <a:pPr lvl="4"/>
            <a:endParaRPr lang="fr-FR" dirty="0"/>
          </a:p>
          <a:p>
            <a:pPr lvl="2"/>
            <a:r>
              <a:rPr lang="fr-FR" dirty="0"/>
              <a:t>Création du store &amp; affectation du </a:t>
            </a:r>
            <a:r>
              <a:rPr lang="fr-FR" dirty="0" err="1"/>
              <a:t>reducer</a:t>
            </a:r>
            <a:endParaRPr lang="fr-FR" dirty="0"/>
          </a:p>
          <a:p>
            <a:pPr lvl="2"/>
            <a:endParaRPr lang="fr-FR" dirty="0"/>
          </a:p>
          <a:p>
            <a:pPr lvl="2"/>
            <a:r>
              <a:rPr lang="fr-FR" dirty="0"/>
              <a:t>Abonnement</a:t>
            </a:r>
          </a:p>
          <a:p>
            <a:pPr lvl="2"/>
            <a:r>
              <a:rPr lang="fr-FR" dirty="0"/>
              <a:t>Usage du store </a:t>
            </a:r>
          </a:p>
        </p:txBody>
      </p:sp>
      <p:sp>
        <p:nvSpPr>
          <p:cNvPr id="4" name="Espace réservé du contenu 3">
            <a:extLst>
              <a:ext uri="{FF2B5EF4-FFF2-40B4-BE49-F238E27FC236}">
                <a16:creationId xmlns="" xmlns:a16="http://schemas.microsoft.com/office/drawing/2014/main" id="{2152E0E1-26F7-4AEE-B821-734A87549C24}"/>
              </a:ext>
            </a:extLst>
          </p:cNvPr>
          <p:cNvSpPr>
            <a:spLocks noGrp="1"/>
          </p:cNvSpPr>
          <p:nvPr>
            <p:ph sz="quarter" idx="14"/>
          </p:nvPr>
        </p:nvSpPr>
        <p:spPr>
          <a:xfrm rot="160723">
            <a:off x="7146303" y="1294087"/>
            <a:ext cx="4580389" cy="3219122"/>
          </a:xfrm>
        </p:spPr>
        <p:txBody>
          <a:bodyPr/>
          <a:lstStyle/>
          <a:p>
            <a:r>
              <a:rPr lang="fr-FR" dirty="0"/>
              <a:t>Exemple</a:t>
            </a:r>
          </a:p>
          <a:p>
            <a:endParaRPr lang="fr-FR" dirty="0"/>
          </a:p>
        </p:txBody>
      </p:sp>
      <p:sp>
        <p:nvSpPr>
          <p:cNvPr id="5" name="Rectangle 4">
            <a:extLst>
              <a:ext uri="{FF2B5EF4-FFF2-40B4-BE49-F238E27FC236}">
                <a16:creationId xmlns="" xmlns:a16="http://schemas.microsoft.com/office/drawing/2014/main" id="{D75A9F7C-7F19-4FF2-A76E-1B1D15F57D03}"/>
              </a:ext>
            </a:extLst>
          </p:cNvPr>
          <p:cNvSpPr/>
          <p:nvPr/>
        </p:nvSpPr>
        <p:spPr>
          <a:xfrm>
            <a:off x="7144512" y="1490472"/>
            <a:ext cx="4568952" cy="4893647"/>
          </a:xfrm>
          <a:prstGeom prst="rect">
            <a:avLst/>
          </a:prstGeom>
        </p:spPr>
        <p:txBody>
          <a:bodyPr wrap="square">
            <a:spAutoFit/>
          </a:bodyPr>
          <a:lstStyle/>
          <a:p>
            <a:r>
              <a:rPr lang="en-US" sz="1600" dirty="0">
                <a:solidFill>
                  <a:srgbClr val="0000FF"/>
                </a:solidFill>
                <a:latin typeface="Consolas" panose="020B0609020204030204" pitchFamily="49" charset="0"/>
              </a:rPr>
              <a:t>function</a:t>
            </a:r>
            <a:r>
              <a:rPr lang="en-US" sz="1600" dirty="0">
                <a:solidFill>
                  <a:srgbClr val="000000"/>
                </a:solidFill>
                <a:latin typeface="Consolas" panose="020B0609020204030204" pitchFamily="49" charset="0"/>
              </a:rPr>
              <a:t> counter(state =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 action)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switch</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action.type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'INCREM'</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state + </a:t>
            </a:r>
            <a:r>
              <a:rPr lang="en-US" sz="14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'DECREM'</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state - </a:t>
            </a:r>
            <a:r>
              <a:rPr lang="en-US" sz="12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state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let</a:t>
            </a:r>
            <a:r>
              <a:rPr lang="en-US" sz="1600" dirty="0">
                <a:solidFill>
                  <a:srgbClr val="000000"/>
                </a:solidFill>
                <a:latin typeface="Consolas" panose="020B0609020204030204" pitchFamily="49" charset="0"/>
              </a:rPr>
              <a:t> store = </a:t>
            </a:r>
            <a:r>
              <a:rPr lang="en-US" sz="1600" b="1" dirty="0" err="1">
                <a:solidFill>
                  <a:srgbClr val="000000"/>
                </a:solidFill>
                <a:latin typeface="Consolas" panose="020B0609020204030204" pitchFamily="49" charset="0"/>
              </a:rPr>
              <a:t>createStore</a:t>
            </a:r>
            <a:r>
              <a:rPr lang="en-US" sz="1600" dirty="0">
                <a:solidFill>
                  <a:srgbClr val="000000"/>
                </a:solidFill>
                <a:latin typeface="Consolas" panose="020B0609020204030204" pitchFamily="49" charset="0"/>
              </a:rPr>
              <a:t>(counter)</a:t>
            </a:r>
          </a:p>
          <a:p>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subscribe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100" dirty="0">
                <a:solidFill>
                  <a:srgbClr val="000000"/>
                </a:solidFill>
                <a:latin typeface="Consolas" panose="020B0609020204030204" pitchFamily="49" charset="0"/>
              </a:rPr>
              <a:t>console.log(</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getState</a:t>
            </a:r>
            <a:r>
              <a:rPr lang="en-US" sz="1600" dirty="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'INCREM'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'DECREM'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b="0" dirty="0">
              <a:solidFill>
                <a:srgbClr val="000000"/>
              </a:solidFill>
              <a:effectLst/>
              <a:latin typeface="Consolas" panose="020B0609020204030204" pitchFamily="49" charset="0"/>
            </a:endParaRPr>
          </a:p>
        </p:txBody>
      </p:sp>
      <p:cxnSp>
        <p:nvCxnSpPr>
          <p:cNvPr id="7" name="Connecteur droit avec flèche 6">
            <a:extLst>
              <a:ext uri="{FF2B5EF4-FFF2-40B4-BE49-F238E27FC236}">
                <a16:creationId xmlns="" xmlns:a16="http://schemas.microsoft.com/office/drawing/2014/main" id="{27230658-63B5-4ACA-B37A-EFC28EDDDBB1}"/>
              </a:ext>
            </a:extLst>
          </p:cNvPr>
          <p:cNvCxnSpPr/>
          <p:nvPr/>
        </p:nvCxnSpPr>
        <p:spPr>
          <a:xfrm>
            <a:off x="2734056" y="1655064"/>
            <a:ext cx="42535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 xmlns:a16="http://schemas.microsoft.com/office/drawing/2014/main" id="{8FADE67A-19BA-446B-BB7A-90768988AC44}"/>
              </a:ext>
            </a:extLst>
          </p:cNvPr>
          <p:cNvSpPr/>
          <p:nvPr/>
        </p:nvSpPr>
        <p:spPr>
          <a:xfrm>
            <a:off x="9116568" y="1490472"/>
            <a:ext cx="1901952" cy="32918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 xmlns:a16="http://schemas.microsoft.com/office/drawing/2014/main" id="{E069744C-EEBB-4FA5-B6EC-A2F851E03ECB}"/>
              </a:ext>
            </a:extLst>
          </p:cNvPr>
          <p:cNvCxnSpPr/>
          <p:nvPr/>
        </p:nvCxnSpPr>
        <p:spPr>
          <a:xfrm flipV="1">
            <a:off x="3218688" y="1655064"/>
            <a:ext cx="5741001" cy="704088"/>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 xmlns:a16="http://schemas.microsoft.com/office/drawing/2014/main" id="{8DDB19B2-E871-43ED-B1C3-D776CF92AF0D}"/>
              </a:ext>
            </a:extLst>
          </p:cNvPr>
          <p:cNvCxnSpPr>
            <a:cxnSpLocks/>
          </p:cNvCxnSpPr>
          <p:nvPr/>
        </p:nvCxnSpPr>
        <p:spPr>
          <a:xfrm flipV="1">
            <a:off x="3366609" y="4920144"/>
            <a:ext cx="3838777" cy="67598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 xmlns:a16="http://schemas.microsoft.com/office/drawing/2014/main" id="{784BBFE3-77C8-46EB-B9AF-F62DC41D889E}"/>
              </a:ext>
            </a:extLst>
          </p:cNvPr>
          <p:cNvCxnSpPr>
            <a:cxnSpLocks/>
          </p:cNvCxnSpPr>
          <p:nvPr/>
        </p:nvCxnSpPr>
        <p:spPr>
          <a:xfrm>
            <a:off x="3366609" y="5829612"/>
            <a:ext cx="3988869" cy="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 xmlns:a16="http://schemas.microsoft.com/office/drawing/2014/main" id="{6BD93E22-40E6-4977-AA34-87D090BBCFF8}"/>
              </a:ext>
            </a:extLst>
          </p:cNvPr>
          <p:cNvCxnSpPr>
            <a:cxnSpLocks/>
          </p:cNvCxnSpPr>
          <p:nvPr/>
        </p:nvCxnSpPr>
        <p:spPr>
          <a:xfrm flipV="1">
            <a:off x="5047489" y="4261104"/>
            <a:ext cx="2307989" cy="65904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6782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D2D5907-5D18-4197-8674-FAC51FF80D44}"/>
              </a:ext>
            </a:extLst>
          </p:cNvPr>
          <p:cNvSpPr>
            <a:spLocks noGrp="1"/>
          </p:cNvSpPr>
          <p:nvPr>
            <p:ph type="title"/>
          </p:nvPr>
        </p:nvSpPr>
        <p:spPr/>
        <p:txBody>
          <a:bodyPr/>
          <a:lstStyle/>
          <a:p>
            <a:r>
              <a:rPr lang="fr-FR" dirty="0" err="1"/>
              <a:t>Redux</a:t>
            </a:r>
            <a:r>
              <a:rPr lang="fr-FR" dirty="0"/>
              <a:t> </a:t>
            </a:r>
            <a:r>
              <a:rPr lang="fr-FR" dirty="0" err="1"/>
              <a:t>devtools</a:t>
            </a:r>
            <a:endParaRPr lang="fr-FR" dirty="0"/>
          </a:p>
        </p:txBody>
      </p:sp>
      <p:sp>
        <p:nvSpPr>
          <p:cNvPr id="8" name="Espace réservé du contenu 7">
            <a:extLst>
              <a:ext uri="{FF2B5EF4-FFF2-40B4-BE49-F238E27FC236}">
                <a16:creationId xmlns="" xmlns:a16="http://schemas.microsoft.com/office/drawing/2014/main" id="{BB17A14D-8F01-4F25-BE4A-4B3DA221DE55}"/>
              </a:ext>
            </a:extLst>
          </p:cNvPr>
          <p:cNvSpPr>
            <a:spLocks noGrp="1"/>
          </p:cNvSpPr>
          <p:nvPr>
            <p:ph idx="1"/>
          </p:nvPr>
        </p:nvSpPr>
        <p:spPr/>
        <p:txBody>
          <a:bodyPr/>
          <a:lstStyle/>
          <a:p>
            <a:r>
              <a:rPr lang="fr-FR" dirty="0"/>
              <a:t>La </a:t>
            </a:r>
            <a:r>
              <a:rPr lang="fr-FR" dirty="0" err="1"/>
              <a:t>redux</a:t>
            </a:r>
            <a:r>
              <a:rPr lang="fr-FR" dirty="0"/>
              <a:t> </a:t>
            </a:r>
            <a:r>
              <a:rPr lang="fr-FR" dirty="0" err="1"/>
              <a:t>devtools</a:t>
            </a:r>
            <a:r>
              <a:rPr lang="fr-FR" dirty="0"/>
              <a:t> Permet </a:t>
            </a:r>
          </a:p>
          <a:p>
            <a:pPr lvl="1"/>
            <a:endParaRPr lang="fr-FR" dirty="0"/>
          </a:p>
          <a:p>
            <a:pPr lvl="1"/>
            <a:r>
              <a:rPr lang="fr-FR" dirty="0"/>
              <a:t>l’inspection du store en direct</a:t>
            </a:r>
          </a:p>
          <a:p>
            <a:pPr lvl="1"/>
            <a:endParaRPr lang="fr-FR" dirty="0"/>
          </a:p>
          <a:p>
            <a:pPr lvl="1"/>
            <a:r>
              <a:rPr lang="fr-FR" dirty="0"/>
              <a:t>Le dispatch d’action </a:t>
            </a:r>
          </a:p>
          <a:p>
            <a:pPr lvl="1"/>
            <a:endParaRPr lang="fr-FR" dirty="0"/>
          </a:p>
          <a:p>
            <a:pPr lvl="1"/>
            <a:r>
              <a:rPr lang="fr-FR" dirty="0"/>
              <a:t>L’enregistrement de déroulement ainsi que la possibilité de rejouer tout un scenario </a:t>
            </a:r>
            <a:r>
              <a:rPr lang="fr-FR" dirty="0" err="1"/>
              <a:t>redux</a:t>
            </a:r>
            <a:endParaRPr lang="fr-FR" dirty="0"/>
          </a:p>
          <a:p>
            <a:pPr lvl="1"/>
            <a:endParaRPr lang="fr-FR" dirty="0"/>
          </a:p>
          <a:p>
            <a:pPr lvl="1"/>
            <a:r>
              <a:rPr lang="fr-FR" dirty="0"/>
              <a:t>Il existe sur MFF</a:t>
            </a:r>
            <a:r>
              <a:rPr lang="fr-FR"/>
              <a:t>, Chrome, Edge</a:t>
            </a:r>
            <a:endParaRPr lang="fr-FR" dirty="0"/>
          </a:p>
        </p:txBody>
      </p:sp>
      <p:pic>
        <p:nvPicPr>
          <p:cNvPr id="10" name="Image 9">
            <a:extLst>
              <a:ext uri="{FF2B5EF4-FFF2-40B4-BE49-F238E27FC236}">
                <a16:creationId xmlns="" xmlns:a16="http://schemas.microsoft.com/office/drawing/2014/main" id="{84B0E893-FFB9-4832-A362-C898CF00CB9E}"/>
              </a:ext>
            </a:extLst>
          </p:cNvPr>
          <p:cNvPicPr>
            <a:picLocks noChangeAspect="1"/>
          </p:cNvPicPr>
          <p:nvPr/>
        </p:nvPicPr>
        <p:blipFill>
          <a:blip r:embed="rId2"/>
          <a:stretch>
            <a:fillRect/>
          </a:stretch>
        </p:blipFill>
        <p:spPr>
          <a:xfrm>
            <a:off x="4699040" y="2774587"/>
            <a:ext cx="7112000" cy="1578043"/>
          </a:xfrm>
          <a:prstGeom prst="rect">
            <a:avLst/>
          </a:prstGeom>
        </p:spPr>
      </p:pic>
    </p:spTree>
    <p:extLst>
      <p:ext uri="{BB962C8B-B14F-4D97-AF65-F5344CB8AC3E}">
        <p14:creationId xmlns:p14="http://schemas.microsoft.com/office/powerpoint/2010/main" val="24806469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A023408C-E617-47B1-B363-B8AE3C817F1D}"/>
              </a:ext>
            </a:extLst>
          </p:cNvPr>
          <p:cNvSpPr>
            <a:spLocks noGrp="1"/>
          </p:cNvSpPr>
          <p:nvPr>
            <p:ph type="title"/>
          </p:nvPr>
        </p:nvSpPr>
        <p:spPr/>
        <p:txBody>
          <a:bodyPr/>
          <a:lstStyle/>
          <a:p>
            <a:r>
              <a:rPr lang="fr-FR" dirty="0" err="1"/>
              <a:t>electron</a:t>
            </a:r>
            <a:endParaRPr lang="fr-FR" dirty="0"/>
          </a:p>
        </p:txBody>
      </p:sp>
      <p:sp>
        <p:nvSpPr>
          <p:cNvPr id="5" name="Espace réservé du contenu 4">
            <a:extLst>
              <a:ext uri="{FF2B5EF4-FFF2-40B4-BE49-F238E27FC236}">
                <a16:creationId xmlns="" xmlns:a16="http://schemas.microsoft.com/office/drawing/2014/main" id="{8AB0240A-8CC4-49B3-BB02-B729F07C3297}"/>
              </a:ext>
            </a:extLst>
          </p:cNvPr>
          <p:cNvSpPr>
            <a:spLocks noGrp="1"/>
          </p:cNvSpPr>
          <p:nvPr>
            <p:ph idx="1"/>
          </p:nvPr>
        </p:nvSpPr>
        <p:spPr/>
        <p:txBody>
          <a:bodyPr/>
          <a:lstStyle/>
          <a:p>
            <a:r>
              <a:rPr lang="fr-FR" dirty="0"/>
              <a:t>Electron et react </a:t>
            </a:r>
          </a:p>
          <a:p>
            <a:pPr lvl="1"/>
            <a:r>
              <a:rPr lang="fr-FR" dirty="0"/>
              <a:t>Encapsulation html5/CSS/JS sous forme d’appli « native »</a:t>
            </a:r>
          </a:p>
          <a:p>
            <a:pPr lvl="1"/>
            <a:r>
              <a:rPr lang="fr-FR" dirty="0"/>
              <a:t>Web browser encapsuler</a:t>
            </a:r>
          </a:p>
        </p:txBody>
      </p:sp>
      <p:pic>
        <p:nvPicPr>
          <p:cNvPr id="3074" name="Picture 2">
            <a:extLst>
              <a:ext uri="{FF2B5EF4-FFF2-40B4-BE49-F238E27FC236}">
                <a16:creationId xmlns="" xmlns:a16="http://schemas.microsoft.com/office/drawing/2014/main" id="{00BA7F65-8D11-4EC5-8DE3-C37590899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462" y="2847996"/>
            <a:ext cx="66675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2032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29F1C18A-ADF9-41DB-973C-9271AC73C453}"/>
              </a:ext>
            </a:extLst>
          </p:cNvPr>
          <p:cNvSpPr>
            <a:spLocks noGrp="1"/>
          </p:cNvSpPr>
          <p:nvPr>
            <p:ph type="title"/>
          </p:nvPr>
        </p:nvSpPr>
        <p:spPr/>
        <p:txBody>
          <a:bodyPr/>
          <a:lstStyle/>
          <a:p>
            <a:r>
              <a:rPr lang="fr-FR" dirty="0" err="1"/>
              <a:t>React-pdf</a:t>
            </a:r>
            <a:endParaRPr lang="fr-FR" dirty="0"/>
          </a:p>
        </p:txBody>
      </p:sp>
      <p:sp>
        <p:nvSpPr>
          <p:cNvPr id="5" name="Espace réservé du texte 4">
            <a:extLst>
              <a:ext uri="{FF2B5EF4-FFF2-40B4-BE49-F238E27FC236}">
                <a16:creationId xmlns="" xmlns:a16="http://schemas.microsoft.com/office/drawing/2014/main" id="{62C6BEDE-DE60-4444-9DDB-C228224A5F62}"/>
              </a:ext>
            </a:extLst>
          </p:cNvPr>
          <p:cNvSpPr>
            <a:spLocks noGrp="1"/>
          </p:cNvSpPr>
          <p:nvPr>
            <p:ph type="body" idx="1"/>
          </p:nvPr>
        </p:nvSpPr>
        <p:spPr>
          <a:xfrm rot="20527304">
            <a:off x="148494" y="1187964"/>
            <a:ext cx="10363200" cy="1159053"/>
          </a:xfrm>
        </p:spPr>
        <p:txBody>
          <a:bodyPr/>
          <a:lstStyle/>
          <a:p>
            <a:r>
              <a:rPr lang="fr-FR" dirty="0"/>
              <a:t>Créer, afficher, diffuser des </a:t>
            </a:r>
            <a:r>
              <a:rPr lang="fr-FR" dirty="0" err="1"/>
              <a:t>pdf</a:t>
            </a:r>
            <a:r>
              <a:rPr lang="fr-FR" dirty="0"/>
              <a:t> client avec </a:t>
            </a:r>
            <a:r>
              <a:rPr lang="fr-FR" dirty="0" err="1"/>
              <a:t>react</a:t>
            </a:r>
            <a:endParaRPr lang="fr-FR" dirty="0"/>
          </a:p>
        </p:txBody>
      </p:sp>
    </p:spTree>
    <p:extLst>
      <p:ext uri="{BB962C8B-B14F-4D97-AF65-F5344CB8AC3E}">
        <p14:creationId xmlns:p14="http://schemas.microsoft.com/office/powerpoint/2010/main" val="25263575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5AB59E6-5542-4749-8ED7-F14C412AEED7}"/>
              </a:ext>
            </a:extLst>
          </p:cNvPr>
          <p:cNvSpPr>
            <a:spLocks noGrp="1"/>
          </p:cNvSpPr>
          <p:nvPr>
            <p:ph type="title"/>
          </p:nvPr>
        </p:nvSpPr>
        <p:spPr/>
        <p:txBody>
          <a:bodyPr/>
          <a:lstStyle/>
          <a:p>
            <a:r>
              <a:rPr lang="fr-FR" dirty="0"/>
              <a:t>@react-pdf/renderer</a:t>
            </a:r>
          </a:p>
        </p:txBody>
      </p:sp>
      <p:sp>
        <p:nvSpPr>
          <p:cNvPr id="3" name="Espace réservé du contenu 2">
            <a:extLst>
              <a:ext uri="{FF2B5EF4-FFF2-40B4-BE49-F238E27FC236}">
                <a16:creationId xmlns="" xmlns:a16="http://schemas.microsoft.com/office/drawing/2014/main" id="{09B4A1E8-3320-4EC3-891C-E75C80240366}"/>
              </a:ext>
            </a:extLst>
          </p:cNvPr>
          <p:cNvSpPr>
            <a:spLocks noGrp="1"/>
          </p:cNvSpPr>
          <p:nvPr>
            <p:ph idx="1"/>
          </p:nvPr>
        </p:nvSpPr>
        <p:spPr>
          <a:xfrm>
            <a:off x="380960" y="1142984"/>
            <a:ext cx="6114108" cy="5286412"/>
          </a:xfrm>
        </p:spPr>
        <p:txBody>
          <a:bodyPr>
            <a:normAutofit fontScale="92500" lnSpcReduction="10000"/>
          </a:bodyPr>
          <a:lstStyle/>
          <a:p>
            <a:r>
              <a:rPr lang="fr-FR" dirty="0"/>
              <a:t>Génération dynamique de </a:t>
            </a:r>
            <a:r>
              <a:rPr lang="fr-FR" dirty="0" err="1"/>
              <a:t>pdf</a:t>
            </a:r>
            <a:endParaRPr lang="fr-FR" dirty="0"/>
          </a:p>
          <a:p>
            <a:pPr lvl="1"/>
            <a:r>
              <a:rPr lang="fr-FR" dirty="0"/>
              <a:t>Coté client</a:t>
            </a:r>
          </a:p>
          <a:p>
            <a:pPr lvl="1"/>
            <a:r>
              <a:rPr lang="fr-FR" dirty="0"/>
              <a:t>Coté serveur</a:t>
            </a:r>
          </a:p>
          <a:p>
            <a:endParaRPr lang="fr-FR" dirty="0"/>
          </a:p>
          <a:p>
            <a:r>
              <a:rPr lang="fr-FR" dirty="0"/>
              <a:t>Licence MIT</a:t>
            </a:r>
          </a:p>
          <a:p>
            <a:endParaRPr lang="fr-FR" dirty="0"/>
          </a:p>
          <a:p>
            <a:r>
              <a:rPr lang="fr-FR" dirty="0"/>
              <a:t>Installation du module :</a:t>
            </a:r>
          </a:p>
          <a:p>
            <a:pPr lvl="2"/>
            <a:r>
              <a:rPr lang="fr-FR" dirty="0" err="1"/>
              <a:t>npm</a:t>
            </a:r>
            <a:r>
              <a:rPr lang="fr-FR" dirty="0"/>
              <a:t> i @react-pdf/renderer</a:t>
            </a:r>
          </a:p>
          <a:p>
            <a:pPr lvl="2"/>
            <a:r>
              <a:rPr lang="fr-FR" dirty="0" err="1"/>
              <a:t>Yarn</a:t>
            </a:r>
            <a:r>
              <a:rPr lang="fr-FR" dirty="0"/>
              <a:t> </a:t>
            </a:r>
            <a:r>
              <a:rPr lang="fr-FR" dirty="0" err="1"/>
              <a:t>add</a:t>
            </a:r>
            <a:r>
              <a:rPr lang="fr-FR" dirty="0"/>
              <a:t> @react-pdf/renderer</a:t>
            </a:r>
          </a:p>
          <a:p>
            <a:endParaRPr lang="fr-FR" dirty="0"/>
          </a:p>
          <a:p>
            <a:r>
              <a:rPr lang="fr-FR" dirty="0"/>
              <a:t>Site : </a:t>
            </a:r>
            <a:r>
              <a:rPr lang="fr-FR" dirty="0">
                <a:hlinkClick r:id="rId2"/>
              </a:rPr>
              <a:t>https://react-pdf.org/</a:t>
            </a:r>
            <a:endParaRPr lang="fr-FR" dirty="0"/>
          </a:p>
          <a:p>
            <a:endParaRPr lang="fr-FR" dirty="0"/>
          </a:p>
        </p:txBody>
      </p:sp>
      <p:pic>
        <p:nvPicPr>
          <p:cNvPr id="5" name="Image 4">
            <a:extLst>
              <a:ext uri="{FF2B5EF4-FFF2-40B4-BE49-F238E27FC236}">
                <a16:creationId xmlns="" xmlns:a16="http://schemas.microsoft.com/office/drawing/2014/main" id="{EBF0A363-7B9B-4A99-8233-6DAD6009B1A3}"/>
              </a:ext>
            </a:extLst>
          </p:cNvPr>
          <p:cNvPicPr>
            <a:picLocks noChangeAspect="1"/>
          </p:cNvPicPr>
          <p:nvPr/>
        </p:nvPicPr>
        <p:blipFill>
          <a:blip r:embed="rId3"/>
          <a:stretch>
            <a:fillRect/>
          </a:stretch>
        </p:blipFill>
        <p:spPr>
          <a:xfrm>
            <a:off x="6590266" y="1142984"/>
            <a:ext cx="5321612" cy="4868944"/>
          </a:xfrm>
          <a:prstGeom prst="rect">
            <a:avLst/>
          </a:prstGeom>
        </p:spPr>
      </p:pic>
    </p:spTree>
    <p:extLst>
      <p:ext uri="{BB962C8B-B14F-4D97-AF65-F5344CB8AC3E}">
        <p14:creationId xmlns:p14="http://schemas.microsoft.com/office/powerpoint/2010/main" val="3371938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 xmlns:a16="http://schemas.microsoft.com/office/drawing/2014/main" id="{792CDABE-0FAD-4CA7-9F5A-98CB1B10E0FE}"/>
              </a:ext>
            </a:extLst>
          </p:cNvPr>
          <p:cNvSpPr>
            <a:spLocks noGrp="1"/>
          </p:cNvSpPr>
          <p:nvPr>
            <p:ph idx="1"/>
          </p:nvPr>
        </p:nvSpPr>
        <p:spPr/>
        <p:txBody>
          <a:bodyPr/>
          <a:lstStyle/>
          <a:p>
            <a:r>
              <a:rPr lang="fr-FR" dirty="0"/>
              <a:t>Create-react-app</a:t>
            </a:r>
          </a:p>
          <a:p>
            <a:pPr lvl="1"/>
            <a:r>
              <a:rPr lang="fr-FR" dirty="0" err="1"/>
              <a:t>Scafolding</a:t>
            </a:r>
            <a:r>
              <a:rPr lang="fr-FR" dirty="0"/>
              <a:t> d’une appli</a:t>
            </a:r>
          </a:p>
          <a:p>
            <a:pPr lvl="2"/>
            <a:r>
              <a:rPr lang="fr-FR" dirty="0"/>
              <a:t>Dissociation code react / </a:t>
            </a:r>
            <a:r>
              <a:rPr lang="fr-FR" dirty="0" err="1"/>
              <a:t>static</a:t>
            </a:r>
            <a:r>
              <a:rPr lang="fr-FR" dirty="0"/>
              <a:t> </a:t>
            </a:r>
            <a:r>
              <a:rPr lang="fr-FR" dirty="0" err="1"/>
              <a:t>asserts</a:t>
            </a:r>
            <a:endParaRPr lang="fr-FR" dirty="0"/>
          </a:p>
          <a:p>
            <a:pPr lvl="2"/>
            <a:r>
              <a:rPr lang="fr-FR" dirty="0"/>
              <a:t>Building</a:t>
            </a:r>
          </a:p>
          <a:p>
            <a:pPr lvl="2"/>
            <a:r>
              <a:rPr lang="fr-FR" dirty="0"/>
              <a:t>Serve</a:t>
            </a:r>
          </a:p>
          <a:p>
            <a:pPr lvl="2"/>
            <a:r>
              <a:rPr lang="fr-FR" dirty="0" err="1"/>
              <a:t>Webpack</a:t>
            </a:r>
            <a:r>
              <a:rPr lang="fr-FR" dirty="0"/>
              <a:t>, préconfigurer</a:t>
            </a:r>
          </a:p>
          <a:p>
            <a:pPr lvl="2"/>
            <a:r>
              <a:rPr lang="fr-FR" dirty="0"/>
              <a:t>Ejection possible de CRA</a:t>
            </a:r>
          </a:p>
          <a:p>
            <a:pPr lvl="2"/>
            <a:endParaRPr lang="fr-FR" dirty="0"/>
          </a:p>
          <a:p>
            <a:pPr lvl="2"/>
            <a:r>
              <a:rPr lang="fr-FR" dirty="0"/>
              <a:t>Commande </a:t>
            </a:r>
          </a:p>
          <a:p>
            <a:pPr lvl="3"/>
            <a:r>
              <a:rPr lang="fr-FR" dirty="0" err="1"/>
              <a:t>npx</a:t>
            </a:r>
            <a:r>
              <a:rPr lang="fr-FR" dirty="0"/>
              <a:t> </a:t>
            </a:r>
            <a:r>
              <a:rPr lang="fr-FR" dirty="0" err="1"/>
              <a:t>create</a:t>
            </a:r>
            <a:r>
              <a:rPr lang="fr-FR" dirty="0"/>
              <a:t>-react-app mon-app</a:t>
            </a:r>
          </a:p>
        </p:txBody>
      </p:sp>
    </p:spTree>
    <p:extLst>
      <p:ext uri="{BB962C8B-B14F-4D97-AF65-F5344CB8AC3E}">
        <p14:creationId xmlns:p14="http://schemas.microsoft.com/office/powerpoint/2010/main" val="10242831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BED4661-091F-4D4E-82CE-9570614686AC}"/>
              </a:ext>
            </a:extLst>
          </p:cNvPr>
          <p:cNvSpPr>
            <a:spLocks noGrp="1"/>
          </p:cNvSpPr>
          <p:nvPr>
            <p:ph type="title"/>
          </p:nvPr>
        </p:nvSpPr>
        <p:spPr/>
        <p:txBody>
          <a:bodyPr/>
          <a:lstStyle/>
          <a:p>
            <a:r>
              <a:rPr lang="fr-FR" dirty="0"/>
              <a:t>Conception de </a:t>
            </a:r>
            <a:r>
              <a:rPr lang="fr-FR" dirty="0" err="1"/>
              <a:t>pdf</a:t>
            </a:r>
            <a:endParaRPr lang="fr-FR" dirty="0"/>
          </a:p>
        </p:txBody>
      </p:sp>
      <p:sp>
        <p:nvSpPr>
          <p:cNvPr id="3" name="Espace réservé du contenu 2">
            <a:extLst>
              <a:ext uri="{FF2B5EF4-FFF2-40B4-BE49-F238E27FC236}">
                <a16:creationId xmlns="" xmlns:a16="http://schemas.microsoft.com/office/drawing/2014/main" id="{3B465E7C-0532-4949-83D7-4EB282B9E99A}"/>
              </a:ext>
            </a:extLst>
          </p:cNvPr>
          <p:cNvSpPr>
            <a:spLocks noGrp="1"/>
          </p:cNvSpPr>
          <p:nvPr>
            <p:ph idx="1"/>
          </p:nvPr>
        </p:nvSpPr>
        <p:spPr/>
        <p:txBody>
          <a:bodyPr>
            <a:normAutofit fontScale="85000" lnSpcReduction="20000"/>
          </a:bodyPr>
          <a:lstStyle/>
          <a:p>
            <a:r>
              <a:rPr lang="fr-FR" dirty="0"/>
              <a:t>Les documents </a:t>
            </a:r>
            <a:r>
              <a:rPr lang="fr-FR" dirty="0" err="1"/>
              <a:t>pdf</a:t>
            </a:r>
            <a:r>
              <a:rPr lang="fr-FR" dirty="0"/>
              <a:t> sont constitués grâce à des composants </a:t>
            </a:r>
            <a:r>
              <a:rPr lang="fr-FR" dirty="0" err="1"/>
              <a:t>React</a:t>
            </a:r>
            <a:endParaRPr lang="fr-FR" dirty="0"/>
          </a:p>
          <a:p>
            <a:pPr lvl="1"/>
            <a:r>
              <a:rPr lang="fr-FR" dirty="0"/>
              <a:t>Un Document est constitué de</a:t>
            </a:r>
          </a:p>
          <a:p>
            <a:pPr lvl="2"/>
            <a:r>
              <a:rPr lang="fr-FR" dirty="0"/>
              <a:t>Les Pages elle-même Constitués de</a:t>
            </a:r>
          </a:p>
          <a:p>
            <a:pPr lvl="3"/>
            <a:r>
              <a:rPr lang="fr-FR" dirty="0" err="1"/>
              <a:t>Views</a:t>
            </a:r>
            <a:r>
              <a:rPr lang="fr-FR" dirty="0"/>
              <a:t> qui sont elle-même constitués de </a:t>
            </a:r>
          </a:p>
          <a:p>
            <a:pPr lvl="4"/>
            <a:r>
              <a:rPr lang="fr-FR" dirty="0"/>
              <a:t>primitives</a:t>
            </a:r>
          </a:p>
          <a:p>
            <a:endParaRPr lang="fr-FR" dirty="0"/>
          </a:p>
          <a:p>
            <a:r>
              <a:rPr lang="fr-FR" dirty="0"/>
              <a:t>Les composants primitives se </a:t>
            </a:r>
          </a:p>
          <a:p>
            <a:pPr marL="0" indent="0">
              <a:buNone/>
            </a:pPr>
            <a:r>
              <a:rPr lang="fr-FR" dirty="0"/>
              <a:t>présentent sous différentes formes :</a:t>
            </a:r>
          </a:p>
          <a:p>
            <a:pPr lvl="1"/>
            <a:r>
              <a:rPr lang="fr-FR" dirty="0" err="1"/>
              <a:t>Text</a:t>
            </a:r>
            <a:endParaRPr lang="fr-FR" dirty="0"/>
          </a:p>
          <a:p>
            <a:pPr lvl="1"/>
            <a:r>
              <a:rPr lang="fr-FR" dirty="0"/>
              <a:t>Image, </a:t>
            </a:r>
          </a:p>
          <a:p>
            <a:pPr lvl="1"/>
            <a:r>
              <a:rPr lang="fr-FR" dirty="0" err="1"/>
              <a:t>Svg</a:t>
            </a:r>
            <a:r>
              <a:rPr lang="fr-FR" dirty="0"/>
              <a:t>,</a:t>
            </a:r>
          </a:p>
          <a:p>
            <a:pPr lvl="1"/>
            <a:r>
              <a:rPr lang="fr-FR" dirty="0"/>
              <a:t>Link,</a:t>
            </a:r>
          </a:p>
          <a:p>
            <a:pPr lvl="1"/>
            <a:r>
              <a:rPr lang="fr-FR" dirty="0"/>
              <a:t>Note</a:t>
            </a:r>
          </a:p>
          <a:p>
            <a:pPr lvl="1"/>
            <a:r>
              <a:rPr lang="fr-FR" dirty="0"/>
              <a:t>Canvas</a:t>
            </a:r>
          </a:p>
          <a:p>
            <a:endParaRPr lang="fr-FR" dirty="0"/>
          </a:p>
        </p:txBody>
      </p:sp>
      <p:graphicFrame>
        <p:nvGraphicFramePr>
          <p:cNvPr id="4" name="Diagramme 3">
            <a:extLst>
              <a:ext uri="{FF2B5EF4-FFF2-40B4-BE49-F238E27FC236}">
                <a16:creationId xmlns="" xmlns:a16="http://schemas.microsoft.com/office/drawing/2014/main" id="{7CB4C380-0543-45D6-BB9F-26F856191EB7}"/>
              </a:ext>
            </a:extLst>
          </p:cNvPr>
          <p:cNvGraphicFramePr/>
          <p:nvPr>
            <p:extLst>
              <p:ext uri="{D42A27DB-BD31-4B8C-83A1-F6EECF244321}">
                <p14:modId xmlns:p14="http://schemas.microsoft.com/office/powerpoint/2010/main" val="2762729719"/>
              </p:ext>
            </p:extLst>
          </p:nvPr>
        </p:nvGraphicFramePr>
        <p:xfrm>
          <a:off x="5651893" y="2846895"/>
          <a:ext cx="5726260" cy="3300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48805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6FA4C46-D410-40B8-B74B-B74E9BCCE910}"/>
              </a:ext>
            </a:extLst>
          </p:cNvPr>
          <p:cNvSpPr>
            <a:spLocks noGrp="1"/>
          </p:cNvSpPr>
          <p:nvPr>
            <p:ph type="title"/>
          </p:nvPr>
        </p:nvSpPr>
        <p:spPr/>
        <p:txBody>
          <a:bodyPr/>
          <a:lstStyle/>
          <a:p>
            <a:r>
              <a:rPr lang="fr-FR" dirty="0" err="1"/>
              <a:t>Pdf</a:t>
            </a:r>
            <a:r>
              <a:rPr lang="fr-FR" dirty="0"/>
              <a:t> </a:t>
            </a:r>
            <a:r>
              <a:rPr lang="fr-FR" dirty="0" err="1"/>
              <a:t>styling</a:t>
            </a:r>
            <a:endParaRPr lang="fr-FR" dirty="0"/>
          </a:p>
        </p:txBody>
      </p:sp>
      <p:sp>
        <p:nvSpPr>
          <p:cNvPr id="3" name="Espace réservé du contenu 2">
            <a:extLst>
              <a:ext uri="{FF2B5EF4-FFF2-40B4-BE49-F238E27FC236}">
                <a16:creationId xmlns="" xmlns:a16="http://schemas.microsoft.com/office/drawing/2014/main" id="{D273F7F2-5EC4-4A96-B3DC-BECE8B9F0D90}"/>
              </a:ext>
            </a:extLst>
          </p:cNvPr>
          <p:cNvSpPr>
            <a:spLocks noGrp="1"/>
          </p:cNvSpPr>
          <p:nvPr>
            <p:ph idx="1"/>
          </p:nvPr>
        </p:nvSpPr>
        <p:spPr/>
        <p:txBody>
          <a:bodyPr/>
          <a:lstStyle/>
          <a:p>
            <a:r>
              <a:rPr lang="fr-FR" dirty="0"/>
              <a:t>Le document est mis en forme grâce à du style </a:t>
            </a:r>
            <a:r>
              <a:rPr lang="fr-FR" dirty="0" err="1"/>
              <a:t>css</a:t>
            </a:r>
            <a:endParaRPr lang="fr-FR" dirty="0"/>
          </a:p>
          <a:p>
            <a:pPr lvl="1"/>
            <a:endParaRPr lang="fr-FR" dirty="0"/>
          </a:p>
          <a:p>
            <a:pPr lvl="1"/>
            <a:r>
              <a:rPr lang="fr-FR" dirty="0"/>
              <a:t>Une API </a:t>
            </a:r>
            <a:r>
              <a:rPr lang="fr-FR" dirty="0" err="1"/>
              <a:t>stylesheet</a:t>
            </a:r>
            <a:r>
              <a:rPr lang="fr-FR" dirty="0"/>
              <a:t> pour créer l’objet de style</a:t>
            </a:r>
          </a:p>
          <a:p>
            <a:pPr lvl="2"/>
            <a:endParaRPr lang="fr-FR" dirty="0"/>
          </a:p>
          <a:p>
            <a:pPr lvl="2"/>
            <a:r>
              <a:rPr lang="fr-FR" dirty="0"/>
              <a:t>Les styles sont proche de la logique </a:t>
            </a:r>
            <a:r>
              <a:rPr lang="fr-FR" dirty="0" err="1"/>
              <a:t>react</a:t>
            </a:r>
            <a:r>
              <a:rPr lang="fr-FR" dirty="0"/>
              <a:t>-native</a:t>
            </a:r>
          </a:p>
          <a:p>
            <a:pPr lvl="2"/>
            <a:endParaRPr lang="fr-FR" dirty="0"/>
          </a:p>
          <a:p>
            <a:r>
              <a:rPr lang="fr-FR" dirty="0"/>
              <a:t>Les </a:t>
            </a:r>
            <a:r>
              <a:rPr lang="fr-FR" i="1" dirty="0" err="1"/>
              <a:t>flexbox</a:t>
            </a:r>
            <a:r>
              <a:rPr lang="fr-FR" dirty="0"/>
              <a:t> pour la disposition</a:t>
            </a:r>
          </a:p>
        </p:txBody>
      </p:sp>
      <p:sp>
        <p:nvSpPr>
          <p:cNvPr id="4" name="Espace réservé du contenu 3">
            <a:extLst>
              <a:ext uri="{FF2B5EF4-FFF2-40B4-BE49-F238E27FC236}">
                <a16:creationId xmlns="" xmlns:a16="http://schemas.microsoft.com/office/drawing/2014/main" id="{AC2B6884-A864-4636-BCAF-15CD88E0A1D8}"/>
              </a:ext>
            </a:extLst>
          </p:cNvPr>
          <p:cNvSpPr>
            <a:spLocks noGrp="1"/>
          </p:cNvSpPr>
          <p:nvPr>
            <p:ph sz="quarter" idx="14"/>
          </p:nvPr>
        </p:nvSpPr>
        <p:spPr>
          <a:xfrm rot="160723">
            <a:off x="7142477" y="1293219"/>
            <a:ext cx="4580389" cy="4810899"/>
          </a:xfrm>
        </p:spPr>
        <p:txBody>
          <a:bodyPr/>
          <a:lstStyle/>
          <a:p>
            <a:r>
              <a:rPr lang="fr-FR" dirty="0" err="1"/>
              <a:t>Creation</a:t>
            </a:r>
            <a:r>
              <a:rPr lang="fr-FR" dirty="0"/>
              <a:t> </a:t>
            </a:r>
            <a:r>
              <a:rPr lang="fr-FR" dirty="0" err="1"/>
              <a:t>stylesheet</a:t>
            </a:r>
            <a:r>
              <a:rPr lang="fr-FR" dirty="0"/>
              <a:t> :</a:t>
            </a:r>
          </a:p>
          <a:p>
            <a:pPr marL="0" indent="0">
              <a:buNone/>
            </a:pPr>
            <a:endParaRPr lang="fr-FR" b="0" dirty="0">
              <a:solidFill>
                <a:srgbClr val="569CD6"/>
              </a:solidFill>
              <a:effectLst/>
              <a:latin typeface="Consolas" panose="020B0609020204030204" pitchFamily="49" charset="0"/>
            </a:endParaRPr>
          </a:p>
          <a:p>
            <a:pPr marL="0" indent="0">
              <a:buNone/>
            </a:pPr>
            <a:endParaRPr lang="fr-FR" dirty="0">
              <a:solidFill>
                <a:srgbClr val="569CD6"/>
              </a:solidFill>
              <a:latin typeface="Consolas" panose="020B0609020204030204" pitchFamily="49" charset="0"/>
            </a:endParaRPr>
          </a:p>
          <a:p>
            <a:pPr marL="0" indent="0">
              <a:buNone/>
            </a:pPr>
            <a:r>
              <a:rPr lang="fr-FR" b="0" dirty="0" err="1">
                <a:solidFill>
                  <a:srgbClr val="569CD6"/>
                </a:solidFill>
                <a:effectLst/>
                <a:latin typeface="Consolas" panose="020B0609020204030204" pitchFamily="49" charset="0"/>
              </a:rPr>
              <a:t>const</a:t>
            </a:r>
            <a:r>
              <a:rPr lang="fr-FR" b="0" dirty="0">
                <a:solidFill>
                  <a:srgbClr val="D4D4D4"/>
                </a:solidFill>
                <a:effectLst/>
                <a:latin typeface="Consolas" panose="020B0609020204030204" pitchFamily="49" charset="0"/>
              </a:rPr>
              <a:t> </a:t>
            </a:r>
            <a:r>
              <a:rPr lang="fr-FR" b="0" dirty="0">
                <a:solidFill>
                  <a:srgbClr val="4FC1FF"/>
                </a:solidFill>
                <a:effectLst/>
                <a:latin typeface="Consolas" panose="020B0609020204030204" pitchFamily="49" charset="0"/>
              </a:rPr>
              <a:t>styles</a:t>
            </a:r>
            <a:r>
              <a:rPr lang="fr-FR" b="0" dirty="0">
                <a:solidFill>
                  <a:srgbClr val="D4D4D4"/>
                </a:solidFill>
                <a:effectLst/>
                <a:latin typeface="Consolas" panose="020B0609020204030204" pitchFamily="49" charset="0"/>
              </a:rPr>
              <a:t> = </a:t>
            </a:r>
            <a:r>
              <a:rPr lang="fr-FR" b="1" dirty="0" err="1">
                <a:solidFill>
                  <a:srgbClr val="4EC9B0"/>
                </a:solidFill>
                <a:effectLst/>
                <a:latin typeface="Consolas" panose="020B0609020204030204" pitchFamily="49" charset="0"/>
              </a:rPr>
              <a:t>StyleSheet</a:t>
            </a:r>
            <a:r>
              <a:rPr lang="fr-FR" b="1" dirty="0" err="1">
                <a:effectLst/>
                <a:latin typeface="Consolas" panose="020B0609020204030204" pitchFamily="49" charset="0"/>
              </a:rPr>
              <a:t>.create</a:t>
            </a:r>
            <a:r>
              <a:rPr lang="fr-FR" b="1"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page:</a:t>
            </a: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backgroundColor</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tomato</a:t>
            </a:r>
            <a:r>
              <a:rPr lang="fr-FR" b="0" dirty="0">
                <a:solidFill>
                  <a:srgbClr val="CE9178"/>
                </a:solidFill>
                <a:effectLst/>
                <a:latin typeface="Consolas" panose="020B0609020204030204" pitchFamily="49" charset="0"/>
              </a:rPr>
              <a:t>’</a:t>
            </a:r>
            <a:r>
              <a:rPr lang="fr-FR" b="0" dirty="0">
                <a:solidFill>
                  <a:srgbClr val="D4D4D4"/>
                </a:solidFill>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section:</a:t>
            </a:r>
            <a:r>
              <a:rPr lang="fr-FR" b="0" dirty="0">
                <a:effectLst/>
                <a:latin typeface="Consolas" panose="020B0609020204030204" pitchFamily="49" charset="0"/>
              </a:rPr>
              <a:t> { </a:t>
            </a:r>
          </a:p>
          <a:p>
            <a:pPr marL="0" indent="0">
              <a:buNone/>
            </a:pPr>
            <a:r>
              <a:rPr lang="fr-FR" dirty="0">
                <a:solidFill>
                  <a:srgbClr val="9CDCFE"/>
                </a:solidFill>
                <a:latin typeface="Consolas" panose="020B0609020204030204" pitchFamily="49" charset="0"/>
              </a:rPr>
              <a:t>	</a:t>
            </a:r>
            <a:r>
              <a:rPr lang="fr-FR" b="0" dirty="0" err="1">
                <a:solidFill>
                  <a:srgbClr val="9CDCFE"/>
                </a:solidFill>
                <a:effectLst/>
                <a:latin typeface="Consolas" panose="020B0609020204030204" pitchFamily="49" charset="0"/>
              </a:rPr>
              <a:t>color</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'white’</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textAlign</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'center’</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margin</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B5CEA8"/>
                </a:solidFill>
                <a:effectLst/>
                <a:latin typeface="Consolas" panose="020B0609020204030204" pitchFamily="49" charset="0"/>
              </a:rPr>
              <a:t>30</a:t>
            </a:r>
            <a:r>
              <a:rPr lang="fr-FR" b="0" dirty="0">
                <a:solidFill>
                  <a:srgbClr val="D4D4D4"/>
                </a:solidFill>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effectLst/>
                <a:latin typeface="Consolas" panose="020B0609020204030204" pitchFamily="49" charset="0"/>
              </a:rPr>
              <a:t>  });</a:t>
            </a:r>
            <a:endParaRPr lang="fr-FR" dirty="0"/>
          </a:p>
          <a:p>
            <a:pPr marL="0" indent="0">
              <a:buNone/>
            </a:pPr>
            <a:endParaRPr lang="fr-FR" dirty="0"/>
          </a:p>
        </p:txBody>
      </p:sp>
    </p:spTree>
    <p:extLst>
      <p:ext uri="{BB962C8B-B14F-4D97-AF65-F5344CB8AC3E}">
        <p14:creationId xmlns:p14="http://schemas.microsoft.com/office/powerpoint/2010/main" val="3664906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9D7AA5F0-CE1F-4720-AE28-2EFABD9D9755}"/>
              </a:ext>
            </a:extLst>
          </p:cNvPr>
          <p:cNvSpPr>
            <a:spLocks noGrp="1"/>
          </p:cNvSpPr>
          <p:nvPr>
            <p:ph type="title"/>
          </p:nvPr>
        </p:nvSpPr>
        <p:spPr/>
        <p:txBody>
          <a:bodyPr/>
          <a:lstStyle/>
          <a:p>
            <a:r>
              <a:rPr lang="fr-FR" dirty="0"/>
              <a:t>Afficher un modèle</a:t>
            </a:r>
          </a:p>
        </p:txBody>
      </p:sp>
      <p:sp>
        <p:nvSpPr>
          <p:cNvPr id="6" name="Espace réservé du contenu 5">
            <a:extLst>
              <a:ext uri="{FF2B5EF4-FFF2-40B4-BE49-F238E27FC236}">
                <a16:creationId xmlns="" xmlns:a16="http://schemas.microsoft.com/office/drawing/2014/main" id="{4B76C452-80E2-45BE-B3CA-55EA558AC064}"/>
              </a:ext>
            </a:extLst>
          </p:cNvPr>
          <p:cNvSpPr>
            <a:spLocks noGrp="1"/>
          </p:cNvSpPr>
          <p:nvPr>
            <p:ph idx="1"/>
          </p:nvPr>
        </p:nvSpPr>
        <p:spPr/>
        <p:txBody>
          <a:bodyPr>
            <a:normAutofit/>
          </a:bodyPr>
          <a:lstStyle/>
          <a:p>
            <a:r>
              <a:rPr lang="fr-FR" dirty="0"/>
              <a:t>Affichage</a:t>
            </a:r>
          </a:p>
          <a:p>
            <a:pPr marL="0" indent="0" algn="ctr">
              <a:buNone/>
            </a:pPr>
            <a:r>
              <a:rPr lang="fr-FR" sz="2000" dirty="0"/>
              <a:t>Il assure l’affichage à l’écran et la génération à la volé de son enfant (</a:t>
            </a:r>
            <a:r>
              <a:rPr lang="fr-FR" sz="2000" dirty="0" err="1"/>
              <a:t>modele</a:t>
            </a:r>
            <a:r>
              <a:rPr lang="fr-FR" sz="2000" dirty="0"/>
              <a:t> </a:t>
            </a:r>
            <a:r>
              <a:rPr lang="fr-FR" sz="2000" dirty="0" err="1"/>
              <a:t>react-pdf</a:t>
            </a:r>
            <a:r>
              <a:rPr lang="fr-FR" sz="2000" dirty="0"/>
              <a:t>)</a:t>
            </a:r>
          </a:p>
          <a:p>
            <a:pPr marL="0" indent="0" algn="ctr">
              <a:buNone/>
            </a:pP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PDFViewer</a:t>
            </a:r>
            <a:r>
              <a:rPr lang="fr-FR" dirty="0">
                <a:solidFill>
                  <a:srgbClr val="D4D4D4"/>
                </a:solidFill>
                <a:latin typeface="Consolas" panose="020B0609020204030204" pitchFamily="49" charset="0"/>
              </a:rPr>
              <a:t> </a:t>
            </a:r>
            <a:r>
              <a:rPr lang="fr-FR" sz="1800" b="0" dirty="0" err="1">
                <a:solidFill>
                  <a:srgbClr val="9CDCFE"/>
                </a:solidFill>
                <a:effectLst/>
                <a:latin typeface="Consolas" panose="020B0609020204030204" pitchFamily="49" charset="0"/>
              </a:rPr>
              <a:t>showToolbar</a:t>
            </a:r>
            <a:r>
              <a:rPr lang="fr-FR" sz="1800" b="0" dirty="0">
                <a:solidFill>
                  <a:srgbClr val="D4D4D4"/>
                </a:solidFill>
                <a:effectLst/>
                <a:latin typeface="Consolas" panose="020B0609020204030204" pitchFamily="49" charset="0"/>
              </a:rPr>
              <a:t>=</a:t>
            </a:r>
            <a:r>
              <a:rPr lang="fr-FR" sz="1800" b="0" dirty="0">
                <a:solidFill>
                  <a:srgbClr val="569CD6"/>
                </a:solidFill>
                <a:effectLst/>
                <a:latin typeface="Consolas" panose="020B0609020204030204" pitchFamily="49" charset="0"/>
              </a:rPr>
              <a:t>{</a:t>
            </a:r>
            <a:r>
              <a:rPr lang="fr-FR" sz="1800" b="0" dirty="0" err="1">
                <a:solidFill>
                  <a:srgbClr val="569CD6"/>
                </a:solidFill>
                <a:effectLst/>
                <a:latin typeface="Consolas" panose="020B0609020204030204" pitchFamily="49" charset="0"/>
              </a:rPr>
              <a:t>true</a:t>
            </a:r>
            <a:r>
              <a:rPr lang="fr-FR" sz="1800" b="0" dirty="0">
                <a:solidFill>
                  <a:srgbClr val="569CD6"/>
                </a:solidFill>
                <a:effectLst/>
                <a:latin typeface="Consolas" panose="020B0609020204030204" pitchFamily="49" charset="0"/>
              </a:rPr>
              <a:t>}</a:t>
            </a:r>
            <a:r>
              <a:rPr lang="fr-FR" b="0" dirty="0">
                <a:solidFill>
                  <a:srgbClr val="808080"/>
                </a:solidFill>
                <a:effectLst/>
                <a:latin typeface="Consolas" panose="020B0609020204030204" pitchFamily="49" charset="0"/>
              </a:rPr>
              <a:t>&gt;</a:t>
            </a:r>
          </a:p>
          <a:p>
            <a:endParaRPr lang="fr-FR" dirty="0"/>
          </a:p>
        </p:txBody>
      </p:sp>
      <p:graphicFrame>
        <p:nvGraphicFramePr>
          <p:cNvPr id="7" name="Tableau 6">
            <a:extLst>
              <a:ext uri="{FF2B5EF4-FFF2-40B4-BE49-F238E27FC236}">
                <a16:creationId xmlns="" xmlns:a16="http://schemas.microsoft.com/office/drawing/2014/main" id="{58DC7936-0C21-4143-8C7E-FA43FB4E48F2}"/>
              </a:ext>
            </a:extLst>
          </p:cNvPr>
          <p:cNvGraphicFramePr>
            <a:graphicFrameLocks noGrp="1"/>
          </p:cNvGraphicFramePr>
          <p:nvPr>
            <p:extLst>
              <p:ext uri="{D42A27DB-BD31-4B8C-83A1-F6EECF244321}">
                <p14:modId xmlns:p14="http://schemas.microsoft.com/office/powerpoint/2010/main" val="1087758829"/>
              </p:ext>
            </p:extLst>
          </p:nvPr>
        </p:nvGraphicFramePr>
        <p:xfrm>
          <a:off x="925770" y="3034904"/>
          <a:ext cx="10340460" cy="3394492"/>
        </p:xfrm>
        <a:graphic>
          <a:graphicData uri="http://schemas.openxmlformats.org/drawingml/2006/table">
            <a:tbl>
              <a:tblPr/>
              <a:tblGrid>
                <a:gridCol w="2585115">
                  <a:extLst>
                    <a:ext uri="{9D8B030D-6E8A-4147-A177-3AD203B41FA5}">
                      <a16:colId xmlns="" xmlns:a16="http://schemas.microsoft.com/office/drawing/2014/main" val="703715548"/>
                    </a:ext>
                  </a:extLst>
                </a:gridCol>
                <a:gridCol w="2585115">
                  <a:extLst>
                    <a:ext uri="{9D8B030D-6E8A-4147-A177-3AD203B41FA5}">
                      <a16:colId xmlns="" xmlns:a16="http://schemas.microsoft.com/office/drawing/2014/main" val="4130458884"/>
                    </a:ext>
                  </a:extLst>
                </a:gridCol>
                <a:gridCol w="2585115">
                  <a:extLst>
                    <a:ext uri="{9D8B030D-6E8A-4147-A177-3AD203B41FA5}">
                      <a16:colId xmlns="" xmlns:a16="http://schemas.microsoft.com/office/drawing/2014/main" val="2728530783"/>
                    </a:ext>
                  </a:extLst>
                </a:gridCol>
                <a:gridCol w="2585115">
                  <a:extLst>
                    <a:ext uri="{9D8B030D-6E8A-4147-A177-3AD203B41FA5}">
                      <a16:colId xmlns="" xmlns:a16="http://schemas.microsoft.com/office/drawing/2014/main" val="3954839390"/>
                    </a:ext>
                  </a:extLst>
                </a:gridCol>
              </a:tblGrid>
              <a:tr h="129112">
                <a:tc>
                  <a:txBody>
                    <a:bodyPr/>
                    <a:lstStyle/>
                    <a:p>
                      <a:pPr algn="l"/>
                      <a:r>
                        <a:rPr lang="fr-FR" sz="1600" dirty="0">
                          <a:solidFill>
                            <a:srgbClr val="8D1602"/>
                          </a:solidFill>
                          <a:effectLst/>
                          <a:latin typeface="Taviraj"/>
                        </a:rPr>
                        <a:t>Prop </a:t>
                      </a:r>
                      <a:r>
                        <a:rPr lang="fr-FR" sz="1600" dirty="0" err="1">
                          <a:solidFill>
                            <a:srgbClr val="8D1602"/>
                          </a:solidFill>
                          <a:effectLst/>
                          <a:latin typeface="Taviraj"/>
                        </a:rPr>
                        <a:t>name</a:t>
                      </a:r>
                      <a:endParaRPr lang="fr-FR" sz="1600" dirty="0">
                        <a:solidFill>
                          <a:srgbClr val="8D1602"/>
                        </a:solidFill>
                        <a:effectLst/>
                        <a:latin typeface="Taviraj"/>
                      </a:endParaRP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Description</a:t>
                      </a: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Type</a:t>
                      </a: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Default</a:t>
                      </a:r>
                    </a:p>
                  </a:txBody>
                  <a:tcPr marL="73608" marR="73608" marT="33458" marB="33458" anchor="ctr">
                    <a:lnL>
                      <a:noFill/>
                    </a:lnL>
                    <a:lnR>
                      <a:noFill/>
                    </a:lnR>
                    <a:lnT>
                      <a:noFill/>
                    </a:lnT>
                    <a:lnB>
                      <a:noFill/>
                    </a:lnB>
                    <a:solidFill>
                      <a:srgbClr val="FCD3CC"/>
                    </a:solidFill>
                  </a:tcPr>
                </a:tc>
                <a:extLst>
                  <a:ext uri="{0D108BD9-81ED-4DB2-BD59-A6C34878D82A}">
                    <a16:rowId xmlns="" xmlns:a16="http://schemas.microsoft.com/office/drawing/2014/main" val="3162118500"/>
                  </a:ext>
                </a:extLst>
              </a:tr>
              <a:tr h="230421">
                <a:tc>
                  <a:txBody>
                    <a:bodyPr/>
                    <a:lstStyle/>
                    <a:p>
                      <a:r>
                        <a:rPr lang="fr-FR" sz="1600">
                          <a:effectLst/>
                          <a:latin typeface="Source Sans Pro" panose="020B0604020202020204" pitchFamily="34" charset="0"/>
                        </a:rPr>
                        <a:t>style</a:t>
                      </a:r>
                    </a:p>
                  </a:txBody>
                  <a:tcPr marL="73608" marR="73608" marT="33458" marB="33458" anchor="ctr">
                    <a:lnL>
                      <a:noFill/>
                    </a:lnL>
                    <a:lnR>
                      <a:noFill/>
                    </a:lnR>
                    <a:lnT>
                      <a:noFill/>
                    </a:lnT>
                    <a:lnB>
                      <a:noFill/>
                    </a:lnB>
                    <a:solidFill>
                      <a:srgbClr val="FBFBFB"/>
                    </a:solidFill>
                  </a:tcPr>
                </a:tc>
                <a:tc>
                  <a:txBody>
                    <a:bodyPr/>
                    <a:lstStyle/>
                    <a:p>
                      <a:r>
                        <a:rPr lang="fr-FR" sz="1600">
                          <a:effectLst/>
                          <a:latin typeface="Source Sans Pro" panose="020B0604020202020204" pitchFamily="34" charset="0"/>
                        </a:rPr>
                        <a:t>Defines iframe styles</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Object</a:t>
                      </a:r>
                      <a:r>
                        <a:rPr lang="fr-FR" sz="1600">
                          <a:effectLst/>
                          <a:latin typeface="Source Sans Pro" panose="020B0604020202020204" pitchFamily="34" charset="0"/>
                        </a:rPr>
                        <a:t>, </a:t>
                      </a:r>
                      <a:r>
                        <a:rPr lang="fr-FR" sz="1600" i="1">
                          <a:effectLst/>
                          <a:latin typeface="Source Sans Pro" panose="020B0604020202020204" pitchFamily="34" charset="0"/>
                        </a:rPr>
                        <a:t>Array</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 xmlns:a16="http://schemas.microsoft.com/office/drawing/2014/main" val="557889235"/>
                  </a:ext>
                </a:extLst>
              </a:tr>
              <a:tr h="230421">
                <a:tc>
                  <a:txBody>
                    <a:bodyPr/>
                    <a:lstStyle/>
                    <a:p>
                      <a:r>
                        <a:rPr lang="fr-FR" sz="1600">
                          <a:effectLst/>
                          <a:latin typeface="Source Sans Pro" panose="020B0604020202020204" pitchFamily="34" charset="0"/>
                        </a:rPr>
                        <a:t>className</a:t>
                      </a:r>
                    </a:p>
                  </a:txBody>
                  <a:tcPr marL="73608" marR="73608" marT="33458" marB="33458" anchor="ctr">
                    <a:lnL>
                      <a:noFill/>
                    </a:lnL>
                    <a:lnR>
                      <a:noFill/>
                    </a:lnR>
                    <a:lnT>
                      <a:noFill/>
                    </a:lnT>
                    <a:lnB>
                      <a:noFill/>
                    </a:lnB>
                    <a:solidFill>
                      <a:srgbClr val="FFFFFF"/>
                    </a:solidFill>
                  </a:tcPr>
                </a:tc>
                <a:tc>
                  <a:txBody>
                    <a:bodyPr/>
                    <a:lstStyle/>
                    <a:p>
                      <a:r>
                        <a:rPr lang="fr-FR" sz="1600">
                          <a:effectLst/>
                          <a:latin typeface="Source Sans Pro" panose="020B0604020202020204" pitchFamily="34" charset="0"/>
                        </a:rPr>
                        <a:t>Defines iframe class name</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String</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 xmlns:a16="http://schemas.microsoft.com/office/drawing/2014/main" val="312959048"/>
                  </a:ext>
                </a:extLst>
              </a:tr>
              <a:tr h="230421">
                <a:tc>
                  <a:txBody>
                    <a:bodyPr/>
                    <a:lstStyle/>
                    <a:p>
                      <a:r>
                        <a:rPr lang="fr-FR" sz="1600">
                          <a:effectLst/>
                          <a:latin typeface="Source Sans Pro" panose="020B0604020202020204" pitchFamily="34" charset="0"/>
                        </a:rPr>
                        <a:t>children</a:t>
                      </a:r>
                    </a:p>
                  </a:txBody>
                  <a:tcPr marL="73608" marR="73608" marT="33458" marB="33458" anchor="ctr">
                    <a:lnL>
                      <a:noFill/>
                    </a:lnL>
                    <a:lnR>
                      <a:noFill/>
                    </a:lnR>
                    <a:lnT>
                      <a:noFill/>
                    </a:lnT>
                    <a:lnB>
                      <a:noFill/>
                    </a:lnB>
                    <a:solidFill>
                      <a:srgbClr val="FBFBFB"/>
                    </a:solidFill>
                  </a:tcPr>
                </a:tc>
                <a:tc>
                  <a:txBody>
                    <a:bodyPr/>
                    <a:lstStyle/>
                    <a:p>
                      <a:r>
                        <a:rPr lang="fr-FR" sz="1600">
                          <a:effectLst/>
                          <a:latin typeface="Source Sans Pro" panose="020B0604020202020204" pitchFamily="34" charset="0"/>
                        </a:rPr>
                        <a:t>PDF document implementation</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Document</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 xmlns:a16="http://schemas.microsoft.com/office/drawing/2014/main" val="533320084"/>
                  </a:ext>
                </a:extLst>
              </a:tr>
              <a:tr h="331731">
                <a:tc>
                  <a:txBody>
                    <a:bodyPr/>
                    <a:lstStyle/>
                    <a:p>
                      <a:r>
                        <a:rPr lang="fr-FR" sz="1600">
                          <a:effectLst/>
                          <a:latin typeface="Source Sans Pro" panose="020B0604020202020204" pitchFamily="34" charset="0"/>
                        </a:rPr>
                        <a:t>width</a:t>
                      </a:r>
                    </a:p>
                  </a:txBody>
                  <a:tcPr marL="73608" marR="73608" marT="33458" marB="33458" anchor="ctr">
                    <a:lnL>
                      <a:noFill/>
                    </a:lnL>
                    <a:lnR>
                      <a:noFill/>
                    </a:lnR>
                    <a:lnT>
                      <a:noFill/>
                    </a:lnT>
                    <a:lnB>
                      <a:noFill/>
                    </a:lnB>
                    <a:solidFill>
                      <a:srgbClr val="FFFFFF"/>
                    </a:solidFill>
                  </a:tcPr>
                </a:tc>
                <a:tc>
                  <a:txBody>
                    <a:bodyPr/>
                    <a:lstStyle/>
                    <a:p>
                      <a:r>
                        <a:rPr lang="en-US" sz="1600">
                          <a:effectLst/>
                          <a:latin typeface="Source Sans Pro" panose="020B0604020202020204" pitchFamily="34" charset="0"/>
                        </a:rPr>
                        <a:t>Width of embedded PDF iframe</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String</a:t>
                      </a:r>
                      <a:r>
                        <a:rPr lang="fr-FR" sz="1600">
                          <a:effectLst/>
                          <a:latin typeface="Source Sans Pro" panose="020B0604020202020204" pitchFamily="34" charset="0"/>
                        </a:rPr>
                        <a:t>, </a:t>
                      </a:r>
                      <a:r>
                        <a:rPr lang="fr-FR" sz="1600" i="1">
                          <a:effectLst/>
                          <a:latin typeface="Source Sans Pro" panose="020B0604020202020204" pitchFamily="34" charset="0"/>
                        </a:rPr>
                        <a:t>Number</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 xmlns:a16="http://schemas.microsoft.com/office/drawing/2014/main" val="992473132"/>
                  </a:ext>
                </a:extLst>
              </a:tr>
              <a:tr h="331731">
                <a:tc>
                  <a:txBody>
                    <a:bodyPr/>
                    <a:lstStyle/>
                    <a:p>
                      <a:r>
                        <a:rPr lang="fr-FR" sz="1600">
                          <a:effectLst/>
                          <a:latin typeface="Source Sans Pro" panose="020B0604020202020204" pitchFamily="34" charset="0"/>
                        </a:rPr>
                        <a:t>height</a:t>
                      </a:r>
                    </a:p>
                  </a:txBody>
                  <a:tcPr marL="73608" marR="73608" marT="33458" marB="33458" anchor="ctr">
                    <a:lnL>
                      <a:noFill/>
                    </a:lnL>
                    <a:lnR>
                      <a:noFill/>
                    </a:lnR>
                    <a:lnT>
                      <a:noFill/>
                    </a:lnT>
                    <a:lnB>
                      <a:noFill/>
                    </a:lnB>
                    <a:solidFill>
                      <a:srgbClr val="FBFBFB"/>
                    </a:solidFill>
                  </a:tcPr>
                </a:tc>
                <a:tc>
                  <a:txBody>
                    <a:bodyPr/>
                    <a:lstStyle/>
                    <a:p>
                      <a:r>
                        <a:rPr lang="en-US" sz="1600">
                          <a:effectLst/>
                          <a:latin typeface="Source Sans Pro" panose="020B0604020202020204" pitchFamily="34" charset="0"/>
                        </a:rPr>
                        <a:t>Height of embedded PDF iframe</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String</a:t>
                      </a:r>
                      <a:r>
                        <a:rPr lang="fr-FR" sz="1600">
                          <a:effectLst/>
                          <a:latin typeface="Source Sans Pro" panose="020B0604020202020204" pitchFamily="34" charset="0"/>
                        </a:rPr>
                        <a:t>, </a:t>
                      </a:r>
                      <a:r>
                        <a:rPr lang="fr-FR" sz="1600" i="1">
                          <a:effectLst/>
                          <a:latin typeface="Source Sans Pro" panose="020B0604020202020204" pitchFamily="34" charset="0"/>
                        </a:rPr>
                        <a:t>Number</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 xmlns:a16="http://schemas.microsoft.com/office/drawing/2014/main" val="2740326593"/>
                  </a:ext>
                </a:extLst>
              </a:tr>
              <a:tr h="433041">
                <a:tc>
                  <a:txBody>
                    <a:bodyPr/>
                    <a:lstStyle/>
                    <a:p>
                      <a:r>
                        <a:rPr lang="fr-FR" sz="1600">
                          <a:effectLst/>
                          <a:latin typeface="Source Sans Pro" panose="020B0604020202020204" pitchFamily="34" charset="0"/>
                        </a:rPr>
                        <a:t>showToolbar</a:t>
                      </a:r>
                    </a:p>
                  </a:txBody>
                  <a:tcPr marL="73608" marR="73608" marT="33458" marB="33458" anchor="ctr">
                    <a:lnL>
                      <a:noFill/>
                    </a:lnL>
                    <a:lnR>
                      <a:noFill/>
                    </a:lnR>
                    <a:lnT>
                      <a:noFill/>
                    </a:lnT>
                    <a:lnB>
                      <a:noFill/>
                    </a:lnB>
                    <a:solidFill>
                      <a:srgbClr val="FFFFFF"/>
                    </a:solidFill>
                  </a:tcPr>
                </a:tc>
                <a:tc>
                  <a:txBody>
                    <a:bodyPr/>
                    <a:lstStyle/>
                    <a:p>
                      <a:r>
                        <a:rPr lang="en-US" sz="1600">
                          <a:effectLst/>
                          <a:latin typeface="Source Sans Pro" panose="020B0604020202020204" pitchFamily="34" charset="0"/>
                        </a:rPr>
                        <a:t>Render the toolbar. Supported on Chrome, Edge and Safari</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Boolean</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dirty="0" err="1">
                          <a:effectLst/>
                          <a:latin typeface="Source Sans Pro" panose="020B0604020202020204" pitchFamily="34" charset="0"/>
                        </a:rPr>
                        <a:t>true</a:t>
                      </a:r>
                      <a:endParaRPr lang="fr-FR" sz="1600" dirty="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 xmlns:a16="http://schemas.microsoft.com/office/drawing/2014/main" val="260994518"/>
                  </a:ext>
                </a:extLst>
              </a:tr>
            </a:tbl>
          </a:graphicData>
        </a:graphic>
      </p:graphicFrame>
    </p:spTree>
    <p:extLst>
      <p:ext uri="{BB962C8B-B14F-4D97-AF65-F5344CB8AC3E}">
        <p14:creationId xmlns:p14="http://schemas.microsoft.com/office/powerpoint/2010/main" val="24956545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9D7AA5F0-CE1F-4720-AE28-2EFABD9D9755}"/>
              </a:ext>
            </a:extLst>
          </p:cNvPr>
          <p:cNvSpPr>
            <a:spLocks noGrp="1"/>
          </p:cNvSpPr>
          <p:nvPr>
            <p:ph type="title"/>
          </p:nvPr>
        </p:nvSpPr>
        <p:spPr/>
        <p:txBody>
          <a:bodyPr/>
          <a:lstStyle/>
          <a:p>
            <a:r>
              <a:rPr lang="fr-FR"/>
              <a:t>Télécharger </a:t>
            </a:r>
            <a:r>
              <a:rPr lang="fr-FR" dirty="0"/>
              <a:t>un modèle</a:t>
            </a:r>
          </a:p>
        </p:txBody>
      </p:sp>
      <p:sp>
        <p:nvSpPr>
          <p:cNvPr id="6" name="Espace réservé du contenu 5">
            <a:extLst>
              <a:ext uri="{FF2B5EF4-FFF2-40B4-BE49-F238E27FC236}">
                <a16:creationId xmlns="" xmlns:a16="http://schemas.microsoft.com/office/drawing/2014/main" id="{4B76C452-80E2-45BE-B3CA-55EA558AC064}"/>
              </a:ext>
            </a:extLst>
          </p:cNvPr>
          <p:cNvSpPr>
            <a:spLocks noGrp="1"/>
          </p:cNvSpPr>
          <p:nvPr>
            <p:ph idx="1"/>
          </p:nvPr>
        </p:nvSpPr>
        <p:spPr/>
        <p:txBody>
          <a:bodyPr>
            <a:normAutofit/>
          </a:bodyPr>
          <a:lstStyle/>
          <a:p>
            <a:r>
              <a:rPr lang="fr-FR" dirty="0"/>
              <a:t>Liens</a:t>
            </a:r>
          </a:p>
          <a:p>
            <a:pPr marL="0" indent="0" algn="ctr">
              <a:buNone/>
            </a:pPr>
            <a:r>
              <a:rPr lang="fr-FR" sz="2000" dirty="0"/>
              <a:t>Assure un liens qui permet le téléchargement du modèle passé en </a:t>
            </a:r>
            <a:r>
              <a:rPr lang="fr-FR" sz="2000" dirty="0" err="1"/>
              <a:t>props</a:t>
            </a:r>
            <a:r>
              <a:rPr lang="fr-FR" sz="2000" dirty="0"/>
              <a:t> (</a:t>
            </a:r>
            <a:r>
              <a:rPr lang="fr-FR" sz="2000" i="1" dirty="0"/>
              <a:t>document</a:t>
            </a:r>
            <a:r>
              <a:rPr lang="fr-FR" sz="2000" dirty="0"/>
              <a:t>)</a:t>
            </a:r>
          </a:p>
          <a:p>
            <a:pPr marL="0" indent="0" algn="ctr">
              <a:buNone/>
            </a:pP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PDFDownloadLink</a:t>
            </a:r>
            <a:r>
              <a:rPr lang="fr-FR" b="0" dirty="0">
                <a:solidFill>
                  <a:srgbClr val="D4D4D4"/>
                </a:solidFill>
                <a:effectLst/>
                <a:latin typeface="Consolas" panose="020B0609020204030204" pitchFamily="49" charset="0"/>
              </a:rPr>
              <a:t> </a:t>
            </a:r>
            <a:r>
              <a:rPr lang="fr-FR" sz="1800" b="1" dirty="0">
                <a:solidFill>
                  <a:srgbClr val="9CDCFE"/>
                </a:solidFill>
                <a:effectLst/>
                <a:latin typeface="Consolas" panose="020B0609020204030204" pitchFamily="49" charset="0"/>
              </a:rPr>
              <a:t>document</a:t>
            </a:r>
            <a:r>
              <a:rPr lang="fr-FR" sz="1800" b="1" dirty="0">
                <a:solidFill>
                  <a:srgbClr val="D4D4D4"/>
                </a:solidFill>
                <a:effectLst/>
                <a:latin typeface="Consolas" panose="020B0609020204030204" pitchFamily="49" charset="0"/>
              </a:rPr>
              <a:t>=</a:t>
            </a:r>
            <a:r>
              <a:rPr lang="fr-FR" sz="1800" b="1" dirty="0">
                <a:solidFill>
                  <a:srgbClr val="569CD6"/>
                </a:solidFill>
                <a:effectLst/>
                <a:latin typeface="Consolas" panose="020B0609020204030204" pitchFamily="49" charset="0"/>
              </a:rPr>
              <a:t>{</a:t>
            </a:r>
            <a:r>
              <a:rPr lang="fr-FR" sz="1800" b="1" dirty="0">
                <a:solidFill>
                  <a:srgbClr val="808080"/>
                </a:solidFill>
                <a:effectLst/>
                <a:latin typeface="Consolas" panose="020B0609020204030204" pitchFamily="49" charset="0"/>
              </a:rPr>
              <a:t>&lt;</a:t>
            </a:r>
            <a:r>
              <a:rPr lang="fr-FR" sz="1800" b="1" dirty="0">
                <a:solidFill>
                  <a:srgbClr val="4EC9B0"/>
                </a:solidFill>
                <a:effectLst/>
                <a:latin typeface="Consolas" panose="020B0609020204030204" pitchFamily="49" charset="0"/>
              </a:rPr>
              <a:t>Template</a:t>
            </a:r>
            <a:r>
              <a:rPr lang="fr-FR" sz="1800" b="1" dirty="0">
                <a:solidFill>
                  <a:srgbClr val="D4D4D4"/>
                </a:solidFill>
                <a:effectLst/>
                <a:latin typeface="Consolas" panose="020B0609020204030204" pitchFamily="49" charset="0"/>
              </a:rPr>
              <a:t> </a:t>
            </a:r>
            <a:r>
              <a:rPr lang="fr-FR" sz="1800" b="1" dirty="0">
                <a:solidFill>
                  <a:srgbClr val="808080"/>
                </a:solidFill>
                <a:effectLst/>
                <a:latin typeface="Consolas" panose="020B0609020204030204" pitchFamily="49" charset="0"/>
              </a:rPr>
              <a:t>/&gt;</a:t>
            </a:r>
            <a:r>
              <a:rPr lang="fr-FR" sz="1800" b="1" dirty="0">
                <a:solidFill>
                  <a:srgbClr val="569CD6"/>
                </a:solidFill>
                <a:effectLst/>
                <a:latin typeface="Consolas" panose="020B0609020204030204" pitchFamily="49" charset="0"/>
              </a:rPr>
              <a:t>}</a:t>
            </a:r>
            <a:r>
              <a:rPr lang="fr-FR" sz="3600" b="0" dirty="0">
                <a:solidFill>
                  <a:srgbClr val="D4D4D4"/>
                </a:solidFill>
                <a:effectLst/>
                <a:latin typeface="Consolas" panose="020B0609020204030204" pitchFamily="49" charset="0"/>
              </a:rPr>
              <a:t> </a:t>
            </a:r>
            <a:r>
              <a:rPr lang="fr-FR" sz="1800" b="0" dirty="0" err="1">
                <a:solidFill>
                  <a:srgbClr val="9CDCFE"/>
                </a:solidFill>
                <a:effectLst/>
                <a:latin typeface="Consolas" panose="020B0609020204030204" pitchFamily="49" charset="0"/>
              </a:rPr>
              <a:t>fileName</a:t>
            </a:r>
            <a:r>
              <a:rPr lang="fr-FR" sz="1800" b="0" dirty="0">
                <a:solidFill>
                  <a:srgbClr val="D4D4D4"/>
                </a:solidFill>
                <a:effectLst/>
                <a:latin typeface="Consolas" panose="020B0609020204030204" pitchFamily="49" charset="0"/>
              </a:rPr>
              <a:t>=</a:t>
            </a:r>
            <a:r>
              <a:rPr lang="fr-FR" sz="1800" b="0" dirty="0">
                <a:solidFill>
                  <a:srgbClr val="CE9178"/>
                </a:solidFill>
                <a:effectLst/>
                <a:latin typeface="Consolas" panose="020B0609020204030204" pitchFamily="49" charset="0"/>
              </a:rPr>
              <a:t>'pdfname.pdf’</a:t>
            </a:r>
            <a:r>
              <a:rPr lang="fr-FR" b="0" dirty="0">
                <a:solidFill>
                  <a:srgbClr val="808080"/>
                </a:solidFill>
                <a:effectLst/>
                <a:latin typeface="Consolas" panose="020B0609020204030204" pitchFamily="49" charset="0"/>
              </a:rPr>
              <a:t>&gt;</a:t>
            </a:r>
            <a:endParaRPr lang="fr-FR" b="0" dirty="0">
              <a:solidFill>
                <a:srgbClr val="D4D4D4"/>
              </a:solidFill>
              <a:effectLst/>
              <a:latin typeface="Consolas" panose="020B0609020204030204" pitchFamily="49" charset="0"/>
            </a:endParaRPr>
          </a:p>
          <a:p>
            <a:pPr lvl="1"/>
            <a:endParaRPr lang="fr-FR" dirty="0"/>
          </a:p>
        </p:txBody>
      </p:sp>
      <p:graphicFrame>
        <p:nvGraphicFramePr>
          <p:cNvPr id="2" name="Tableau 1">
            <a:extLst>
              <a:ext uri="{FF2B5EF4-FFF2-40B4-BE49-F238E27FC236}">
                <a16:creationId xmlns="" xmlns:a16="http://schemas.microsoft.com/office/drawing/2014/main" id="{5DE03FA1-C9BE-4F90-833B-82DE537D229D}"/>
              </a:ext>
            </a:extLst>
          </p:cNvPr>
          <p:cNvGraphicFramePr>
            <a:graphicFrameLocks noGrp="1"/>
          </p:cNvGraphicFramePr>
          <p:nvPr>
            <p:extLst>
              <p:ext uri="{D42A27DB-BD31-4B8C-83A1-F6EECF244321}">
                <p14:modId xmlns:p14="http://schemas.microsoft.com/office/powerpoint/2010/main" val="898273737"/>
              </p:ext>
            </p:extLst>
          </p:nvPr>
        </p:nvGraphicFramePr>
        <p:xfrm>
          <a:off x="678730" y="3318146"/>
          <a:ext cx="10859680" cy="2651760"/>
        </p:xfrm>
        <a:graphic>
          <a:graphicData uri="http://schemas.openxmlformats.org/drawingml/2006/table">
            <a:tbl>
              <a:tblPr/>
              <a:tblGrid>
                <a:gridCol w="2714920">
                  <a:extLst>
                    <a:ext uri="{9D8B030D-6E8A-4147-A177-3AD203B41FA5}">
                      <a16:colId xmlns="" xmlns:a16="http://schemas.microsoft.com/office/drawing/2014/main" val="352780509"/>
                    </a:ext>
                  </a:extLst>
                </a:gridCol>
                <a:gridCol w="2714920">
                  <a:extLst>
                    <a:ext uri="{9D8B030D-6E8A-4147-A177-3AD203B41FA5}">
                      <a16:colId xmlns="" xmlns:a16="http://schemas.microsoft.com/office/drawing/2014/main" val="192404025"/>
                    </a:ext>
                  </a:extLst>
                </a:gridCol>
                <a:gridCol w="2714920">
                  <a:extLst>
                    <a:ext uri="{9D8B030D-6E8A-4147-A177-3AD203B41FA5}">
                      <a16:colId xmlns="" xmlns:a16="http://schemas.microsoft.com/office/drawing/2014/main" val="949232244"/>
                    </a:ext>
                  </a:extLst>
                </a:gridCol>
                <a:gridCol w="2714920">
                  <a:extLst>
                    <a:ext uri="{9D8B030D-6E8A-4147-A177-3AD203B41FA5}">
                      <a16:colId xmlns="" xmlns:a16="http://schemas.microsoft.com/office/drawing/2014/main" val="4098792568"/>
                    </a:ext>
                  </a:extLst>
                </a:gridCol>
              </a:tblGrid>
              <a:tr h="0">
                <a:tc>
                  <a:txBody>
                    <a:bodyPr/>
                    <a:lstStyle/>
                    <a:p>
                      <a:pPr algn="l"/>
                      <a:r>
                        <a:rPr lang="fr-FR">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 xmlns:a16="http://schemas.microsoft.com/office/drawing/2014/main" val="3706116145"/>
                  </a:ext>
                </a:extLst>
              </a:tr>
              <a:tr h="0">
                <a:tc>
                  <a:txBody>
                    <a:bodyPr/>
                    <a:lstStyle/>
                    <a:p>
                      <a:r>
                        <a:rPr lang="fr-FR">
                          <a:effectLst/>
                          <a:latin typeface="Source Sans Pro" panose="020B0503030403020204" pitchFamily="34" charset="0"/>
                        </a:rPr>
                        <a:t>document</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PDF document implementation</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Document</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2878330619"/>
                  </a:ext>
                </a:extLst>
              </a:tr>
              <a:tr h="0">
                <a:tc>
                  <a:txBody>
                    <a:bodyPr/>
                    <a:lstStyle/>
                    <a:p>
                      <a:r>
                        <a:rPr lang="fr-FR">
                          <a:effectLst/>
                          <a:latin typeface="Source Sans Pro" panose="020B0503030403020204" pitchFamily="34" charset="0"/>
                        </a:rPr>
                        <a:t>fileName</a:t>
                      </a:r>
                    </a:p>
                  </a:txBody>
                  <a:tcPr marL="83820" marR="83820" marT="38100" marB="38100" anchor="ctr">
                    <a:lnL>
                      <a:noFill/>
                    </a:lnL>
                    <a:lnR>
                      <a:noFill/>
                    </a:lnR>
                    <a:lnT>
                      <a:noFill/>
                    </a:lnT>
                    <a:lnB>
                      <a:noFill/>
                    </a:lnB>
                    <a:solidFill>
                      <a:srgbClr val="FFFFFF"/>
                    </a:solidFill>
                  </a:tcPr>
                </a:tc>
                <a:tc>
                  <a:txBody>
                    <a:bodyPr/>
                    <a:lstStyle/>
                    <a:p>
                      <a:r>
                        <a:rPr lang="fr-FR">
                          <a:effectLst/>
                          <a:latin typeface="Source Sans Pro" panose="020B0503030403020204" pitchFamily="34" charset="0"/>
                        </a:rPr>
                        <a:t>Download PDF file name</a:t>
                      </a: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String</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 xmlns:a16="http://schemas.microsoft.com/office/drawing/2014/main" val="1991477638"/>
                  </a:ext>
                </a:extLst>
              </a:tr>
              <a:tr h="0">
                <a:tc>
                  <a:txBody>
                    <a:bodyPr/>
                    <a:lstStyle/>
                    <a:p>
                      <a:r>
                        <a:rPr lang="fr-FR">
                          <a:effectLst/>
                          <a:latin typeface="Source Sans Pro" panose="020B0503030403020204" pitchFamily="34" charset="0"/>
                        </a:rPr>
                        <a:t>style</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Defines anchor tag styles</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Object</a:t>
                      </a:r>
                      <a:r>
                        <a:rPr lang="fr-FR">
                          <a:effectLst/>
                          <a:latin typeface="Source Sans Pro" panose="020B0503030403020204" pitchFamily="34" charset="0"/>
                        </a:rPr>
                        <a:t>, </a:t>
                      </a:r>
                      <a:r>
                        <a:rPr lang="fr-FR" i="1">
                          <a:effectLst/>
                          <a:latin typeface="Source Sans Pro" panose="020B0503030403020204" pitchFamily="34" charset="0"/>
                        </a:rPr>
                        <a:t>Array</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136316695"/>
                  </a:ext>
                </a:extLst>
              </a:tr>
              <a:tr h="0">
                <a:tc>
                  <a:txBody>
                    <a:bodyPr/>
                    <a:lstStyle/>
                    <a:p>
                      <a:r>
                        <a:rPr lang="fr-FR">
                          <a:effectLst/>
                          <a:latin typeface="Source Sans Pro" panose="020B0503030403020204" pitchFamily="34" charset="0"/>
                        </a:rPr>
                        <a:t>className</a:t>
                      </a:r>
                    </a:p>
                  </a:txBody>
                  <a:tcPr marL="83820" marR="83820" marT="38100" marB="38100" anchor="ctr">
                    <a:lnL>
                      <a:noFill/>
                    </a:lnL>
                    <a:lnR>
                      <a:noFill/>
                    </a:lnR>
                    <a:lnT>
                      <a:noFill/>
                    </a:lnT>
                    <a:lnB>
                      <a:noFill/>
                    </a:lnB>
                    <a:solidFill>
                      <a:srgbClr val="FFFFFF"/>
                    </a:solidFill>
                  </a:tcPr>
                </a:tc>
                <a:tc>
                  <a:txBody>
                    <a:bodyPr/>
                    <a:lstStyle/>
                    <a:p>
                      <a:r>
                        <a:rPr lang="en-US">
                          <a:effectLst/>
                          <a:latin typeface="Source Sans Pro" panose="020B0503030403020204" pitchFamily="34" charset="0"/>
                        </a:rPr>
                        <a:t>Defines anchor tag class name</a:t>
                      </a: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String</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 xmlns:a16="http://schemas.microsoft.com/office/drawing/2014/main" val="3419356377"/>
                  </a:ext>
                </a:extLst>
              </a:tr>
              <a:tr h="0">
                <a:tc>
                  <a:txBody>
                    <a:bodyPr/>
                    <a:lstStyle/>
                    <a:p>
                      <a:r>
                        <a:rPr lang="fr-FR">
                          <a:effectLst/>
                          <a:latin typeface="Source Sans Pro" panose="020B0503030403020204" pitchFamily="34" charset="0"/>
                        </a:rPr>
                        <a:t>children</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Anchor tag content</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DOM node</a:t>
                      </a:r>
                      <a:r>
                        <a:rPr lang="fr-FR">
                          <a:effectLst/>
                          <a:latin typeface="Source Sans Pro" panose="020B0503030403020204" pitchFamily="34" charset="0"/>
                        </a:rPr>
                        <a:t>, </a:t>
                      </a:r>
                      <a:r>
                        <a:rPr lang="fr-FR" i="1">
                          <a:effectLst/>
                          <a:latin typeface="Source Sans Pro" panose="020B0503030403020204" pitchFamily="34" charset="0"/>
                        </a:rPr>
                        <a:t>Function</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dirty="0" err="1">
                          <a:effectLst/>
                          <a:latin typeface="Source Sans Pro" panose="020B0503030403020204" pitchFamily="34" charset="0"/>
                        </a:rPr>
                        <a:t>undefined</a:t>
                      </a:r>
                      <a:endParaRPr lang="fr-FR"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1574154163"/>
                  </a:ext>
                </a:extLst>
              </a:tr>
            </a:tbl>
          </a:graphicData>
        </a:graphic>
      </p:graphicFrame>
    </p:spTree>
    <p:extLst>
      <p:ext uri="{BB962C8B-B14F-4D97-AF65-F5344CB8AC3E}">
        <p14:creationId xmlns:p14="http://schemas.microsoft.com/office/powerpoint/2010/main" val="26009472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56755A9B-CB3C-4CFC-AF39-0688F57005F7}"/>
              </a:ext>
            </a:extLst>
          </p:cNvPr>
          <p:cNvSpPr>
            <a:spLocks noGrp="1"/>
          </p:cNvSpPr>
          <p:nvPr>
            <p:ph type="title"/>
          </p:nvPr>
        </p:nvSpPr>
        <p:spPr/>
        <p:txBody>
          <a:bodyPr/>
          <a:lstStyle/>
          <a:p>
            <a:r>
              <a:rPr lang="fr-FR" dirty="0" err="1"/>
              <a:t>Pdf</a:t>
            </a:r>
            <a:r>
              <a:rPr lang="fr-FR" dirty="0"/>
              <a:t> Document</a:t>
            </a:r>
          </a:p>
        </p:txBody>
      </p:sp>
      <p:sp>
        <p:nvSpPr>
          <p:cNvPr id="3" name="Espace réservé du contenu 2">
            <a:extLst>
              <a:ext uri="{FF2B5EF4-FFF2-40B4-BE49-F238E27FC236}">
                <a16:creationId xmlns="" xmlns:a16="http://schemas.microsoft.com/office/drawing/2014/main" id="{B1C25014-9D52-4EAA-A801-2B254CE2C734}"/>
              </a:ext>
            </a:extLst>
          </p:cNvPr>
          <p:cNvSpPr>
            <a:spLocks noGrp="1"/>
          </p:cNvSpPr>
          <p:nvPr>
            <p:ph idx="1"/>
          </p:nvPr>
        </p:nvSpPr>
        <p:spPr/>
        <p:txBody>
          <a:bodyPr/>
          <a:lstStyle/>
          <a:p>
            <a:r>
              <a:rPr lang="fr-FR" dirty="0"/>
              <a:t>Le composant Document est le conteneur principal d’un document </a:t>
            </a:r>
            <a:r>
              <a:rPr lang="fr-FR" dirty="0" err="1"/>
              <a:t>react-pdf</a:t>
            </a:r>
            <a:endParaRPr lang="fr-FR" dirty="0"/>
          </a:p>
          <a:p>
            <a:pPr lvl="1"/>
            <a:r>
              <a:rPr lang="fr-FR" dirty="0"/>
              <a:t>Il support en enfant uniquement </a:t>
            </a:r>
            <a:r>
              <a:rPr lang="fr-FR" b="1" i="1" dirty="0"/>
              <a:t>Page</a:t>
            </a:r>
          </a:p>
        </p:txBody>
      </p:sp>
      <p:graphicFrame>
        <p:nvGraphicFramePr>
          <p:cNvPr id="4" name="Tableau 3">
            <a:extLst>
              <a:ext uri="{FF2B5EF4-FFF2-40B4-BE49-F238E27FC236}">
                <a16:creationId xmlns="" xmlns:a16="http://schemas.microsoft.com/office/drawing/2014/main" id="{66013609-816C-4EC3-B128-1C283BF55CE2}"/>
              </a:ext>
            </a:extLst>
          </p:cNvPr>
          <p:cNvGraphicFramePr>
            <a:graphicFrameLocks noGrp="1"/>
          </p:cNvGraphicFramePr>
          <p:nvPr>
            <p:extLst>
              <p:ext uri="{D42A27DB-BD31-4B8C-83A1-F6EECF244321}">
                <p14:modId xmlns:p14="http://schemas.microsoft.com/office/powerpoint/2010/main" val="3340109579"/>
              </p:ext>
            </p:extLst>
          </p:nvPr>
        </p:nvGraphicFramePr>
        <p:xfrm>
          <a:off x="565608" y="2651594"/>
          <a:ext cx="10576876" cy="3650006"/>
        </p:xfrm>
        <a:graphic>
          <a:graphicData uri="http://schemas.openxmlformats.org/drawingml/2006/table">
            <a:tbl>
              <a:tblPr/>
              <a:tblGrid>
                <a:gridCol w="2644219">
                  <a:extLst>
                    <a:ext uri="{9D8B030D-6E8A-4147-A177-3AD203B41FA5}">
                      <a16:colId xmlns="" xmlns:a16="http://schemas.microsoft.com/office/drawing/2014/main" val="2141374276"/>
                    </a:ext>
                  </a:extLst>
                </a:gridCol>
                <a:gridCol w="2644219">
                  <a:extLst>
                    <a:ext uri="{9D8B030D-6E8A-4147-A177-3AD203B41FA5}">
                      <a16:colId xmlns="" xmlns:a16="http://schemas.microsoft.com/office/drawing/2014/main" val="4010495356"/>
                    </a:ext>
                  </a:extLst>
                </a:gridCol>
                <a:gridCol w="2644219">
                  <a:extLst>
                    <a:ext uri="{9D8B030D-6E8A-4147-A177-3AD203B41FA5}">
                      <a16:colId xmlns="" xmlns:a16="http://schemas.microsoft.com/office/drawing/2014/main" val="209258639"/>
                    </a:ext>
                  </a:extLst>
                </a:gridCol>
                <a:gridCol w="2644219">
                  <a:extLst>
                    <a:ext uri="{9D8B030D-6E8A-4147-A177-3AD203B41FA5}">
                      <a16:colId xmlns="" xmlns:a16="http://schemas.microsoft.com/office/drawing/2014/main" val="3965452645"/>
                    </a:ext>
                  </a:extLst>
                </a:gridCol>
              </a:tblGrid>
              <a:tr h="107573">
                <a:tc>
                  <a:txBody>
                    <a:bodyPr/>
                    <a:lstStyle/>
                    <a:p>
                      <a:pPr algn="l"/>
                      <a:r>
                        <a:rPr lang="fr-FR" sz="800">
                          <a:solidFill>
                            <a:srgbClr val="8D1602"/>
                          </a:solidFill>
                          <a:effectLst/>
                          <a:latin typeface="Taviraj"/>
                        </a:rPr>
                        <a:t>Prop name</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Description</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Type</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Default</a:t>
                      </a:r>
                    </a:p>
                  </a:txBody>
                  <a:tcPr marL="37760" marR="37760" marT="17164" marB="17164" anchor="ctr">
                    <a:lnL>
                      <a:noFill/>
                    </a:lnL>
                    <a:lnR>
                      <a:noFill/>
                    </a:lnR>
                    <a:lnT>
                      <a:noFill/>
                    </a:lnT>
                    <a:lnB>
                      <a:noFill/>
                    </a:lnB>
                    <a:solidFill>
                      <a:srgbClr val="FCD3CC"/>
                    </a:solidFill>
                  </a:tcPr>
                </a:tc>
                <a:extLst>
                  <a:ext uri="{0D108BD9-81ED-4DB2-BD59-A6C34878D82A}">
                    <a16:rowId xmlns="" xmlns:a16="http://schemas.microsoft.com/office/drawing/2014/main" val="2680888787"/>
                  </a:ext>
                </a:extLst>
              </a:tr>
              <a:tr h="360133">
                <a:tc>
                  <a:txBody>
                    <a:bodyPr/>
                    <a:lstStyle/>
                    <a:p>
                      <a:r>
                        <a:rPr lang="fr-FR" sz="800">
                          <a:effectLst/>
                          <a:latin typeface="Source Sans Pro" panose="020B0503030403020204" pitchFamily="34" charset="0"/>
                        </a:rPr>
                        <a:t>title</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title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 xmlns:a16="http://schemas.microsoft.com/office/drawing/2014/main" val="1651957906"/>
                  </a:ext>
                </a:extLst>
              </a:tr>
              <a:tr h="360133">
                <a:tc>
                  <a:txBody>
                    <a:bodyPr/>
                    <a:lstStyle/>
                    <a:p>
                      <a:r>
                        <a:rPr lang="fr-FR" sz="800">
                          <a:effectLst/>
                          <a:latin typeface="Source Sans Pro" panose="020B0503030403020204" pitchFamily="34" charset="0"/>
                        </a:rPr>
                        <a:t>author</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author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 xmlns:a16="http://schemas.microsoft.com/office/drawing/2014/main" val="4111163765"/>
                  </a:ext>
                </a:extLst>
              </a:tr>
              <a:tr h="360133">
                <a:tc>
                  <a:txBody>
                    <a:bodyPr/>
                    <a:lstStyle/>
                    <a:p>
                      <a:r>
                        <a:rPr lang="fr-FR" sz="800">
                          <a:effectLst/>
                          <a:latin typeface="Source Sans Pro" panose="020B0503030403020204" pitchFamily="34" charset="0"/>
                        </a:rPr>
                        <a:t>subject</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subject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 xmlns:a16="http://schemas.microsoft.com/office/drawing/2014/main" val="951948474"/>
                  </a:ext>
                </a:extLst>
              </a:tr>
              <a:tr h="444320">
                <a:tc>
                  <a:txBody>
                    <a:bodyPr/>
                    <a:lstStyle/>
                    <a:p>
                      <a:r>
                        <a:rPr lang="fr-FR" sz="800">
                          <a:effectLst/>
                          <a:latin typeface="Source Sans Pro" panose="020B0503030403020204" pitchFamily="34" charset="0"/>
                        </a:rPr>
                        <a:t>keywords</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keywords associated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 xmlns:a16="http://schemas.microsoft.com/office/drawing/2014/main" val="1284401773"/>
                  </a:ext>
                </a:extLst>
              </a:tr>
              <a:tr h="360133">
                <a:tc>
                  <a:txBody>
                    <a:bodyPr/>
                    <a:lstStyle/>
                    <a:p>
                      <a:r>
                        <a:rPr lang="fr-FR" sz="800">
                          <a:effectLst/>
                          <a:latin typeface="Source Sans Pro" panose="020B0503030403020204" pitchFamily="34" charset="0"/>
                        </a:rPr>
                        <a:t>creator</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creator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"react-pdf"</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 xmlns:a16="http://schemas.microsoft.com/office/drawing/2014/main" val="2353049236"/>
                  </a:ext>
                </a:extLst>
              </a:tr>
              <a:tr h="360133">
                <a:tc>
                  <a:txBody>
                    <a:bodyPr/>
                    <a:lstStyle/>
                    <a:p>
                      <a:r>
                        <a:rPr lang="fr-FR" sz="800">
                          <a:effectLst/>
                          <a:latin typeface="Source Sans Pro" panose="020B0503030403020204" pitchFamily="34" charset="0"/>
                        </a:rPr>
                        <a:t>producer</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producer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"react-pdf"</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 xmlns:a16="http://schemas.microsoft.com/office/drawing/2014/main" val="2104203026"/>
                  </a:ext>
                </a:extLst>
              </a:tr>
              <a:tr h="360133">
                <a:tc>
                  <a:txBody>
                    <a:bodyPr/>
                    <a:lstStyle/>
                    <a:p>
                      <a:r>
                        <a:rPr lang="fr-FR" sz="800">
                          <a:effectLst/>
                          <a:latin typeface="Source Sans Pro" panose="020B0503030403020204" pitchFamily="34" charset="0"/>
                        </a:rPr>
                        <a:t>pdfVersion</a:t>
                      </a:r>
                    </a:p>
                  </a:txBody>
                  <a:tcPr marL="37760" marR="37760" marT="17164" marB="17164" anchor="ctr">
                    <a:lnL>
                      <a:noFill/>
                    </a:lnL>
                    <a:lnR>
                      <a:noFill/>
                    </a:lnR>
                    <a:lnT>
                      <a:noFill/>
                    </a:lnT>
                    <a:lnB>
                      <a:noFill/>
                    </a:lnB>
                    <a:solidFill>
                      <a:srgbClr val="FBFBFB"/>
                    </a:solidFill>
                  </a:tcPr>
                </a:tc>
                <a:tc>
                  <a:txBody>
                    <a:bodyPr/>
                    <a:lstStyle/>
                    <a:p>
                      <a:r>
                        <a:rPr lang="fr-FR" sz="800">
                          <a:effectLst/>
                          <a:latin typeface="Source Sans Pro" panose="020B0503030403020204" pitchFamily="34" charset="0"/>
                        </a:rPr>
                        <a:t>Sets PDF version for generated document</a:t>
                      </a: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String 1.3 &gt; 1.7 &amp; 1.7ext3</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"1.3"</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 xmlns:a16="http://schemas.microsoft.com/office/drawing/2014/main" val="2471687505"/>
                  </a:ext>
                </a:extLst>
              </a:tr>
              <a:tr h="275946">
                <a:tc>
                  <a:txBody>
                    <a:bodyPr/>
                    <a:lstStyle/>
                    <a:p>
                      <a:r>
                        <a:rPr lang="fr-FR" sz="800">
                          <a:effectLst/>
                          <a:latin typeface="Source Sans Pro" panose="020B0503030403020204" pitchFamily="34" charset="0"/>
                        </a:rPr>
                        <a:t>language</a:t>
                      </a:r>
                    </a:p>
                  </a:txBody>
                  <a:tcPr marL="37760" marR="37760" marT="17164" marB="17164" anchor="ctr">
                    <a:lnL>
                      <a:noFill/>
                    </a:lnL>
                    <a:lnR>
                      <a:noFill/>
                    </a:lnR>
                    <a:lnT>
                      <a:noFill/>
                    </a:lnT>
                    <a:lnB>
                      <a:noFill/>
                    </a:lnB>
                    <a:solidFill>
                      <a:srgbClr val="FFFFFF"/>
                    </a:solidFill>
                  </a:tcPr>
                </a:tc>
                <a:tc>
                  <a:txBody>
                    <a:bodyPr/>
                    <a:lstStyle/>
                    <a:p>
                      <a:r>
                        <a:rPr lang="fr-FR" sz="800">
                          <a:effectLst/>
                          <a:latin typeface="Source Sans Pro" panose="020B0503030403020204" pitchFamily="34" charset="0"/>
                        </a:rPr>
                        <a:t>Sets PDF default language</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 xmlns:a16="http://schemas.microsoft.com/office/drawing/2014/main" val="734750514"/>
                  </a:ext>
                </a:extLst>
              </a:tr>
              <a:tr h="612694">
                <a:tc>
                  <a:txBody>
                    <a:bodyPr/>
                    <a:lstStyle/>
                    <a:p>
                      <a:r>
                        <a:rPr lang="fr-FR" sz="800">
                          <a:effectLst/>
                          <a:latin typeface="Source Sans Pro" panose="020B0503030403020204" pitchFamily="34" charset="0"/>
                        </a:rPr>
                        <a:t>onRender</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Callback after document renders. Receives document blob argument in web</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Function</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err="1">
                          <a:effectLst/>
                          <a:latin typeface="Source Sans Pro" panose="020B0503030403020204" pitchFamily="34" charset="0"/>
                        </a:rPr>
                        <a:t>undefined</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 xmlns:a16="http://schemas.microsoft.com/office/drawing/2014/main" val="1173999672"/>
                  </a:ext>
                </a:extLst>
              </a:tr>
            </a:tbl>
          </a:graphicData>
        </a:graphic>
      </p:graphicFrame>
    </p:spTree>
    <p:extLst>
      <p:ext uri="{BB962C8B-B14F-4D97-AF65-F5344CB8AC3E}">
        <p14:creationId xmlns:p14="http://schemas.microsoft.com/office/powerpoint/2010/main" val="553426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AB4D5FA-B0EF-4E16-98DB-1C5FA907B75A}"/>
              </a:ext>
            </a:extLst>
          </p:cNvPr>
          <p:cNvSpPr>
            <a:spLocks noGrp="1"/>
          </p:cNvSpPr>
          <p:nvPr>
            <p:ph type="title"/>
          </p:nvPr>
        </p:nvSpPr>
        <p:spPr/>
        <p:txBody>
          <a:bodyPr/>
          <a:lstStyle/>
          <a:p>
            <a:r>
              <a:rPr lang="fr-FR" dirty="0" err="1"/>
              <a:t>Pdf</a:t>
            </a:r>
            <a:r>
              <a:rPr lang="fr-FR" dirty="0"/>
              <a:t> Page</a:t>
            </a:r>
          </a:p>
        </p:txBody>
      </p:sp>
      <p:sp>
        <p:nvSpPr>
          <p:cNvPr id="3" name="Espace réservé du contenu 2">
            <a:extLst>
              <a:ext uri="{FF2B5EF4-FFF2-40B4-BE49-F238E27FC236}">
                <a16:creationId xmlns="" xmlns:a16="http://schemas.microsoft.com/office/drawing/2014/main" id="{D2B68463-84E1-475C-91A5-3BBA3179921B}"/>
              </a:ext>
            </a:extLst>
          </p:cNvPr>
          <p:cNvSpPr>
            <a:spLocks noGrp="1"/>
          </p:cNvSpPr>
          <p:nvPr>
            <p:ph idx="1"/>
          </p:nvPr>
        </p:nvSpPr>
        <p:spPr/>
        <p:txBody>
          <a:bodyPr/>
          <a:lstStyle/>
          <a:p>
            <a:r>
              <a:rPr lang="fr-FR" dirty="0"/>
              <a:t>Page est le conteneur d’une page de </a:t>
            </a:r>
            <a:r>
              <a:rPr lang="fr-FR" dirty="0" err="1"/>
              <a:t>pdf</a:t>
            </a:r>
            <a:r>
              <a:rPr lang="fr-FR" dirty="0"/>
              <a:t> </a:t>
            </a:r>
            <a:r>
              <a:rPr lang="fr-FR" sz="1800" dirty="0"/>
              <a:t>(ou un contenu </a:t>
            </a:r>
            <a:r>
              <a:rPr lang="fr-FR" sz="1800" dirty="0" err="1"/>
              <a:t>wrappable</a:t>
            </a:r>
            <a:r>
              <a:rPr lang="fr-FR" sz="1800" dirty="0"/>
              <a:t>)</a:t>
            </a:r>
          </a:p>
          <a:p>
            <a:pPr lvl="1"/>
            <a:r>
              <a:rPr lang="fr-FR" dirty="0"/>
              <a:t>Il est constitué de primitive </a:t>
            </a:r>
            <a:r>
              <a:rPr lang="fr-FR" dirty="0" err="1"/>
              <a:t>React</a:t>
            </a:r>
            <a:endParaRPr lang="fr-FR" dirty="0"/>
          </a:p>
        </p:txBody>
      </p:sp>
      <p:graphicFrame>
        <p:nvGraphicFramePr>
          <p:cNvPr id="4" name="Tableau 3">
            <a:extLst>
              <a:ext uri="{FF2B5EF4-FFF2-40B4-BE49-F238E27FC236}">
                <a16:creationId xmlns="" xmlns:a16="http://schemas.microsoft.com/office/drawing/2014/main" id="{38A223F3-2816-4C94-BA5D-D6A9C6A75034}"/>
              </a:ext>
            </a:extLst>
          </p:cNvPr>
          <p:cNvGraphicFramePr>
            <a:graphicFrameLocks noGrp="1"/>
          </p:cNvGraphicFramePr>
          <p:nvPr>
            <p:extLst>
              <p:ext uri="{D42A27DB-BD31-4B8C-83A1-F6EECF244321}">
                <p14:modId xmlns:p14="http://schemas.microsoft.com/office/powerpoint/2010/main" val="2305017944"/>
              </p:ext>
            </p:extLst>
          </p:nvPr>
        </p:nvGraphicFramePr>
        <p:xfrm>
          <a:off x="381000" y="2846111"/>
          <a:ext cx="11430000" cy="3242661"/>
        </p:xfrm>
        <a:graphic>
          <a:graphicData uri="http://schemas.openxmlformats.org/drawingml/2006/table">
            <a:tbl>
              <a:tblPr/>
              <a:tblGrid>
                <a:gridCol w="1617482">
                  <a:extLst>
                    <a:ext uri="{9D8B030D-6E8A-4147-A177-3AD203B41FA5}">
                      <a16:colId xmlns="" xmlns:a16="http://schemas.microsoft.com/office/drawing/2014/main" val="4239016807"/>
                    </a:ext>
                  </a:extLst>
                </a:gridCol>
                <a:gridCol w="4097518">
                  <a:extLst>
                    <a:ext uri="{9D8B030D-6E8A-4147-A177-3AD203B41FA5}">
                      <a16:colId xmlns="" xmlns:a16="http://schemas.microsoft.com/office/drawing/2014/main" val="2220136820"/>
                    </a:ext>
                  </a:extLst>
                </a:gridCol>
                <a:gridCol w="2857500">
                  <a:extLst>
                    <a:ext uri="{9D8B030D-6E8A-4147-A177-3AD203B41FA5}">
                      <a16:colId xmlns="" xmlns:a16="http://schemas.microsoft.com/office/drawing/2014/main" val="1689085897"/>
                    </a:ext>
                  </a:extLst>
                </a:gridCol>
                <a:gridCol w="2857500">
                  <a:extLst>
                    <a:ext uri="{9D8B030D-6E8A-4147-A177-3AD203B41FA5}">
                      <a16:colId xmlns="" xmlns:a16="http://schemas.microsoft.com/office/drawing/2014/main" val="3497331721"/>
                    </a:ext>
                  </a:extLst>
                </a:gridCol>
              </a:tblGrid>
              <a:tr h="230242">
                <a:tc>
                  <a:txBody>
                    <a:bodyPr/>
                    <a:lstStyle/>
                    <a:p>
                      <a:pPr algn="l"/>
                      <a:r>
                        <a:rPr lang="fr-FR" sz="1400">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sz="1400" dirty="0">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sz="1400">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sz="1400">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 xmlns:a16="http://schemas.microsoft.com/office/drawing/2014/main" val="3005023195"/>
                  </a:ext>
                </a:extLst>
              </a:tr>
              <a:tr h="950999">
                <a:tc>
                  <a:txBody>
                    <a:bodyPr/>
                    <a:lstStyle/>
                    <a:p>
                      <a:r>
                        <a:rPr lang="fr-FR" sz="1400">
                          <a:effectLst/>
                          <a:latin typeface="Source Sans Pro" panose="020B0503030403020204" pitchFamily="34" charset="0"/>
                        </a:rPr>
                        <a:t>size</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Defines page size. If </a:t>
                      </a:r>
                      <a:r>
                        <a:rPr lang="en-US" sz="1400" i="1">
                          <a:effectLst/>
                          <a:latin typeface="Source Sans Pro" panose="020B0503030403020204" pitchFamily="34" charset="0"/>
                        </a:rPr>
                        <a:t>String</a:t>
                      </a:r>
                      <a:r>
                        <a:rPr lang="en-US" sz="1400">
                          <a:effectLst/>
                          <a:latin typeface="Source Sans Pro" panose="020B0503030403020204" pitchFamily="34" charset="0"/>
                        </a:rPr>
                        <a:t>, must be one of the </a:t>
                      </a:r>
                      <a:r>
                        <a:rPr lang="en-US" sz="1400" u="none" strike="noStrike">
                          <a:solidFill>
                            <a:srgbClr val="F22300"/>
                          </a:solidFill>
                          <a:effectLst/>
                          <a:latin typeface="Source Sans Pro" panose="020B0503030403020204" pitchFamily="34" charset="0"/>
                          <a:hlinkClick r:id="rId3"/>
                        </a:rPr>
                        <a:t>available page sizes</a:t>
                      </a:r>
                      <a:r>
                        <a:rPr lang="en-US" sz="1400">
                          <a:effectLst/>
                          <a:latin typeface="Source Sans Pro" panose="020B0503030403020204" pitchFamily="34" charset="0"/>
                        </a:rPr>
                        <a:t>. Height is optional, if ommited it will behave as "auto".</a:t>
                      </a: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String</a:t>
                      </a:r>
                      <a:r>
                        <a:rPr lang="fr-FR" sz="1400">
                          <a:effectLst/>
                          <a:latin typeface="Source Sans Pro" panose="020B0503030403020204" pitchFamily="34" charset="0"/>
                        </a:rPr>
                        <a:t>, </a:t>
                      </a:r>
                      <a:r>
                        <a:rPr lang="fr-FR" sz="1400" i="1">
                          <a:effectLst/>
                          <a:latin typeface="Source Sans Pro" panose="020B0503030403020204" pitchFamily="34" charset="0"/>
                        </a:rPr>
                        <a:t>Array</a:t>
                      </a:r>
                      <a:r>
                        <a:rPr lang="fr-FR" sz="1400">
                          <a:effectLst/>
                          <a:latin typeface="Source Sans Pro" panose="020B0503030403020204" pitchFamily="34" charset="0"/>
                        </a:rPr>
                        <a:t>, </a:t>
                      </a:r>
                      <a:r>
                        <a:rPr lang="fr-FR" sz="1400" i="1">
                          <a:effectLst/>
                          <a:latin typeface="Source Sans Pro" panose="020B0503030403020204" pitchFamily="34" charset="0"/>
                        </a:rPr>
                        <a:t>Number</a:t>
                      </a:r>
                      <a:r>
                        <a:rPr lang="fr-FR" sz="1400">
                          <a:effectLst/>
                          <a:latin typeface="Source Sans Pro" panose="020B0503030403020204" pitchFamily="34" charset="0"/>
                        </a:rPr>
                        <a:t>, </a:t>
                      </a:r>
                      <a:r>
                        <a:rPr lang="fr-FR" sz="1400" i="1">
                          <a:effectLst/>
                          <a:latin typeface="Source Sans Pro" panose="020B0503030403020204" pitchFamily="34" charset="0"/>
                        </a:rPr>
                        <a:t>Object</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"A4"</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754776782"/>
                  </a:ext>
                </a:extLst>
              </a:tr>
              <a:tr h="590620">
                <a:tc>
                  <a:txBody>
                    <a:bodyPr/>
                    <a:lstStyle/>
                    <a:p>
                      <a:r>
                        <a:rPr lang="fr-FR" sz="1400">
                          <a:effectLst/>
                          <a:latin typeface="Source Sans Pro" panose="020B0503030403020204" pitchFamily="34" charset="0"/>
                        </a:rPr>
                        <a:t>orientation</a:t>
                      </a:r>
                    </a:p>
                  </a:txBody>
                  <a:tcPr marL="83820" marR="83820" marT="38100" marB="38100" anchor="ctr">
                    <a:lnL>
                      <a:noFill/>
                    </a:lnL>
                    <a:lnR>
                      <a:noFill/>
                    </a:lnR>
                    <a:lnT>
                      <a:noFill/>
                    </a:lnT>
                    <a:lnB>
                      <a:noFill/>
                    </a:lnB>
                    <a:solidFill>
                      <a:srgbClr val="FFFFFF"/>
                    </a:solidFill>
                  </a:tcPr>
                </a:tc>
                <a:tc>
                  <a:txBody>
                    <a:bodyPr/>
                    <a:lstStyle/>
                    <a:p>
                      <a:r>
                        <a:rPr lang="fr-FR" sz="1400">
                          <a:effectLst/>
                          <a:latin typeface="Source Sans Pro" panose="020B0503030403020204" pitchFamily="34" charset="0"/>
                        </a:rPr>
                        <a:t>Defines page orientation. </a:t>
                      </a:r>
                      <a:r>
                        <a:rPr lang="fr-FR" sz="1400" i="1">
                          <a:effectLst/>
                          <a:latin typeface="Source Sans Pro" panose="020B0503030403020204" pitchFamily="34" charset="0"/>
                        </a:rPr>
                        <a:t>Valid values: "portrait" or "landscape"</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String</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"portrait"</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 xmlns:a16="http://schemas.microsoft.com/office/drawing/2014/main" val="1579353395"/>
                  </a:ext>
                </a:extLst>
              </a:tr>
              <a:tr h="410431">
                <a:tc>
                  <a:txBody>
                    <a:bodyPr/>
                    <a:lstStyle/>
                    <a:p>
                      <a:r>
                        <a:rPr lang="fr-FR" sz="1400">
                          <a:effectLst/>
                          <a:latin typeface="Source Sans Pro" panose="020B0503030403020204" pitchFamily="34" charset="0"/>
                        </a:rPr>
                        <a:t>wrap</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Enables page wrapping for this page. </a:t>
                      </a:r>
                      <a:r>
                        <a:rPr lang="en-US" sz="1400" u="none" strike="noStrike">
                          <a:solidFill>
                            <a:srgbClr val="F22300"/>
                          </a:solidFill>
                          <a:effectLst/>
                          <a:latin typeface="Source Sans Pro" panose="020B0503030403020204" pitchFamily="34" charset="0"/>
                          <a:hlinkClick r:id="rId4"/>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Boolean</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true</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1378139755"/>
                  </a:ext>
                </a:extLst>
              </a:tr>
              <a:tr h="410431">
                <a:tc>
                  <a:txBody>
                    <a:bodyPr/>
                    <a:lstStyle/>
                    <a:p>
                      <a:r>
                        <a:rPr lang="fr-FR" sz="1400">
                          <a:effectLst/>
                          <a:latin typeface="Source Sans Pro" panose="020B0503030403020204" pitchFamily="34" charset="0"/>
                        </a:rPr>
                        <a:t>style</a:t>
                      </a:r>
                    </a:p>
                  </a:txBody>
                  <a:tcPr marL="83820" marR="83820" marT="38100" marB="38100" anchor="ctr">
                    <a:lnL>
                      <a:noFill/>
                    </a:lnL>
                    <a:lnR>
                      <a:noFill/>
                    </a:lnR>
                    <a:lnT>
                      <a:noFill/>
                    </a:lnT>
                    <a:lnB>
                      <a:noFill/>
                    </a:lnB>
                    <a:solidFill>
                      <a:srgbClr val="FFFFFF"/>
                    </a:solidFill>
                  </a:tcPr>
                </a:tc>
                <a:tc>
                  <a:txBody>
                    <a:bodyPr/>
                    <a:lstStyle/>
                    <a:p>
                      <a:r>
                        <a:rPr lang="en-US" sz="1400">
                          <a:effectLst/>
                          <a:latin typeface="Source Sans Pro" panose="020B0503030403020204" pitchFamily="34" charset="0"/>
                        </a:rPr>
                        <a:t>Defines page styles. </a:t>
                      </a:r>
                      <a:r>
                        <a:rPr lang="en-US" sz="1400" u="none" strike="noStrike">
                          <a:solidFill>
                            <a:srgbClr val="F22300"/>
                          </a:solidFill>
                          <a:effectLst/>
                          <a:latin typeface="Source Sans Pro" panose="020B0503030403020204" pitchFamily="34" charset="0"/>
                          <a:hlinkClick r:id="rId5"/>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Object</a:t>
                      </a:r>
                      <a:r>
                        <a:rPr lang="fr-FR" sz="1400">
                          <a:effectLst/>
                          <a:latin typeface="Source Sans Pro" panose="020B0503030403020204" pitchFamily="34" charset="0"/>
                        </a:rPr>
                        <a:t>, </a:t>
                      </a:r>
                      <a:r>
                        <a:rPr lang="fr-FR" sz="1400" i="1">
                          <a:effectLst/>
                          <a:latin typeface="Source Sans Pro" panose="020B0503030403020204" pitchFamily="34" charset="0"/>
                        </a:rPr>
                        <a:t>Array</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undefined</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 xmlns:a16="http://schemas.microsoft.com/office/drawing/2014/main" val="166491109"/>
                  </a:ext>
                </a:extLst>
              </a:tr>
              <a:tr h="590620">
                <a:tc>
                  <a:txBody>
                    <a:bodyPr/>
                    <a:lstStyle/>
                    <a:p>
                      <a:r>
                        <a:rPr lang="fr-FR" sz="1400">
                          <a:effectLst/>
                          <a:latin typeface="Source Sans Pro" panose="020B0503030403020204" pitchFamily="34" charset="0"/>
                        </a:rPr>
                        <a:t>debug</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Enables debug mode on page bounding box. </a:t>
                      </a:r>
                      <a:r>
                        <a:rPr lang="en-US" sz="1400" u="none" strike="noStrike">
                          <a:solidFill>
                            <a:srgbClr val="F22300"/>
                          </a:solidFill>
                          <a:effectLst/>
                          <a:latin typeface="Source Sans Pro" panose="020B0503030403020204" pitchFamily="34" charset="0"/>
                          <a:hlinkClick r:id="rId6"/>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Boolean</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dirty="0">
                          <a:effectLst/>
                          <a:latin typeface="Source Sans Pro" panose="020B0503030403020204" pitchFamily="34" charset="0"/>
                        </a:rPr>
                        <a:t>false</a:t>
                      </a:r>
                      <a:endParaRPr lang="fr-FR"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2300851643"/>
                  </a:ext>
                </a:extLst>
              </a:tr>
            </a:tbl>
          </a:graphicData>
        </a:graphic>
      </p:graphicFrame>
    </p:spTree>
    <p:extLst>
      <p:ext uri="{BB962C8B-B14F-4D97-AF65-F5344CB8AC3E}">
        <p14:creationId xmlns:p14="http://schemas.microsoft.com/office/powerpoint/2010/main" val="9979841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CB9789C0-4288-48E1-99F7-99371AADFB49}"/>
              </a:ext>
            </a:extLst>
          </p:cNvPr>
          <p:cNvSpPr>
            <a:spLocks noGrp="1"/>
          </p:cNvSpPr>
          <p:nvPr>
            <p:ph type="title"/>
          </p:nvPr>
        </p:nvSpPr>
        <p:spPr/>
        <p:txBody>
          <a:bodyPr/>
          <a:lstStyle/>
          <a:p>
            <a:r>
              <a:rPr lang="fr-FR" dirty="0" err="1"/>
              <a:t>Pdf</a:t>
            </a:r>
            <a:r>
              <a:rPr lang="fr-FR" dirty="0"/>
              <a:t> </a:t>
            </a:r>
            <a:r>
              <a:rPr lang="fr-FR" dirty="0" err="1"/>
              <a:t>View</a:t>
            </a:r>
            <a:endParaRPr lang="fr-FR" dirty="0"/>
          </a:p>
        </p:txBody>
      </p:sp>
      <p:sp>
        <p:nvSpPr>
          <p:cNvPr id="3" name="Espace réservé du contenu 2">
            <a:extLst>
              <a:ext uri="{FF2B5EF4-FFF2-40B4-BE49-F238E27FC236}">
                <a16:creationId xmlns="" xmlns:a16="http://schemas.microsoft.com/office/drawing/2014/main" id="{5A29EABC-B0FA-4E7E-A93C-AF47883D771A}"/>
              </a:ext>
            </a:extLst>
          </p:cNvPr>
          <p:cNvSpPr>
            <a:spLocks noGrp="1"/>
          </p:cNvSpPr>
          <p:nvPr>
            <p:ph idx="1"/>
          </p:nvPr>
        </p:nvSpPr>
        <p:spPr/>
        <p:txBody>
          <a:bodyPr/>
          <a:lstStyle/>
          <a:p>
            <a:r>
              <a:rPr lang="fr-FR" dirty="0"/>
              <a:t>Les conteneurs de vue </a:t>
            </a:r>
            <a:r>
              <a:rPr lang="fr-FR" i="1" dirty="0" err="1"/>
              <a:t>flexable</a:t>
            </a:r>
            <a:endParaRPr lang="fr-FR" dirty="0"/>
          </a:p>
        </p:txBody>
      </p:sp>
      <p:graphicFrame>
        <p:nvGraphicFramePr>
          <p:cNvPr id="4" name="Tableau 3">
            <a:extLst>
              <a:ext uri="{FF2B5EF4-FFF2-40B4-BE49-F238E27FC236}">
                <a16:creationId xmlns="" xmlns:a16="http://schemas.microsoft.com/office/drawing/2014/main" id="{42A81DD4-72FF-4849-B2E9-11804AF1886B}"/>
              </a:ext>
            </a:extLst>
          </p:cNvPr>
          <p:cNvGraphicFramePr>
            <a:graphicFrameLocks noGrp="1"/>
          </p:cNvGraphicFramePr>
          <p:nvPr>
            <p:extLst>
              <p:ext uri="{D42A27DB-BD31-4B8C-83A1-F6EECF244321}">
                <p14:modId xmlns:p14="http://schemas.microsoft.com/office/powerpoint/2010/main" val="1699961669"/>
              </p:ext>
            </p:extLst>
          </p:nvPr>
        </p:nvGraphicFramePr>
        <p:xfrm>
          <a:off x="774404" y="2560364"/>
          <a:ext cx="10643192" cy="3154652"/>
        </p:xfrm>
        <a:graphic>
          <a:graphicData uri="http://schemas.openxmlformats.org/drawingml/2006/table">
            <a:tbl>
              <a:tblPr/>
              <a:tblGrid>
                <a:gridCol w="1321096">
                  <a:extLst>
                    <a:ext uri="{9D8B030D-6E8A-4147-A177-3AD203B41FA5}">
                      <a16:colId xmlns="" xmlns:a16="http://schemas.microsoft.com/office/drawing/2014/main" val="2369154652"/>
                    </a:ext>
                  </a:extLst>
                </a:gridCol>
                <a:gridCol w="4000500">
                  <a:extLst>
                    <a:ext uri="{9D8B030D-6E8A-4147-A177-3AD203B41FA5}">
                      <a16:colId xmlns="" xmlns:a16="http://schemas.microsoft.com/office/drawing/2014/main" val="1228194722"/>
                    </a:ext>
                  </a:extLst>
                </a:gridCol>
                <a:gridCol w="2660798">
                  <a:extLst>
                    <a:ext uri="{9D8B030D-6E8A-4147-A177-3AD203B41FA5}">
                      <a16:colId xmlns="" xmlns:a16="http://schemas.microsoft.com/office/drawing/2014/main" val="4281328938"/>
                    </a:ext>
                  </a:extLst>
                </a:gridCol>
                <a:gridCol w="2660798">
                  <a:extLst>
                    <a:ext uri="{9D8B030D-6E8A-4147-A177-3AD203B41FA5}">
                      <a16:colId xmlns="" xmlns:a16="http://schemas.microsoft.com/office/drawing/2014/main" val="198121584"/>
                    </a:ext>
                  </a:extLst>
                </a:gridCol>
              </a:tblGrid>
              <a:tr h="166450">
                <a:tc>
                  <a:txBody>
                    <a:bodyPr/>
                    <a:lstStyle/>
                    <a:p>
                      <a:pPr algn="l"/>
                      <a:r>
                        <a:rPr lang="fr-FR" sz="1500">
                          <a:solidFill>
                            <a:srgbClr val="8D1602"/>
                          </a:solidFill>
                          <a:effectLst/>
                          <a:latin typeface="Taviraj"/>
                        </a:rPr>
                        <a:t>Prop name</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Description</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Type</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Default</a:t>
                      </a:r>
                    </a:p>
                  </a:txBody>
                  <a:tcPr marL="68251" marR="68251" marT="31023" marB="31023" anchor="ctr">
                    <a:lnL>
                      <a:noFill/>
                    </a:lnL>
                    <a:lnR>
                      <a:noFill/>
                    </a:lnR>
                    <a:lnT>
                      <a:noFill/>
                    </a:lnT>
                    <a:lnB>
                      <a:noFill/>
                    </a:lnB>
                    <a:solidFill>
                      <a:srgbClr val="FCD3CC"/>
                    </a:solidFill>
                  </a:tcPr>
                </a:tc>
                <a:extLst>
                  <a:ext uri="{0D108BD9-81ED-4DB2-BD59-A6C34878D82A}">
                    <a16:rowId xmlns="" xmlns:a16="http://schemas.microsoft.com/office/drawing/2014/main" val="2358470585"/>
                  </a:ext>
                </a:extLst>
              </a:tr>
              <a:tr h="547217">
                <a:tc>
                  <a:txBody>
                    <a:bodyPr/>
                    <a:lstStyle/>
                    <a:p>
                      <a:r>
                        <a:rPr lang="fr-FR" sz="1500">
                          <a:effectLst/>
                          <a:latin typeface="Source Sans Pro" panose="020B0503030403020204" pitchFamily="34" charset="0"/>
                        </a:rPr>
                        <a:t>wrap</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Enable/disable page wrapping for element </a:t>
                      </a:r>
                      <a:r>
                        <a:rPr lang="en-US" sz="1500" u="none" strike="noStrike">
                          <a:solidFill>
                            <a:srgbClr val="F22300"/>
                          </a:solidFill>
                          <a:effectLst/>
                          <a:latin typeface="Source Sans Pro" panose="020B0503030403020204" pitchFamily="34" charset="0"/>
                          <a:hlinkClick r:id="rId2"/>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true</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 xmlns:a16="http://schemas.microsoft.com/office/drawing/2014/main" val="212967285"/>
                  </a:ext>
                </a:extLst>
              </a:tr>
              <a:tr h="419296">
                <a:tc>
                  <a:txBody>
                    <a:bodyPr/>
                    <a:lstStyle/>
                    <a:p>
                      <a:r>
                        <a:rPr lang="fr-FR" sz="1500">
                          <a:effectLst/>
                          <a:latin typeface="Source Sans Pro" panose="020B0503030403020204" pitchFamily="34" charset="0"/>
                        </a:rPr>
                        <a:t>style</a:t>
                      </a:r>
                    </a:p>
                  </a:txBody>
                  <a:tcPr marL="68251" marR="68251" marT="31023" marB="31023" anchor="ctr">
                    <a:lnL>
                      <a:noFill/>
                    </a:lnL>
                    <a:lnR>
                      <a:noFill/>
                    </a:lnR>
                    <a:lnT>
                      <a:noFill/>
                    </a:lnT>
                    <a:lnB>
                      <a:noFill/>
                    </a:lnB>
                    <a:solidFill>
                      <a:srgbClr val="FFFFFF"/>
                    </a:solidFill>
                  </a:tcPr>
                </a:tc>
                <a:tc>
                  <a:txBody>
                    <a:bodyPr/>
                    <a:lstStyle/>
                    <a:p>
                      <a:r>
                        <a:rPr lang="en-US" sz="1500">
                          <a:effectLst/>
                          <a:latin typeface="Source Sans Pro" panose="020B0503030403020204" pitchFamily="34" charset="0"/>
                        </a:rPr>
                        <a:t>Defines view styles. </a:t>
                      </a:r>
                      <a:r>
                        <a:rPr lang="en-US" sz="1500" u="none" strike="noStrike">
                          <a:solidFill>
                            <a:srgbClr val="F22300"/>
                          </a:solidFill>
                          <a:effectLst/>
                          <a:latin typeface="Source Sans Pro" panose="020B0503030403020204" pitchFamily="34" charset="0"/>
                          <a:hlinkClick r:id="rId3"/>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Object</a:t>
                      </a:r>
                      <a:r>
                        <a:rPr lang="fr-FR" sz="1500">
                          <a:effectLst/>
                          <a:latin typeface="Source Sans Pro" panose="020B0503030403020204" pitchFamily="34" charset="0"/>
                        </a:rPr>
                        <a:t>, </a:t>
                      </a:r>
                      <a:r>
                        <a:rPr lang="fr-FR" sz="1500" i="1">
                          <a:effectLst/>
                          <a:latin typeface="Source Sans Pro" panose="020B0503030403020204" pitchFamily="34" charset="0"/>
                        </a:rPr>
                        <a:t>Array</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undefined</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extLst>
                  <a:ext uri="{0D108BD9-81ED-4DB2-BD59-A6C34878D82A}">
                    <a16:rowId xmlns="" xmlns:a16="http://schemas.microsoft.com/office/drawing/2014/main" val="3758728016"/>
                  </a:ext>
                </a:extLst>
              </a:tr>
              <a:tr h="675138">
                <a:tc>
                  <a:txBody>
                    <a:bodyPr/>
                    <a:lstStyle/>
                    <a:p>
                      <a:r>
                        <a:rPr lang="fr-FR" sz="1500">
                          <a:effectLst/>
                          <a:latin typeface="Source Sans Pro" panose="020B0503030403020204" pitchFamily="34" charset="0"/>
                        </a:rPr>
                        <a:t>render</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Render dynamic content based on context </a:t>
                      </a:r>
                      <a:r>
                        <a:rPr lang="en-US" sz="1500" u="none" strike="noStrike">
                          <a:solidFill>
                            <a:srgbClr val="F22300"/>
                          </a:solidFill>
                          <a:effectLst/>
                          <a:latin typeface="Source Sans Pro" panose="020B0503030403020204" pitchFamily="34" charset="0"/>
                          <a:hlinkClick r:id="rId4"/>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Function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undefined</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 xmlns:a16="http://schemas.microsoft.com/office/drawing/2014/main" val="3525777573"/>
                  </a:ext>
                </a:extLst>
              </a:tr>
              <a:tr h="547217">
                <a:tc>
                  <a:txBody>
                    <a:bodyPr/>
                    <a:lstStyle/>
                    <a:p>
                      <a:r>
                        <a:rPr lang="fr-FR" sz="1500">
                          <a:effectLst/>
                          <a:latin typeface="Source Sans Pro" panose="020B0503030403020204" pitchFamily="34" charset="0"/>
                        </a:rPr>
                        <a:t>debug</a:t>
                      </a:r>
                    </a:p>
                  </a:txBody>
                  <a:tcPr marL="68251" marR="68251" marT="31023" marB="31023" anchor="ctr">
                    <a:lnL>
                      <a:noFill/>
                    </a:lnL>
                    <a:lnR>
                      <a:noFill/>
                    </a:lnR>
                    <a:lnT>
                      <a:noFill/>
                    </a:lnT>
                    <a:lnB>
                      <a:noFill/>
                    </a:lnB>
                    <a:solidFill>
                      <a:srgbClr val="FFFFFF"/>
                    </a:solidFill>
                  </a:tcPr>
                </a:tc>
                <a:tc>
                  <a:txBody>
                    <a:bodyPr/>
                    <a:lstStyle/>
                    <a:p>
                      <a:r>
                        <a:rPr lang="en-US" sz="1500">
                          <a:effectLst/>
                          <a:latin typeface="Source Sans Pro" panose="020B0503030403020204" pitchFamily="34" charset="0"/>
                        </a:rPr>
                        <a:t>Enables debug mode on view bounding box. </a:t>
                      </a:r>
                      <a:r>
                        <a:rPr lang="en-US" sz="1500" u="none" strike="noStrike">
                          <a:solidFill>
                            <a:srgbClr val="F22300"/>
                          </a:solidFill>
                          <a:effectLst/>
                          <a:latin typeface="Source Sans Pro" panose="020B0503030403020204" pitchFamily="34" charset="0"/>
                          <a:hlinkClick r:id="rId5"/>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false</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extLst>
                  <a:ext uri="{0D108BD9-81ED-4DB2-BD59-A6C34878D82A}">
                    <a16:rowId xmlns="" xmlns:a16="http://schemas.microsoft.com/office/drawing/2014/main" val="2853748014"/>
                  </a:ext>
                </a:extLst>
              </a:tr>
              <a:tr h="675138">
                <a:tc>
                  <a:txBody>
                    <a:bodyPr/>
                    <a:lstStyle/>
                    <a:p>
                      <a:r>
                        <a:rPr lang="fr-FR" sz="1500">
                          <a:effectLst/>
                          <a:latin typeface="Source Sans Pro" panose="020B0503030403020204" pitchFamily="34" charset="0"/>
                        </a:rPr>
                        <a:t>fixed</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Render component in all wrapped pages. </a:t>
                      </a:r>
                      <a:r>
                        <a:rPr lang="en-US" sz="1500" u="none" strike="noStrike">
                          <a:solidFill>
                            <a:srgbClr val="F22300"/>
                          </a:solidFill>
                          <a:effectLst/>
                          <a:latin typeface="Source Sans Pro" panose="020B0503030403020204" pitchFamily="34" charset="0"/>
                          <a:hlinkClick r:id="rId2"/>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dirty="0">
                          <a:effectLst/>
                          <a:latin typeface="Source Sans Pro" panose="020B0503030403020204" pitchFamily="34" charset="0"/>
                        </a:rPr>
                        <a:t>false</a:t>
                      </a:r>
                      <a:endParaRPr lang="fr-FR"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 xmlns:a16="http://schemas.microsoft.com/office/drawing/2014/main" val="1620679994"/>
                  </a:ext>
                </a:extLst>
              </a:tr>
            </a:tbl>
          </a:graphicData>
        </a:graphic>
      </p:graphicFrame>
    </p:spTree>
    <p:extLst>
      <p:ext uri="{BB962C8B-B14F-4D97-AF65-F5344CB8AC3E}">
        <p14:creationId xmlns:p14="http://schemas.microsoft.com/office/powerpoint/2010/main" val="11749387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EE602AEB-F6DB-4EDE-9AC8-E689A9B7AD77}"/>
              </a:ext>
            </a:extLst>
          </p:cNvPr>
          <p:cNvSpPr>
            <a:spLocks noGrp="1"/>
          </p:cNvSpPr>
          <p:nvPr>
            <p:ph type="title"/>
          </p:nvPr>
        </p:nvSpPr>
        <p:spPr/>
        <p:txBody>
          <a:bodyPr/>
          <a:lstStyle/>
          <a:p>
            <a:r>
              <a:rPr lang="fr-FR" dirty="0" err="1"/>
              <a:t>Pdf</a:t>
            </a:r>
            <a:r>
              <a:rPr lang="fr-FR" dirty="0"/>
              <a:t> Image</a:t>
            </a:r>
          </a:p>
        </p:txBody>
      </p:sp>
      <p:sp>
        <p:nvSpPr>
          <p:cNvPr id="3" name="Espace réservé du contenu 2">
            <a:extLst>
              <a:ext uri="{FF2B5EF4-FFF2-40B4-BE49-F238E27FC236}">
                <a16:creationId xmlns="" xmlns:a16="http://schemas.microsoft.com/office/drawing/2014/main" id="{924F3945-0C22-4DC3-AFC7-CF3FE31C940D}"/>
              </a:ext>
            </a:extLst>
          </p:cNvPr>
          <p:cNvSpPr>
            <a:spLocks noGrp="1"/>
          </p:cNvSpPr>
          <p:nvPr>
            <p:ph idx="1"/>
          </p:nvPr>
        </p:nvSpPr>
        <p:spPr/>
        <p:txBody>
          <a:bodyPr/>
          <a:lstStyle/>
          <a:p>
            <a:r>
              <a:rPr lang="fr-FR" dirty="0"/>
              <a:t>Conteneur </a:t>
            </a:r>
            <a:r>
              <a:rPr lang="fr-FR" b="1" i="1" dirty="0"/>
              <a:t>Image</a:t>
            </a:r>
            <a:r>
              <a:rPr lang="fr-FR" dirty="0"/>
              <a:t> pour tous les jpg/png et base64</a:t>
            </a:r>
          </a:p>
          <a:p>
            <a:pPr lvl="1"/>
            <a:r>
              <a:rPr lang="fr-FR" dirty="0"/>
              <a:t>La </a:t>
            </a:r>
            <a:r>
              <a:rPr lang="fr-FR" dirty="0" err="1"/>
              <a:t>prop</a:t>
            </a:r>
            <a:r>
              <a:rPr lang="fr-FR" dirty="0"/>
              <a:t> src/source peut prendre différentes formes (cf. notes)</a:t>
            </a:r>
          </a:p>
        </p:txBody>
      </p:sp>
      <p:graphicFrame>
        <p:nvGraphicFramePr>
          <p:cNvPr id="4" name="Tableau 3">
            <a:extLst>
              <a:ext uri="{FF2B5EF4-FFF2-40B4-BE49-F238E27FC236}">
                <a16:creationId xmlns="" xmlns:a16="http://schemas.microsoft.com/office/drawing/2014/main" id="{9B598993-76F3-4833-81DB-1890CBCE0354}"/>
              </a:ext>
            </a:extLst>
          </p:cNvPr>
          <p:cNvGraphicFramePr>
            <a:graphicFrameLocks noGrp="1"/>
          </p:cNvGraphicFramePr>
          <p:nvPr>
            <p:extLst>
              <p:ext uri="{D42A27DB-BD31-4B8C-83A1-F6EECF244321}">
                <p14:modId xmlns:p14="http://schemas.microsoft.com/office/powerpoint/2010/main" val="1079919520"/>
              </p:ext>
            </p:extLst>
          </p:nvPr>
        </p:nvGraphicFramePr>
        <p:xfrm>
          <a:off x="765544" y="2695460"/>
          <a:ext cx="10728252" cy="2627094"/>
        </p:xfrm>
        <a:graphic>
          <a:graphicData uri="http://schemas.openxmlformats.org/drawingml/2006/table">
            <a:tbl>
              <a:tblPr/>
              <a:tblGrid>
                <a:gridCol w="1254642">
                  <a:extLst>
                    <a:ext uri="{9D8B030D-6E8A-4147-A177-3AD203B41FA5}">
                      <a16:colId xmlns="" xmlns:a16="http://schemas.microsoft.com/office/drawing/2014/main" val="1803660175"/>
                    </a:ext>
                  </a:extLst>
                </a:gridCol>
                <a:gridCol w="4933507">
                  <a:extLst>
                    <a:ext uri="{9D8B030D-6E8A-4147-A177-3AD203B41FA5}">
                      <a16:colId xmlns="" xmlns:a16="http://schemas.microsoft.com/office/drawing/2014/main" val="1973792248"/>
                    </a:ext>
                  </a:extLst>
                </a:gridCol>
                <a:gridCol w="2424223">
                  <a:extLst>
                    <a:ext uri="{9D8B030D-6E8A-4147-A177-3AD203B41FA5}">
                      <a16:colId xmlns="" xmlns:a16="http://schemas.microsoft.com/office/drawing/2014/main" val="1016457110"/>
                    </a:ext>
                  </a:extLst>
                </a:gridCol>
                <a:gridCol w="2115880">
                  <a:extLst>
                    <a:ext uri="{9D8B030D-6E8A-4147-A177-3AD203B41FA5}">
                      <a16:colId xmlns="" xmlns:a16="http://schemas.microsoft.com/office/drawing/2014/main" val="1655637544"/>
                    </a:ext>
                  </a:extLst>
                </a:gridCol>
              </a:tblGrid>
              <a:tr h="188164">
                <a:tc>
                  <a:txBody>
                    <a:bodyPr/>
                    <a:lstStyle/>
                    <a:p>
                      <a:pPr algn="l"/>
                      <a:r>
                        <a:rPr lang="fr-FR" sz="1600">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 xmlns:a16="http://schemas.microsoft.com/office/drawing/2014/main" val="936331639"/>
                  </a:ext>
                </a:extLst>
              </a:tr>
              <a:tr h="335423">
                <a:tc>
                  <a:txBody>
                    <a:bodyPr/>
                    <a:lstStyle/>
                    <a:p>
                      <a:r>
                        <a:rPr lang="fr-FR" sz="1600">
                          <a:effectLst/>
                          <a:latin typeface="Source Sans Pro" panose="020B0503030403020204" pitchFamily="34" charset="0"/>
                        </a:rPr>
                        <a:t>src</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Source of the image </a:t>
                      </a:r>
                      <a:r>
                        <a:rPr lang="en-US" sz="1600" u="none" strike="noStrike">
                          <a:solidFill>
                            <a:srgbClr val="F22300"/>
                          </a:solidFill>
                          <a:effectLst/>
                          <a:latin typeface="Source Sans Pro" panose="020B0503030403020204" pitchFamily="34" charset="0"/>
                          <a:hlinkClick r:id="rId3"/>
                        </a:rPr>
                        <a:t>See Source object</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Source object</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2217271109"/>
                  </a:ext>
                </a:extLst>
              </a:tr>
              <a:tr h="335423">
                <a:tc>
                  <a:txBody>
                    <a:bodyPr/>
                    <a:lstStyle/>
                    <a:p>
                      <a:r>
                        <a:rPr lang="fr-FR" sz="1600">
                          <a:effectLst/>
                          <a:latin typeface="Source Sans Pro" panose="020B0503030403020204" pitchFamily="34" charset="0"/>
                        </a:rPr>
                        <a:t>source</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Alias of </a:t>
                      </a:r>
                      <a:r>
                        <a:rPr lang="en-US" sz="1600" i="1">
                          <a:effectLst/>
                          <a:latin typeface="Source Sans Pro" panose="020B0503030403020204" pitchFamily="34" charset="0"/>
                        </a:rPr>
                        <a:t>src</a:t>
                      </a:r>
                      <a:r>
                        <a:rPr lang="en-US" sz="1600">
                          <a:effectLst/>
                          <a:latin typeface="Source Sans Pro" panose="020B0503030403020204" pitchFamily="34" charset="0"/>
                        </a:rPr>
                        <a:t> </a:t>
                      </a:r>
                      <a:r>
                        <a:rPr lang="en-US" sz="1600" u="none" strike="noStrike">
                          <a:solidFill>
                            <a:srgbClr val="F22300"/>
                          </a:solidFill>
                          <a:effectLst/>
                          <a:latin typeface="Source Sans Pro" panose="020B0503030403020204" pitchFamily="34" charset="0"/>
                          <a:hlinkClick r:id="rId3"/>
                        </a:rPr>
                        <a:t>See Source object</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Source object</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 xmlns:a16="http://schemas.microsoft.com/office/drawing/2014/main" val="4006716178"/>
                  </a:ext>
                </a:extLst>
              </a:tr>
              <a:tr h="335423">
                <a:tc>
                  <a:txBody>
                    <a:bodyPr/>
                    <a:lstStyle/>
                    <a:p>
                      <a:r>
                        <a:rPr lang="fr-FR" sz="1600">
                          <a:effectLst/>
                          <a:latin typeface="Source Sans Pro" panose="020B0503030403020204" pitchFamily="34" charset="0"/>
                        </a:rPr>
                        <a:t>style</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Defines view styles. </a:t>
                      </a:r>
                      <a:r>
                        <a:rPr lang="en-US" sz="1600" u="none" strike="noStrike">
                          <a:solidFill>
                            <a:srgbClr val="F22300"/>
                          </a:solidFill>
                          <a:effectLst/>
                          <a:latin typeface="Source Sans Pro" panose="020B0503030403020204" pitchFamily="34" charset="0"/>
                          <a:hlinkClick r:id="rId4"/>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Object</a:t>
                      </a:r>
                      <a:r>
                        <a:rPr lang="fr-FR" sz="1600">
                          <a:effectLst/>
                          <a:latin typeface="Source Sans Pro" panose="020B0503030403020204" pitchFamily="34" charset="0"/>
                        </a:rPr>
                        <a:t>, </a:t>
                      </a:r>
                      <a:r>
                        <a:rPr lang="fr-FR" sz="1600" i="1">
                          <a:effectLst/>
                          <a:latin typeface="Source Sans Pro" panose="020B0503030403020204" pitchFamily="34" charset="0"/>
                        </a:rPr>
                        <a:t>Array</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2958124704"/>
                  </a:ext>
                </a:extLst>
              </a:tr>
              <a:tr h="482681">
                <a:tc>
                  <a:txBody>
                    <a:bodyPr/>
                    <a:lstStyle/>
                    <a:p>
                      <a:r>
                        <a:rPr lang="fr-FR" sz="1600">
                          <a:effectLst/>
                          <a:latin typeface="Source Sans Pro" panose="020B0503030403020204" pitchFamily="34" charset="0"/>
                        </a:rPr>
                        <a:t>debug</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Enables debug mode on view bounding box. </a:t>
                      </a:r>
                      <a:r>
                        <a:rPr lang="en-US" sz="1600" u="none" strike="noStrike">
                          <a:solidFill>
                            <a:srgbClr val="F22300"/>
                          </a:solidFill>
                          <a:effectLst/>
                          <a:latin typeface="Source Sans Pro" panose="020B0503030403020204" pitchFamily="34" charset="0"/>
                          <a:hlinkClick r:id="rId5"/>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false</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 xmlns:a16="http://schemas.microsoft.com/office/drawing/2014/main" val="3942395341"/>
                  </a:ext>
                </a:extLst>
              </a:tr>
              <a:tr h="335423">
                <a:tc>
                  <a:txBody>
                    <a:bodyPr/>
                    <a:lstStyle/>
                    <a:p>
                      <a:r>
                        <a:rPr lang="fr-FR" sz="1600">
                          <a:effectLst/>
                          <a:latin typeface="Source Sans Pro" panose="020B0503030403020204" pitchFamily="34" charset="0"/>
                        </a:rPr>
                        <a:t>fixed</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Renders component in all wrapped pages. </a:t>
                      </a:r>
                      <a:r>
                        <a:rPr lang="en-US" sz="1600" u="none" strike="noStrike">
                          <a:solidFill>
                            <a:srgbClr val="F22300"/>
                          </a:solidFill>
                          <a:effectLst/>
                          <a:latin typeface="Source Sans Pro" panose="020B0503030403020204" pitchFamily="34" charset="0"/>
                          <a:hlinkClick r:id="rId6"/>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false</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4064857215"/>
                  </a:ext>
                </a:extLst>
              </a:tr>
              <a:tr h="482681">
                <a:tc>
                  <a:txBody>
                    <a:bodyPr/>
                    <a:lstStyle/>
                    <a:p>
                      <a:r>
                        <a:rPr lang="fr-FR" sz="1600">
                          <a:effectLst/>
                          <a:latin typeface="Source Sans Pro" panose="020B0503030403020204" pitchFamily="34" charset="0"/>
                        </a:rPr>
                        <a:t>cache</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Enables image caching between consecutive renders</a:t>
                      </a: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dirty="0" err="1">
                          <a:effectLst/>
                          <a:latin typeface="Source Sans Pro" panose="020B0503030403020204" pitchFamily="34" charset="0"/>
                        </a:rPr>
                        <a:t>true</a:t>
                      </a:r>
                      <a:endParaRPr lang="fr-FR"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 xmlns:a16="http://schemas.microsoft.com/office/drawing/2014/main" val="2543875711"/>
                  </a:ext>
                </a:extLst>
              </a:tr>
            </a:tbl>
          </a:graphicData>
        </a:graphic>
      </p:graphicFrame>
    </p:spTree>
    <p:extLst>
      <p:ext uri="{BB962C8B-B14F-4D97-AF65-F5344CB8AC3E}">
        <p14:creationId xmlns:p14="http://schemas.microsoft.com/office/powerpoint/2010/main" val="15212245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845ED26-6656-4065-969E-4E919F3BB5DF}"/>
              </a:ext>
            </a:extLst>
          </p:cNvPr>
          <p:cNvSpPr>
            <a:spLocks noGrp="1"/>
          </p:cNvSpPr>
          <p:nvPr>
            <p:ph type="title"/>
          </p:nvPr>
        </p:nvSpPr>
        <p:spPr/>
        <p:txBody>
          <a:bodyPr/>
          <a:lstStyle/>
          <a:p>
            <a:r>
              <a:rPr lang="fr-FR" dirty="0" err="1"/>
              <a:t>Pdf</a:t>
            </a:r>
            <a:r>
              <a:rPr lang="fr-FR" dirty="0"/>
              <a:t> </a:t>
            </a:r>
            <a:r>
              <a:rPr lang="fr-FR" dirty="0" err="1"/>
              <a:t>Text</a:t>
            </a:r>
            <a:r>
              <a:rPr lang="fr-FR" dirty="0"/>
              <a:t> / Link / Note</a:t>
            </a:r>
          </a:p>
        </p:txBody>
      </p:sp>
      <p:sp>
        <p:nvSpPr>
          <p:cNvPr id="3" name="Espace réservé du contenu 2">
            <a:extLst>
              <a:ext uri="{FF2B5EF4-FFF2-40B4-BE49-F238E27FC236}">
                <a16:creationId xmlns="" xmlns:a16="http://schemas.microsoft.com/office/drawing/2014/main" id="{6E4F5B34-4C34-4D30-9DDE-E048649041B4}"/>
              </a:ext>
            </a:extLst>
          </p:cNvPr>
          <p:cNvSpPr>
            <a:spLocks noGrp="1"/>
          </p:cNvSpPr>
          <p:nvPr>
            <p:ph idx="1"/>
          </p:nvPr>
        </p:nvSpPr>
        <p:spPr/>
        <p:txBody>
          <a:bodyPr/>
          <a:lstStyle/>
          <a:p>
            <a:r>
              <a:rPr lang="fr-FR" dirty="0" err="1"/>
              <a:t>Text</a:t>
            </a:r>
            <a:r>
              <a:rPr lang="fr-FR" dirty="0"/>
              <a:t> permet de définir un flux de texte</a:t>
            </a:r>
          </a:p>
          <a:p>
            <a:pPr lvl="2"/>
            <a:r>
              <a:rPr lang="fr-FR" dirty="0">
                <a:hlinkClick r:id="rId2"/>
              </a:rPr>
              <a:t>https://react-pdf.org/components#text</a:t>
            </a:r>
            <a:endParaRPr lang="fr-FR" dirty="0"/>
          </a:p>
          <a:p>
            <a:pPr lvl="2"/>
            <a:endParaRPr lang="fr-FR" dirty="0"/>
          </a:p>
          <a:p>
            <a:r>
              <a:rPr lang="fr-FR" dirty="0"/>
              <a:t>Link permet la création de liens</a:t>
            </a:r>
          </a:p>
          <a:p>
            <a:pPr lvl="1"/>
            <a:r>
              <a:rPr lang="fr-FR" dirty="0"/>
              <a:t>La </a:t>
            </a:r>
            <a:r>
              <a:rPr lang="fr-FR" dirty="0" err="1"/>
              <a:t>prop</a:t>
            </a:r>
            <a:r>
              <a:rPr lang="fr-FR" dirty="0"/>
              <a:t> src permet de donner le chemin du liens</a:t>
            </a:r>
          </a:p>
          <a:p>
            <a:pPr lvl="2"/>
            <a:r>
              <a:rPr lang="fr-FR" dirty="0">
                <a:hlinkClick r:id="rId3"/>
              </a:rPr>
              <a:t>https://react-pdf.org/components#link</a:t>
            </a:r>
            <a:endParaRPr lang="fr-FR" dirty="0"/>
          </a:p>
          <a:p>
            <a:endParaRPr lang="fr-FR" dirty="0"/>
          </a:p>
          <a:p>
            <a:r>
              <a:rPr lang="fr-FR" dirty="0"/>
              <a:t>Note permet une annotation dans le document</a:t>
            </a:r>
          </a:p>
          <a:p>
            <a:pPr lvl="2"/>
            <a:r>
              <a:rPr lang="fr-FR" dirty="0">
                <a:hlinkClick r:id="rId4"/>
              </a:rPr>
              <a:t>https://react-pdf.org/components#note</a:t>
            </a:r>
            <a:endParaRPr lang="fr-FR" dirty="0"/>
          </a:p>
          <a:p>
            <a:pPr lvl="2"/>
            <a:endParaRPr lang="fr-FR" dirty="0"/>
          </a:p>
        </p:txBody>
      </p:sp>
    </p:spTree>
    <p:extLst>
      <p:ext uri="{BB962C8B-B14F-4D97-AF65-F5344CB8AC3E}">
        <p14:creationId xmlns:p14="http://schemas.microsoft.com/office/powerpoint/2010/main" val="41102026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7B4E72F-4953-4DBC-A98B-7B48FCADE683}"/>
              </a:ext>
            </a:extLst>
          </p:cNvPr>
          <p:cNvSpPr>
            <a:spLocks noGrp="1"/>
          </p:cNvSpPr>
          <p:nvPr>
            <p:ph type="title"/>
          </p:nvPr>
        </p:nvSpPr>
        <p:spPr/>
        <p:txBody>
          <a:bodyPr/>
          <a:lstStyle/>
          <a:p>
            <a:r>
              <a:rPr lang="fr-FR" dirty="0" err="1"/>
              <a:t>Pdf</a:t>
            </a:r>
            <a:r>
              <a:rPr lang="fr-FR" dirty="0"/>
              <a:t> et les dessins</a:t>
            </a:r>
          </a:p>
        </p:txBody>
      </p:sp>
      <p:sp>
        <p:nvSpPr>
          <p:cNvPr id="3" name="Espace réservé du contenu 2">
            <a:extLst>
              <a:ext uri="{FF2B5EF4-FFF2-40B4-BE49-F238E27FC236}">
                <a16:creationId xmlns="" xmlns:a16="http://schemas.microsoft.com/office/drawing/2014/main" id="{FBC514AD-CCB1-46F8-9747-937285A106EF}"/>
              </a:ext>
            </a:extLst>
          </p:cNvPr>
          <p:cNvSpPr>
            <a:spLocks noGrp="1"/>
          </p:cNvSpPr>
          <p:nvPr>
            <p:ph idx="1"/>
          </p:nvPr>
        </p:nvSpPr>
        <p:spPr/>
        <p:txBody>
          <a:bodyPr/>
          <a:lstStyle/>
          <a:p>
            <a:r>
              <a:rPr lang="fr-FR" dirty="0"/>
              <a:t>Il existe 2 façons de dessiner dans un </a:t>
            </a:r>
            <a:r>
              <a:rPr lang="fr-FR" dirty="0" err="1"/>
              <a:t>pdf</a:t>
            </a:r>
            <a:r>
              <a:rPr lang="fr-FR" dirty="0"/>
              <a:t> </a:t>
            </a:r>
          </a:p>
          <a:p>
            <a:pPr lvl="1"/>
            <a:endParaRPr lang="fr-FR" dirty="0"/>
          </a:p>
          <a:p>
            <a:pPr lvl="1"/>
            <a:r>
              <a:rPr lang="fr-FR" dirty="0" err="1"/>
              <a:t>Svg</a:t>
            </a:r>
            <a:r>
              <a:rPr lang="fr-FR" dirty="0"/>
              <a:t> </a:t>
            </a:r>
            <a:r>
              <a:rPr lang="fr-FR" sz="1600" dirty="0"/>
              <a:t>&lt;</a:t>
            </a:r>
            <a:r>
              <a:rPr lang="fr-FR" sz="1600" dirty="0" err="1"/>
              <a:t>Svg</a:t>
            </a:r>
            <a:r>
              <a:rPr lang="fr-FR" sz="1600" dirty="0"/>
              <a:t>&gt;</a:t>
            </a:r>
          </a:p>
          <a:p>
            <a:pPr lvl="2"/>
            <a:r>
              <a:rPr lang="fr-FR" dirty="0"/>
              <a:t>Naturellement pris dans </a:t>
            </a:r>
            <a:r>
              <a:rPr lang="fr-FR" dirty="0" err="1"/>
              <a:t>react</a:t>
            </a:r>
            <a:r>
              <a:rPr lang="fr-FR" dirty="0"/>
              <a:t> et sans changement ni conteneur dans @react-pdf</a:t>
            </a:r>
          </a:p>
          <a:p>
            <a:pPr lvl="2"/>
            <a:endParaRPr lang="fr-FR" dirty="0"/>
          </a:p>
          <a:p>
            <a:pPr lvl="1"/>
            <a:endParaRPr lang="fr-FR" dirty="0"/>
          </a:p>
          <a:p>
            <a:pPr lvl="1"/>
            <a:r>
              <a:rPr lang="fr-FR" dirty="0"/>
              <a:t>Canvas </a:t>
            </a:r>
            <a:r>
              <a:rPr lang="fr-FR" sz="1400" dirty="0"/>
              <a:t>&lt;Canvas&gt;</a:t>
            </a:r>
          </a:p>
          <a:p>
            <a:pPr lvl="2"/>
            <a:r>
              <a:rPr lang="fr-FR" dirty="0"/>
              <a:t>La </a:t>
            </a:r>
            <a:r>
              <a:rPr lang="fr-FR" dirty="0" err="1"/>
              <a:t>props</a:t>
            </a:r>
            <a:r>
              <a:rPr lang="fr-FR" dirty="0"/>
              <a:t> </a:t>
            </a:r>
            <a:r>
              <a:rPr lang="fr-FR" i="1" dirty="0" err="1"/>
              <a:t>paint</a:t>
            </a:r>
            <a:r>
              <a:rPr lang="fr-FR" dirty="0"/>
              <a:t> permet de fournir la fonction de dessins qui sera associée à l’espace de dessin</a:t>
            </a:r>
          </a:p>
          <a:p>
            <a:pPr lvl="2"/>
            <a:r>
              <a:rPr lang="fr-FR" sz="1800" dirty="0">
                <a:hlinkClick r:id="rId2"/>
              </a:rPr>
              <a:t>https://react-pdf.org/components#canvas</a:t>
            </a:r>
            <a:endParaRPr lang="fr-FR" sz="1800" dirty="0"/>
          </a:p>
          <a:p>
            <a:pPr lvl="2"/>
            <a:endParaRPr lang="fr-FR" sz="1200" dirty="0"/>
          </a:p>
        </p:txBody>
      </p:sp>
    </p:spTree>
    <p:extLst>
      <p:ext uri="{BB962C8B-B14F-4D97-AF65-F5344CB8AC3E}">
        <p14:creationId xmlns:p14="http://schemas.microsoft.com/office/powerpoint/2010/main" val="119190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 xmlns:a16="http://schemas.microsoft.com/office/drawing/2014/main" id="{AD50C3CB-A860-4912-B9BA-5F62DEFB1EC0}"/>
              </a:ext>
            </a:extLst>
          </p:cNvPr>
          <p:cNvSpPr>
            <a:spLocks noGrp="1"/>
          </p:cNvSpPr>
          <p:nvPr>
            <p:ph type="title"/>
          </p:nvPr>
        </p:nvSpPr>
        <p:spPr/>
        <p:txBody>
          <a:bodyPr/>
          <a:lstStyle/>
          <a:p>
            <a:r>
              <a:rPr lang="fr-FR" dirty="0"/>
              <a:t>Configuration du poste</a:t>
            </a:r>
          </a:p>
        </p:txBody>
      </p:sp>
      <p:sp>
        <p:nvSpPr>
          <p:cNvPr id="5" name="Espace réservé du texte 4">
            <a:extLst>
              <a:ext uri="{FF2B5EF4-FFF2-40B4-BE49-F238E27FC236}">
                <a16:creationId xmlns="" xmlns:a16="http://schemas.microsoft.com/office/drawing/2014/main" id="{14C7EF69-49D7-4587-A52D-A37927046BAA}"/>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502485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DFEEA52-6450-400B-A500-E49ABCDED428}"/>
              </a:ext>
            </a:extLst>
          </p:cNvPr>
          <p:cNvSpPr>
            <a:spLocks noGrp="1"/>
          </p:cNvSpPr>
          <p:nvPr>
            <p:ph type="title"/>
          </p:nvPr>
        </p:nvSpPr>
        <p:spPr/>
        <p:txBody>
          <a:bodyPr/>
          <a:lstStyle/>
          <a:p>
            <a:r>
              <a:rPr lang="fr-FR" dirty="0"/>
              <a:t>@react-pdf mise en œuvre sous CRA</a:t>
            </a:r>
          </a:p>
        </p:txBody>
      </p:sp>
      <p:sp>
        <p:nvSpPr>
          <p:cNvPr id="3" name="Espace réservé du contenu 2">
            <a:extLst>
              <a:ext uri="{FF2B5EF4-FFF2-40B4-BE49-F238E27FC236}">
                <a16:creationId xmlns="" xmlns:a16="http://schemas.microsoft.com/office/drawing/2014/main" id="{32F9644B-8FFD-4C90-BE82-A33CD64EE3A7}"/>
              </a:ext>
            </a:extLst>
          </p:cNvPr>
          <p:cNvSpPr>
            <a:spLocks noGrp="1"/>
          </p:cNvSpPr>
          <p:nvPr>
            <p:ph idx="1"/>
          </p:nvPr>
        </p:nvSpPr>
        <p:spPr/>
        <p:txBody>
          <a:bodyPr/>
          <a:lstStyle/>
          <a:p>
            <a:r>
              <a:rPr lang="fr-FR" dirty="0"/>
              <a:t>Il est nécessaire de </a:t>
            </a:r>
            <a:r>
              <a:rPr lang="fr-FR" i="1" dirty="0" err="1"/>
              <a:t>polyfiller</a:t>
            </a:r>
            <a:r>
              <a:rPr lang="fr-FR" i="1" dirty="0"/>
              <a:t> </a:t>
            </a:r>
            <a:r>
              <a:rPr lang="fr-FR" dirty="0"/>
              <a:t>les fonctions </a:t>
            </a:r>
            <a:r>
              <a:rPr lang="fr-FR" i="1" dirty="0"/>
              <a:t>serveur</a:t>
            </a:r>
            <a:r>
              <a:rPr lang="fr-FR" dirty="0"/>
              <a:t> pour </a:t>
            </a:r>
            <a:r>
              <a:rPr lang="fr-FR" dirty="0" err="1"/>
              <a:t>etre</a:t>
            </a:r>
            <a:r>
              <a:rPr lang="fr-FR" dirty="0"/>
              <a:t> utilisés dans le navigateur coté client</a:t>
            </a:r>
          </a:p>
          <a:p>
            <a:endParaRPr lang="fr-FR" dirty="0"/>
          </a:p>
          <a:p>
            <a:r>
              <a:rPr lang="fr-FR" dirty="0"/>
              <a:t>CRA ne permet pas l’accès au fichier de configuration de WEBPACK pour faire ce « mapping » des fonction pour le client </a:t>
            </a:r>
          </a:p>
          <a:p>
            <a:pPr lvl="2"/>
            <a:endParaRPr lang="fr-FR" dirty="0"/>
          </a:p>
          <a:p>
            <a:pPr lvl="2"/>
            <a:r>
              <a:rPr lang="fr-FR" dirty="0" err="1"/>
              <a:t>Craco</a:t>
            </a:r>
            <a:r>
              <a:rPr lang="fr-FR" dirty="0"/>
              <a:t> est un plugin permettant de « sur exécuter » les commandes </a:t>
            </a:r>
            <a:r>
              <a:rPr lang="fr-FR" dirty="0" err="1"/>
              <a:t>react</a:t>
            </a:r>
            <a:r>
              <a:rPr lang="fr-FR" dirty="0"/>
              <a:t>-script avec une prise en charge de fichier de config spécifiques</a:t>
            </a:r>
          </a:p>
          <a:p>
            <a:pPr lvl="4"/>
            <a:endParaRPr lang="fr-FR" dirty="0"/>
          </a:p>
          <a:p>
            <a:pPr lvl="4"/>
            <a:r>
              <a:rPr lang="fr-FR" dirty="0"/>
              <a:t>Sans faire de </a:t>
            </a:r>
            <a:r>
              <a:rPr lang="fr-FR" b="1" i="1" dirty="0" err="1"/>
              <a:t>npm</a:t>
            </a:r>
            <a:r>
              <a:rPr lang="fr-FR" b="1" i="1" dirty="0"/>
              <a:t> run </a:t>
            </a:r>
            <a:r>
              <a:rPr lang="fr-FR" b="1" i="1" dirty="0" err="1"/>
              <a:t>eject</a:t>
            </a:r>
            <a:endParaRPr lang="fr-FR" dirty="0"/>
          </a:p>
        </p:txBody>
      </p:sp>
    </p:spTree>
    <p:extLst>
      <p:ext uri="{BB962C8B-B14F-4D97-AF65-F5344CB8AC3E}">
        <p14:creationId xmlns:p14="http://schemas.microsoft.com/office/powerpoint/2010/main" val="1006006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3880E3E4-6329-474C-B64A-D2F78A9D5B18}"/>
              </a:ext>
            </a:extLst>
          </p:cNvPr>
          <p:cNvSpPr>
            <a:spLocks noGrp="1"/>
          </p:cNvSpPr>
          <p:nvPr>
            <p:ph type="title"/>
          </p:nvPr>
        </p:nvSpPr>
        <p:spPr/>
        <p:txBody>
          <a:bodyPr/>
          <a:lstStyle/>
          <a:p>
            <a:r>
              <a:rPr lang="fr-FR" dirty="0" err="1"/>
              <a:t>tools</a:t>
            </a:r>
            <a:endParaRPr lang="fr-FR" dirty="0"/>
          </a:p>
        </p:txBody>
      </p:sp>
      <p:sp>
        <p:nvSpPr>
          <p:cNvPr id="3" name="Espace réservé du texte 2">
            <a:extLst>
              <a:ext uri="{FF2B5EF4-FFF2-40B4-BE49-F238E27FC236}">
                <a16:creationId xmlns="" xmlns:a16="http://schemas.microsoft.com/office/drawing/2014/main" id="{7D617ECE-643A-4D11-BB58-A724F46DA670}"/>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9322179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0B69E379-818A-4FF9-8230-0F992D4D5B0F}"/>
              </a:ext>
            </a:extLst>
          </p:cNvPr>
          <p:cNvSpPr>
            <a:spLocks noGrp="1"/>
          </p:cNvSpPr>
          <p:nvPr>
            <p:ph type="title"/>
          </p:nvPr>
        </p:nvSpPr>
        <p:spPr/>
        <p:txBody>
          <a:bodyPr/>
          <a:lstStyle/>
          <a:p>
            <a:r>
              <a:rPr lang="fr-FR" dirty="0"/>
              <a:t>Pour les fan du angular/cli</a:t>
            </a:r>
          </a:p>
        </p:txBody>
      </p:sp>
      <p:sp>
        <p:nvSpPr>
          <p:cNvPr id="5" name="Espace réservé du contenu 4">
            <a:extLst>
              <a:ext uri="{FF2B5EF4-FFF2-40B4-BE49-F238E27FC236}">
                <a16:creationId xmlns="" xmlns:a16="http://schemas.microsoft.com/office/drawing/2014/main" id="{7AD8C782-613B-4DE7-98E8-1DE23AE5DC83}"/>
              </a:ext>
            </a:extLst>
          </p:cNvPr>
          <p:cNvSpPr>
            <a:spLocks noGrp="1"/>
          </p:cNvSpPr>
          <p:nvPr>
            <p:ph idx="1"/>
          </p:nvPr>
        </p:nvSpPr>
        <p:spPr/>
        <p:txBody>
          <a:bodyPr>
            <a:normAutofit/>
          </a:bodyPr>
          <a:lstStyle/>
          <a:p>
            <a:r>
              <a:rPr lang="fr-FR" dirty="0" err="1"/>
              <a:t>Generate</a:t>
            </a:r>
            <a:r>
              <a:rPr lang="fr-FR" dirty="0"/>
              <a:t>-react-cli :</a:t>
            </a:r>
          </a:p>
          <a:p>
            <a:pPr lvl="1"/>
            <a:r>
              <a:rPr lang="fr-FR" dirty="0"/>
              <a:t>Un module node.js permet de générer les components</a:t>
            </a:r>
          </a:p>
          <a:p>
            <a:pPr lvl="1"/>
            <a:r>
              <a:rPr lang="fr-FR" dirty="0"/>
              <a:t>Il est configurable</a:t>
            </a:r>
          </a:p>
          <a:p>
            <a:pPr lvl="2"/>
            <a:r>
              <a:rPr lang="fr-FR" dirty="0"/>
              <a:t>Grace à : </a:t>
            </a:r>
            <a:r>
              <a:rPr lang="fr-FR" dirty="0" err="1"/>
              <a:t>generate</a:t>
            </a:r>
            <a:r>
              <a:rPr lang="fr-FR" dirty="0"/>
              <a:t>-</a:t>
            </a:r>
            <a:r>
              <a:rPr lang="fr-FR" dirty="0" err="1"/>
              <a:t>react-cli.json</a:t>
            </a:r>
            <a:endParaRPr lang="fr-FR" dirty="0"/>
          </a:p>
          <a:p>
            <a:pPr lvl="2"/>
            <a:r>
              <a:rPr lang="fr-FR" dirty="0"/>
              <a:t>Fichier généré lors du 1</a:t>
            </a:r>
            <a:r>
              <a:rPr lang="fr-FR" baseline="30000" dirty="0"/>
              <a:t>er</a:t>
            </a:r>
            <a:r>
              <a:rPr lang="fr-FR" dirty="0"/>
              <a:t> appel</a:t>
            </a:r>
          </a:p>
          <a:p>
            <a:pPr lvl="1"/>
            <a:r>
              <a:rPr lang="fr-FR" dirty="0"/>
              <a:t>Pour configurer sur le projet </a:t>
            </a:r>
          </a:p>
          <a:p>
            <a:pPr lvl="2"/>
            <a:r>
              <a:rPr lang="fr-FR" dirty="0" err="1"/>
              <a:t>npx</a:t>
            </a:r>
            <a:r>
              <a:rPr lang="fr-FR" dirty="0"/>
              <a:t> </a:t>
            </a:r>
            <a:r>
              <a:rPr lang="fr-FR" dirty="0" err="1"/>
              <a:t>generate</a:t>
            </a:r>
            <a:r>
              <a:rPr lang="fr-FR" dirty="0"/>
              <a:t>-react-cli</a:t>
            </a:r>
          </a:p>
          <a:p>
            <a:pPr lvl="1"/>
            <a:endParaRPr lang="fr-FR" dirty="0"/>
          </a:p>
          <a:p>
            <a:pPr lvl="1"/>
            <a:r>
              <a:rPr lang="fr-FR" dirty="0"/>
              <a:t>Usage de la commande : </a:t>
            </a:r>
          </a:p>
          <a:p>
            <a:pPr lvl="2"/>
            <a:r>
              <a:rPr lang="en-US" dirty="0"/>
              <a:t>generate-react </a:t>
            </a:r>
            <a:r>
              <a:rPr lang="en-US" dirty="0" err="1"/>
              <a:t>component|c</a:t>
            </a:r>
            <a:r>
              <a:rPr lang="en-US" dirty="0"/>
              <a:t> [options] &lt;name&gt;</a:t>
            </a:r>
          </a:p>
        </p:txBody>
      </p:sp>
    </p:spTree>
    <p:extLst>
      <p:ext uri="{BB962C8B-B14F-4D97-AF65-F5344CB8AC3E}">
        <p14:creationId xmlns:p14="http://schemas.microsoft.com/office/powerpoint/2010/main" val="15428782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8C477B07-89C3-45E6-8C15-7290CC928FC5}"/>
              </a:ext>
            </a:extLst>
          </p:cNvPr>
          <p:cNvSpPr>
            <a:spLocks noGrp="1"/>
          </p:cNvSpPr>
          <p:nvPr>
            <p:ph type="title"/>
          </p:nvPr>
        </p:nvSpPr>
        <p:spPr/>
        <p:txBody>
          <a:bodyPr/>
          <a:lstStyle/>
          <a:p>
            <a:r>
              <a:rPr lang="fr-FR" dirty="0"/>
              <a:t>React-proto</a:t>
            </a:r>
          </a:p>
        </p:txBody>
      </p:sp>
      <p:sp>
        <p:nvSpPr>
          <p:cNvPr id="5" name="Espace réservé du contenu 4">
            <a:extLst>
              <a:ext uri="{FF2B5EF4-FFF2-40B4-BE49-F238E27FC236}">
                <a16:creationId xmlns="" xmlns:a16="http://schemas.microsoft.com/office/drawing/2014/main" id="{10B55C5C-C82E-4FEA-8272-C301E2905A8D}"/>
              </a:ext>
            </a:extLst>
          </p:cNvPr>
          <p:cNvSpPr>
            <a:spLocks noGrp="1"/>
          </p:cNvSpPr>
          <p:nvPr>
            <p:ph idx="1"/>
          </p:nvPr>
        </p:nvSpPr>
        <p:spPr/>
        <p:txBody>
          <a:bodyPr/>
          <a:lstStyle/>
          <a:p>
            <a:r>
              <a:rPr lang="fr-FR" dirty="0"/>
              <a:t>Construction du squelette des modules</a:t>
            </a:r>
          </a:p>
          <a:p>
            <a:pPr lvl="1"/>
            <a:endParaRPr lang="fr-FR" dirty="0"/>
          </a:p>
          <a:p>
            <a:pPr lvl="1"/>
            <a:r>
              <a:rPr lang="fr-FR" dirty="0"/>
              <a:t>Drag &amp; drop design</a:t>
            </a:r>
          </a:p>
          <a:p>
            <a:pPr lvl="1"/>
            <a:endParaRPr lang="fr-FR" dirty="0"/>
          </a:p>
          <a:p>
            <a:pPr lvl="1"/>
            <a:r>
              <a:rPr lang="fr-FR" dirty="0"/>
              <a:t>Génération de </a:t>
            </a:r>
            <a:r>
              <a:rPr lang="fr-FR" dirty="0" err="1"/>
              <a:t>jsx</a:t>
            </a:r>
            <a:endParaRPr lang="fr-FR" dirty="0"/>
          </a:p>
          <a:p>
            <a:pPr lvl="1"/>
            <a:endParaRPr lang="fr-FR" dirty="0"/>
          </a:p>
          <a:p>
            <a:pPr lvl="1"/>
            <a:endParaRPr lang="fr-FR" dirty="0"/>
          </a:p>
          <a:p>
            <a:pPr lvl="1"/>
            <a:endParaRPr lang="fr-FR" dirty="0"/>
          </a:p>
          <a:p>
            <a:pPr lvl="1"/>
            <a:endParaRPr lang="fr-FR" dirty="0"/>
          </a:p>
          <a:p>
            <a:pPr lvl="1"/>
            <a:r>
              <a:rPr lang="fr-FR" dirty="0">
                <a:hlinkClick r:id="rId3"/>
              </a:rPr>
              <a:t>https://react-proto.github.io/react-proto/</a:t>
            </a:r>
            <a:endParaRPr lang="fr-FR" dirty="0"/>
          </a:p>
        </p:txBody>
      </p:sp>
      <p:pic>
        <p:nvPicPr>
          <p:cNvPr id="2050" name="Picture 2">
            <a:extLst>
              <a:ext uri="{FF2B5EF4-FFF2-40B4-BE49-F238E27FC236}">
                <a16:creationId xmlns="" xmlns:a16="http://schemas.microsoft.com/office/drawing/2014/main" id="{A20D17D6-0828-49A7-966F-5D499B86F5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8379" y="1810459"/>
            <a:ext cx="7187878" cy="395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42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623A2370-3EE4-49B8-8D14-2D6F72216310}"/>
              </a:ext>
            </a:extLst>
          </p:cNvPr>
          <p:cNvSpPr>
            <a:spLocks noGrp="1"/>
          </p:cNvSpPr>
          <p:nvPr>
            <p:ph type="title"/>
          </p:nvPr>
        </p:nvSpPr>
        <p:spPr/>
        <p:txBody>
          <a:bodyPr/>
          <a:lstStyle/>
          <a:p>
            <a:r>
              <a:rPr lang="fr-FR" dirty="0"/>
              <a:t>Create-react-</a:t>
            </a:r>
            <a:r>
              <a:rPr lang="fr-FR" dirty="0" err="1"/>
              <a:t>library</a:t>
            </a:r>
            <a:endParaRPr lang="fr-FR" dirty="0"/>
          </a:p>
        </p:txBody>
      </p:sp>
      <p:sp>
        <p:nvSpPr>
          <p:cNvPr id="3" name="Espace réservé du contenu 2">
            <a:extLst>
              <a:ext uri="{FF2B5EF4-FFF2-40B4-BE49-F238E27FC236}">
                <a16:creationId xmlns="" xmlns:a16="http://schemas.microsoft.com/office/drawing/2014/main" id="{DAD7F4F1-9B89-498B-9BEB-E5422B69BA64}"/>
              </a:ext>
            </a:extLst>
          </p:cNvPr>
          <p:cNvSpPr>
            <a:spLocks noGrp="1"/>
          </p:cNvSpPr>
          <p:nvPr>
            <p:ph idx="1"/>
          </p:nvPr>
        </p:nvSpPr>
        <p:spPr/>
        <p:txBody>
          <a:bodyPr>
            <a:normAutofit fontScale="92500" lnSpcReduction="20000"/>
          </a:bodyPr>
          <a:lstStyle/>
          <a:p>
            <a:r>
              <a:rPr lang="fr-FR" dirty="0"/>
              <a:t>Permet la création et la diffusion simple de lot de composants sous forme de module</a:t>
            </a:r>
          </a:p>
          <a:p>
            <a:pPr lvl="2"/>
            <a:r>
              <a:rPr lang="fr-FR" dirty="0"/>
              <a:t>Installable par npm/</a:t>
            </a:r>
            <a:r>
              <a:rPr lang="fr-FR" dirty="0" err="1"/>
              <a:t>yarn</a:t>
            </a:r>
            <a:r>
              <a:rPr lang="fr-FR" dirty="0"/>
              <a:t> (si publier a npm)</a:t>
            </a:r>
          </a:p>
          <a:p>
            <a:endParaRPr lang="fr-FR" dirty="0"/>
          </a:p>
          <a:p>
            <a:r>
              <a:rPr lang="fr-FR" dirty="0"/>
              <a:t>Créer la structure pour faire une librairie pour react</a:t>
            </a:r>
          </a:p>
          <a:p>
            <a:pPr lvl="1"/>
            <a:r>
              <a:rPr lang="fr-FR" dirty="0"/>
              <a:t>Fournit aussi une structure pour tester le composant </a:t>
            </a:r>
          </a:p>
          <a:p>
            <a:pPr lvl="2"/>
            <a:r>
              <a:rPr lang="fr-FR" dirty="0"/>
              <a:t>Avec installation automatique du/des composants de la lib</a:t>
            </a:r>
          </a:p>
          <a:p>
            <a:endParaRPr lang="fr-FR" dirty="0"/>
          </a:p>
          <a:p>
            <a:pPr marL="360363" lvl="2" indent="0">
              <a:buNone/>
            </a:pPr>
            <a:r>
              <a:rPr lang="fr-FR" dirty="0"/>
              <a:t>Commande : </a:t>
            </a:r>
          </a:p>
          <a:p>
            <a:pPr marL="914400" lvl="2" indent="0">
              <a:buNone/>
            </a:pPr>
            <a:r>
              <a:rPr lang="fr-FR" b="0" i="0" dirty="0" err="1">
                <a:solidFill>
                  <a:srgbClr val="000000"/>
                </a:solidFill>
                <a:effectLst/>
                <a:latin typeface="Courier New" panose="02070309020205020404" pitchFamily="49" charset="0"/>
              </a:rPr>
              <a:t>npx</a:t>
            </a:r>
            <a:r>
              <a:rPr lang="fr-FR" b="0" i="0" dirty="0">
                <a:solidFill>
                  <a:srgbClr val="000000"/>
                </a:solidFill>
                <a:effectLst/>
                <a:latin typeface="Courier New" panose="02070309020205020404" pitchFamily="49" charset="0"/>
              </a:rPr>
              <a:t> </a:t>
            </a:r>
            <a:r>
              <a:rPr lang="fr-FR" b="0" i="0" dirty="0" err="1">
                <a:solidFill>
                  <a:srgbClr val="000000"/>
                </a:solidFill>
                <a:effectLst/>
                <a:latin typeface="Courier New" panose="02070309020205020404" pitchFamily="49" charset="0"/>
              </a:rPr>
              <a:t>create</a:t>
            </a:r>
            <a:r>
              <a:rPr lang="fr-FR" b="0" i="0" dirty="0">
                <a:solidFill>
                  <a:srgbClr val="000000"/>
                </a:solidFill>
                <a:effectLst/>
                <a:latin typeface="Courier New" panose="02070309020205020404" pitchFamily="49" charset="0"/>
              </a:rPr>
              <a:t>-react-</a:t>
            </a:r>
            <a:r>
              <a:rPr lang="fr-FR" b="0" i="0" dirty="0" err="1">
                <a:solidFill>
                  <a:srgbClr val="000000"/>
                </a:solidFill>
                <a:effectLst/>
                <a:latin typeface="Courier New" panose="02070309020205020404" pitchFamily="49" charset="0"/>
              </a:rPr>
              <a:t>library</a:t>
            </a:r>
            <a:endParaRPr lang="fr-FR" dirty="0"/>
          </a:p>
          <a:p>
            <a:pPr lvl="2"/>
            <a:endParaRPr lang="fr-FR" dirty="0"/>
          </a:p>
        </p:txBody>
      </p:sp>
      <p:sp>
        <p:nvSpPr>
          <p:cNvPr id="6" name="Espace réservé du contenu 5">
            <a:extLst>
              <a:ext uri="{FF2B5EF4-FFF2-40B4-BE49-F238E27FC236}">
                <a16:creationId xmlns="" xmlns:a16="http://schemas.microsoft.com/office/drawing/2014/main" id="{023483A2-6625-4B21-B82F-734578750FDE}"/>
              </a:ext>
            </a:extLst>
          </p:cNvPr>
          <p:cNvSpPr>
            <a:spLocks noGrp="1"/>
          </p:cNvSpPr>
          <p:nvPr>
            <p:ph sz="quarter" idx="14"/>
          </p:nvPr>
        </p:nvSpPr>
        <p:spPr>
          <a:xfrm rot="160723">
            <a:off x="7155715" y="1286236"/>
            <a:ext cx="4580389" cy="3621931"/>
          </a:xfrm>
        </p:spPr>
        <p:txBody>
          <a:bodyPr/>
          <a:lstStyle/>
          <a:p>
            <a:r>
              <a:rPr lang="fr-FR" dirty="0"/>
              <a:t>Structure  générer :</a:t>
            </a:r>
          </a:p>
        </p:txBody>
      </p:sp>
      <p:pic>
        <p:nvPicPr>
          <p:cNvPr id="5" name="Image 4">
            <a:extLst>
              <a:ext uri="{FF2B5EF4-FFF2-40B4-BE49-F238E27FC236}">
                <a16:creationId xmlns="" xmlns:a16="http://schemas.microsoft.com/office/drawing/2014/main" id="{2C5431F9-1ED2-4A50-AADB-24F8D5A6E6A1}"/>
              </a:ext>
            </a:extLst>
          </p:cNvPr>
          <p:cNvPicPr>
            <a:picLocks noChangeAspect="1"/>
          </p:cNvPicPr>
          <p:nvPr/>
        </p:nvPicPr>
        <p:blipFill>
          <a:blip r:embed="rId2"/>
          <a:stretch>
            <a:fillRect/>
          </a:stretch>
        </p:blipFill>
        <p:spPr>
          <a:xfrm rot="169403">
            <a:off x="7339355" y="2028150"/>
            <a:ext cx="4387271" cy="3728616"/>
          </a:xfrm>
          <a:prstGeom prst="rect">
            <a:avLst/>
          </a:prstGeom>
        </p:spPr>
      </p:pic>
      <p:cxnSp>
        <p:nvCxnSpPr>
          <p:cNvPr id="10" name="Connecteur droit avec flèche 9">
            <a:extLst>
              <a:ext uri="{FF2B5EF4-FFF2-40B4-BE49-F238E27FC236}">
                <a16:creationId xmlns="" xmlns:a16="http://schemas.microsoft.com/office/drawing/2014/main" id="{24325146-93A6-4ECB-A18D-68667EE6F25D}"/>
              </a:ext>
            </a:extLst>
          </p:cNvPr>
          <p:cNvCxnSpPr>
            <a:cxnSpLocks/>
          </p:cNvCxnSpPr>
          <p:nvPr/>
        </p:nvCxnSpPr>
        <p:spPr>
          <a:xfrm flipV="1">
            <a:off x="6739847" y="3429000"/>
            <a:ext cx="914400" cy="855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 xmlns:a16="http://schemas.microsoft.com/office/drawing/2014/main" id="{D40D44C4-1A7A-49EF-BBF8-D64015E02D77}"/>
              </a:ext>
            </a:extLst>
          </p:cNvPr>
          <p:cNvCxnSpPr>
            <a:cxnSpLocks/>
          </p:cNvCxnSpPr>
          <p:nvPr/>
        </p:nvCxnSpPr>
        <p:spPr>
          <a:xfrm flipV="1">
            <a:off x="5905928" y="2804845"/>
            <a:ext cx="1553110" cy="5169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132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29B5BE9F-B637-4E38-BF78-D3C1A2A5B5F9}"/>
              </a:ext>
            </a:extLst>
          </p:cNvPr>
          <p:cNvSpPr>
            <a:spLocks noGrp="1"/>
          </p:cNvSpPr>
          <p:nvPr>
            <p:ph type="title"/>
          </p:nvPr>
        </p:nvSpPr>
        <p:spPr/>
        <p:txBody>
          <a:bodyPr/>
          <a:lstStyle/>
          <a:p>
            <a:r>
              <a:rPr lang="fr-FR" dirty="0"/>
              <a:t>TP1 : MEME generator</a:t>
            </a:r>
          </a:p>
        </p:txBody>
      </p:sp>
      <p:pic>
        <p:nvPicPr>
          <p:cNvPr id="4" name="Espace réservé du contenu 3">
            <a:extLst>
              <a:ext uri="{FF2B5EF4-FFF2-40B4-BE49-F238E27FC236}">
                <a16:creationId xmlns="" xmlns:a16="http://schemas.microsoft.com/office/drawing/2014/main" id="{8428B49E-3A20-4EDD-940B-48981D0FBD94}"/>
              </a:ext>
            </a:extLst>
          </p:cNvPr>
          <p:cNvPicPr>
            <a:picLocks noGrp="1" noChangeAspect="1"/>
          </p:cNvPicPr>
          <p:nvPr>
            <p:ph idx="1"/>
          </p:nvPr>
        </p:nvPicPr>
        <p:blipFill>
          <a:blip r:embed="rId3"/>
          <a:stretch>
            <a:fillRect/>
          </a:stretch>
        </p:blipFill>
        <p:spPr>
          <a:xfrm>
            <a:off x="1397000" y="1143000"/>
            <a:ext cx="9398000" cy="5286375"/>
          </a:xfrm>
          <a:prstGeom prst="rect">
            <a:avLst/>
          </a:prstGeom>
        </p:spPr>
      </p:pic>
    </p:spTree>
    <p:extLst>
      <p:ext uri="{BB962C8B-B14F-4D97-AF65-F5344CB8AC3E}">
        <p14:creationId xmlns:p14="http://schemas.microsoft.com/office/powerpoint/2010/main" val="9544971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2246313" y="357166"/>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126</a:t>
            </a:fld>
            <a:endParaRPr lang="fr-FR">
              <a:solidFill>
                <a:prstClr val="black">
                  <a:tint val="75000"/>
                </a:prstClr>
              </a:solidFill>
              <a:latin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127</a:t>
            </a:fld>
            <a:endParaRPr lang="fr-FR">
              <a:solidFill>
                <a:prstClr val="black">
                  <a:tint val="75000"/>
                </a:prstClr>
              </a:solidFill>
              <a:latin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850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128</a:t>
            </a:fld>
            <a:endParaRPr lang="fr-FR">
              <a:solidFill>
                <a:prstClr val="black">
                  <a:tint val="75000"/>
                </a:prstClr>
              </a:solidFill>
              <a:latin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129</a:t>
            </a:fld>
            <a:endParaRPr lang="fr-FR">
              <a:solidFill>
                <a:prstClr val="black">
                  <a:tint val="75000"/>
                </a:prstClr>
              </a:solidFill>
              <a:latin typeface="Calibri"/>
            </a:endParaRP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4167175" y="3786191"/>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86022" name="AutoShape 6"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12" name="Rectangle 11"/>
          <p:cNvSpPr/>
          <p:nvPr/>
        </p:nvSpPr>
        <p:spPr>
          <a:xfrm>
            <a:off x="7964872" y="5857893"/>
            <a:ext cx="2274533" cy="461665"/>
          </a:xfrm>
          <a:prstGeom prst="rect">
            <a:avLst/>
          </a:prstGeom>
        </p:spPr>
        <p:txBody>
          <a:bodyPr wrap="none">
            <a:spAutoFit/>
          </a:bodyPr>
          <a:lstStyle/>
          <a:p>
            <a:r>
              <a:rPr lang="fr-FR" sz="2400" b="1" dirty="0">
                <a:solidFill>
                  <a:prstClr val="black"/>
                </a:solidFill>
                <a:latin typeface="Calibri"/>
              </a:rPr>
              <a:t>https://zlib.net/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2" name="Rectangle 11">
            <a:extLst>
              <a:ext uri="{FF2B5EF4-FFF2-40B4-BE49-F238E27FC236}">
                <a16:creationId xmlns="" xmlns:a16="http://schemas.microsoft.com/office/drawing/2014/main" id="{F0080845-9793-4505-9EA5-C54058F1B9D0}"/>
              </a:ext>
            </a:extLst>
          </p:cNvPr>
          <p:cNvSpPr/>
          <p:nvPr/>
        </p:nvSpPr>
        <p:spPr>
          <a:xfrm>
            <a:off x="2059806" y="2727324"/>
            <a:ext cx="1241659" cy="773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130</a:t>
            </a:fld>
            <a:endParaRPr lang="fr-FR">
              <a:solidFill>
                <a:prstClr val="black">
                  <a:tint val="75000"/>
                </a:prstClr>
              </a:solidFill>
              <a:latin typeface="Calibri"/>
            </a:endParaRPr>
          </a:p>
        </p:txBody>
      </p:sp>
      <p:sp>
        <p:nvSpPr>
          <p:cNvPr id="5" name="Rectangle 4"/>
          <p:cNvSpPr/>
          <p:nvPr/>
        </p:nvSpPr>
        <p:spPr>
          <a:xfrm>
            <a:off x="2351584" y="214311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solidFill>
                  <a:prstClr val="black"/>
                </a:solidFill>
                <a:latin typeface="Calibri"/>
              </a:rPr>
              <a:t>&lt;!DOCTYPE </a:t>
            </a:r>
            <a:r>
              <a:rPr lang="fr-FR" b="1" i="1" dirty="0" err="1">
                <a:solidFill>
                  <a:prstClr val="black"/>
                </a:solidFill>
                <a:latin typeface="Calibri"/>
              </a:rPr>
              <a:t>svg</a:t>
            </a:r>
            <a:r>
              <a:rPr lang="fr-FR" b="1" i="1" dirty="0">
                <a:solidFill>
                  <a:prstClr val="black"/>
                </a:solidFill>
                <a:latin typeface="Calibri"/>
              </a:rPr>
              <a:t> PUBLIC "-//W3C//DTD SVG 1.1//EN" "</a:t>
            </a:r>
            <a:r>
              <a:rPr lang="fr-FR" sz="1600" b="1" i="1" dirty="0">
                <a:solidFill>
                  <a:prstClr val="black"/>
                </a:solidFill>
                <a:latin typeface="Calibri"/>
              </a:rPr>
              <a:t>http://www.w3.org/Graphics/SVG/1.1/DTD/svg11.dtd</a:t>
            </a:r>
            <a:r>
              <a:rPr lang="fr-FR" b="1" i="1" dirty="0">
                <a:solidFill>
                  <a:prstClr val="black"/>
                </a:solidFill>
                <a:latin typeface="Calibri"/>
              </a:rPr>
              <a:t>"&gt;</a:t>
            </a:r>
            <a:endParaRPr lang="fr-FR" dirty="0">
              <a:solidFill>
                <a:prstClr val="black"/>
              </a:solidFill>
              <a:latin typeface="Calibri"/>
            </a:endParaRPr>
          </a:p>
        </p:txBody>
      </p:sp>
      <p:sp>
        <p:nvSpPr>
          <p:cNvPr id="7" name="Rectangle 6"/>
          <p:cNvSpPr/>
          <p:nvPr/>
        </p:nvSpPr>
        <p:spPr>
          <a:xfrm>
            <a:off x="2423592" y="464344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prstClr val="black"/>
                </a:solidFill>
                <a:latin typeface="Calibri"/>
              </a:rPr>
              <a:t>&lt;</a:t>
            </a:r>
            <a:r>
              <a:rPr lang="en-US" b="1" dirty="0" err="1">
                <a:solidFill>
                  <a:prstClr val="black"/>
                </a:solidFill>
                <a:latin typeface="Calibri"/>
              </a:rPr>
              <a:t>svg</a:t>
            </a:r>
            <a:r>
              <a:rPr lang="en-US" dirty="0">
                <a:solidFill>
                  <a:prstClr val="black"/>
                </a:solidFill>
                <a:latin typeface="Calibri"/>
              </a:rPr>
              <a:t> </a:t>
            </a:r>
            <a:r>
              <a:rPr lang="en-US" b="1" dirty="0" err="1">
                <a:solidFill>
                  <a:prstClr val="black"/>
                </a:solidFill>
                <a:latin typeface="Calibri"/>
              </a:rPr>
              <a:t>xmlns</a:t>
            </a:r>
            <a:r>
              <a:rPr lang="en-US" dirty="0">
                <a:solidFill>
                  <a:prstClr val="black"/>
                </a:solidFill>
                <a:latin typeface="Calibri"/>
              </a:rPr>
              <a:t>="</a:t>
            </a:r>
            <a:r>
              <a:rPr lang="en-US" sz="1600" dirty="0">
                <a:solidFill>
                  <a:prstClr val="black"/>
                </a:solidFill>
                <a:latin typeface="Calibri"/>
              </a:rPr>
              <a:t>http://www.w3.org/2000/svg</a:t>
            </a:r>
            <a:r>
              <a:rPr lang="en-US" dirty="0">
                <a:solidFill>
                  <a:prstClr val="black"/>
                </a:solidFill>
                <a:latin typeface="Calibri"/>
              </a:rPr>
              <a:t>" </a:t>
            </a:r>
            <a:r>
              <a:rPr lang="en-US" b="1" dirty="0">
                <a:solidFill>
                  <a:prstClr val="black"/>
                </a:solidFill>
                <a:latin typeface="Calibri"/>
              </a:rPr>
              <a:t>width</a:t>
            </a:r>
            <a:r>
              <a:rPr lang="en-US" dirty="0">
                <a:solidFill>
                  <a:prstClr val="black"/>
                </a:solidFill>
                <a:latin typeface="Calibri"/>
              </a:rPr>
              <a:t>="100%" </a:t>
            </a:r>
            <a:r>
              <a:rPr lang="en-US" b="1" dirty="0">
                <a:solidFill>
                  <a:prstClr val="black"/>
                </a:solidFill>
                <a:latin typeface="Calibri"/>
              </a:rPr>
              <a:t>height</a:t>
            </a:r>
            <a:r>
              <a:rPr lang="en-US" dirty="0">
                <a:solidFill>
                  <a:prstClr val="black"/>
                </a:solidFill>
                <a:latin typeface="Calibri"/>
              </a:rPr>
              <a:t>="100%" </a:t>
            </a:r>
            <a:r>
              <a:rPr lang="en-US" b="1" dirty="0" err="1">
                <a:solidFill>
                  <a:prstClr val="black"/>
                </a:solidFill>
                <a:latin typeface="Calibri"/>
              </a:rPr>
              <a:t>viewBox</a:t>
            </a:r>
            <a:r>
              <a:rPr lang="en-US" dirty="0">
                <a:solidFill>
                  <a:prstClr val="black"/>
                </a:solidFill>
                <a:latin typeface="Calibri"/>
              </a:rPr>
              <a:t>="0 0 500 500"&gt;</a:t>
            </a:r>
            <a:endParaRPr lang="fr-FR" dirty="0">
              <a:solidFill>
                <a:prstClr val="black"/>
              </a:solidFill>
              <a:latin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131</a:t>
            </a:fld>
            <a:endParaRPr lang="fr-FR">
              <a:solidFill>
                <a:prstClr val="black">
                  <a:tint val="75000"/>
                </a:prstClr>
              </a:solidFill>
              <a:latin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92500" lnSpcReduction="2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132</a:t>
            </a:fld>
            <a:endParaRPr lang="fr-FR">
              <a:solidFill>
                <a:prstClr val="black">
                  <a:tint val="75000"/>
                </a:prstClr>
              </a:solidFill>
              <a:latin typeface="Calibri"/>
            </a:endParaRPr>
          </a:p>
        </p:txBody>
      </p:sp>
      <p:grpSp>
        <p:nvGrpSpPr>
          <p:cNvPr id="18" name="Groupe 17"/>
          <p:cNvGrpSpPr/>
          <p:nvPr/>
        </p:nvGrpSpPr>
        <p:grpSpPr>
          <a:xfrm rot="170310">
            <a:off x="7850473" y="2103031"/>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9" y="3027281"/>
              <a:ext cx="216024" cy="364674"/>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solidFill>
                    <a:prstClr val="white"/>
                  </a:solidFill>
                  <a:latin typeface="Calibri"/>
                </a:rPr>
                <a:t>A</a:t>
              </a:r>
            </a:p>
          </p:txBody>
        </p: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1738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a:solidFill>
                  <a:prstClr val="black">
                    <a:tint val="75000"/>
                  </a:prstClr>
                </a:solidFill>
                <a:latin typeface="Calibri"/>
              </a:rPr>
              <a:pPr/>
              <a:t>133</a:t>
            </a:fld>
            <a:endParaRPr lang="fr-FR">
              <a:solidFill>
                <a:prstClr val="black">
                  <a:tint val="75000"/>
                </a:prstClr>
              </a:solidFill>
              <a:latin typeface="Calibri"/>
            </a:endParaRPr>
          </a:p>
        </p:txBody>
      </p:sp>
      <p:sp>
        <p:nvSpPr>
          <p:cNvPr id="22" name="Espace réservé du contenu 21"/>
          <p:cNvSpPr>
            <a:spLocks noGrp="1"/>
          </p:cNvSpPr>
          <p:nvPr>
            <p:ph sz="half" idx="14"/>
          </p:nvPr>
        </p:nvSpPr>
        <p:spPr>
          <a:xfrm>
            <a:off x="1738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4943872" y="3216397"/>
            <a:ext cx="895350" cy="866775"/>
          </a:xfrm>
          <a:prstGeom prst="rect">
            <a:avLst/>
          </a:prstGeom>
          <a:noFill/>
          <a:ln w="9525">
            <a:noFill/>
            <a:miter lim="800000"/>
            <a:headEnd/>
            <a:tailEnd/>
          </a:ln>
        </p:spPr>
      </p:pic>
      <p:sp>
        <p:nvSpPr>
          <p:cNvPr id="9" name="Rectangle 8"/>
          <p:cNvSpPr/>
          <p:nvPr/>
        </p:nvSpPr>
        <p:spPr>
          <a:xfrm>
            <a:off x="2207568" y="3000373"/>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circle</a:t>
            </a:r>
            <a:r>
              <a:rPr lang="en-US" sz="1600" dirty="0">
                <a:solidFill>
                  <a:prstClr val="black"/>
                </a:solidFill>
                <a:latin typeface="Calibri"/>
              </a:rPr>
              <a:t> </a:t>
            </a:r>
            <a:r>
              <a:rPr lang="en-US" sz="1600" b="1" dirty="0">
                <a:solidFill>
                  <a:prstClr val="black"/>
                </a:solidFill>
                <a:latin typeface="Calibri"/>
              </a:rPr>
              <a:t>r</a:t>
            </a:r>
            <a:r>
              <a:rPr lang="en-US" sz="1600" dirty="0">
                <a:solidFill>
                  <a:prstClr val="black"/>
                </a:solidFill>
                <a:latin typeface="Calibri"/>
              </a:rPr>
              <a:t>="100"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(#MyGradient2)"</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stroke-width</a:t>
            </a:r>
            <a:r>
              <a:rPr lang="en-US" sz="1600" dirty="0">
                <a:solidFill>
                  <a:prstClr val="black"/>
                </a:solidFill>
                <a:latin typeface="Calibri"/>
              </a:rPr>
              <a:t>="5" </a:t>
            </a:r>
          </a:p>
          <a:p>
            <a:r>
              <a:rPr lang="en-US" sz="1600" b="1" dirty="0">
                <a:solidFill>
                  <a:prstClr val="black"/>
                </a:solidFill>
                <a:latin typeface="Calibri"/>
              </a:rPr>
              <a:t>       </a:t>
            </a:r>
            <a:r>
              <a:rPr lang="en-US" sz="1600" b="1" dirty="0" err="1">
                <a:solidFill>
                  <a:prstClr val="black"/>
                </a:solidFill>
                <a:latin typeface="Calibri"/>
              </a:rPr>
              <a:t>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="150"/&gt;</a:t>
            </a:r>
            <a:endParaRPr lang="fr-FR" sz="1600" dirty="0">
              <a:solidFill>
                <a:prstClr val="black"/>
              </a:solidFill>
              <a:latin typeface="Calibri"/>
            </a:endParaRPr>
          </a:p>
        </p:txBody>
      </p:sp>
      <p:pic>
        <p:nvPicPr>
          <p:cNvPr id="290820" name="Picture 4"/>
          <p:cNvPicPr>
            <a:picLocks noChangeAspect="1" noChangeArrowheads="1"/>
          </p:cNvPicPr>
          <p:nvPr/>
        </p:nvPicPr>
        <p:blipFill>
          <a:blip r:embed="rId4" cstate="print"/>
          <a:srcRect/>
          <a:stretch>
            <a:fillRect/>
          </a:stretch>
        </p:blipFill>
        <p:spPr bwMode="auto">
          <a:xfrm>
            <a:off x="6240016" y="3072380"/>
            <a:ext cx="876300" cy="1200150"/>
          </a:xfrm>
          <a:prstGeom prst="rect">
            <a:avLst/>
          </a:prstGeom>
          <a:noFill/>
          <a:ln w="9525">
            <a:noFill/>
            <a:miter lim="800000"/>
            <a:headEnd/>
            <a:tailEnd/>
          </a:ln>
        </p:spPr>
      </p:pic>
      <p:sp>
        <p:nvSpPr>
          <p:cNvPr id="11" name="Rectangle 10"/>
          <p:cNvSpPr/>
          <p:nvPr/>
        </p:nvSpPr>
        <p:spPr>
          <a:xfrm>
            <a:off x="7320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ellipse</a:t>
            </a:r>
            <a:r>
              <a:rPr lang="en-US" sz="1600" dirty="0">
                <a:solidFill>
                  <a:prstClr val="black"/>
                </a:solidFill>
                <a:latin typeface="Calibri"/>
              </a:rPr>
              <a:t> </a:t>
            </a:r>
            <a:r>
              <a:rPr lang="en-US" sz="1600" b="1" dirty="0" err="1">
                <a:solidFill>
                  <a:prstClr val="black"/>
                </a:solidFill>
                <a:latin typeface="Calibri"/>
              </a:rPr>
              <a:t>rx</a:t>
            </a:r>
            <a:r>
              <a:rPr lang="en-US" sz="1600" dirty="0">
                <a:solidFill>
                  <a:prstClr val="black"/>
                </a:solidFill>
                <a:latin typeface="Calibri"/>
              </a:rPr>
              <a:t>="100" </a:t>
            </a:r>
            <a:r>
              <a:rPr lang="en-US" sz="1600" b="1" dirty="0" err="1">
                <a:solidFill>
                  <a:prstClr val="black"/>
                </a:solidFill>
                <a:latin typeface="Calibri"/>
              </a:rPr>
              <a:t>ry</a:t>
            </a:r>
            <a:r>
              <a:rPr lang="en-US" sz="1600" dirty="0">
                <a:solidFill>
                  <a:prstClr val="black"/>
                </a:solidFill>
                <a:latin typeface="Calibri"/>
              </a:rPr>
              <a:t>="150"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(#MyGradient2)" </a:t>
            </a:r>
          </a:p>
          <a:p>
            <a:r>
              <a:rPr lang="en-US" sz="1600" b="1" dirty="0">
                <a:solidFill>
                  <a:prstClr val="black"/>
                </a:solidFill>
                <a:latin typeface="Calibri"/>
              </a:rPr>
              <a:t>           stroke</a:t>
            </a:r>
            <a:r>
              <a:rPr lang="en-US" sz="1600" dirty="0">
                <a:solidFill>
                  <a:prstClr val="black"/>
                </a:solidFill>
                <a:latin typeface="Calibri"/>
              </a:rPr>
              <a:t>="black"</a:t>
            </a:r>
          </a:p>
          <a:p>
            <a:r>
              <a:rPr lang="en-US" sz="1600" b="1" dirty="0">
                <a:solidFill>
                  <a:prstClr val="black"/>
                </a:solidFill>
                <a:latin typeface="Calibri"/>
              </a:rPr>
              <a:t>           </a:t>
            </a:r>
            <a:r>
              <a:rPr lang="en-US" sz="1600" b="1" dirty="0" err="1">
                <a:solidFill>
                  <a:prstClr val="black"/>
                </a:solidFill>
                <a:latin typeface="Calibri"/>
              </a:rPr>
              <a:t>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="200"/&gt;</a:t>
            </a:r>
            <a:endParaRPr lang="fr-FR" sz="1600" dirty="0">
              <a:solidFill>
                <a:prstClr val="black"/>
              </a:solidFill>
              <a:latin typeface="Calibri"/>
            </a:endParaRPr>
          </a:p>
        </p:txBody>
      </p:sp>
      <p:pic>
        <p:nvPicPr>
          <p:cNvPr id="290821" name="Picture 5"/>
          <p:cNvPicPr>
            <a:picLocks noChangeAspect="1" noChangeArrowheads="1"/>
          </p:cNvPicPr>
          <p:nvPr/>
        </p:nvPicPr>
        <p:blipFill>
          <a:blip r:embed="rId5" cstate="print"/>
          <a:srcRect/>
          <a:stretch>
            <a:fillRect/>
          </a:stretch>
        </p:blipFill>
        <p:spPr bwMode="auto">
          <a:xfrm>
            <a:off x="4943872" y="5160613"/>
            <a:ext cx="609600" cy="790575"/>
          </a:xfrm>
          <a:prstGeom prst="rect">
            <a:avLst/>
          </a:prstGeom>
          <a:noFill/>
          <a:ln w="9525">
            <a:noFill/>
            <a:miter lim="800000"/>
            <a:headEnd/>
            <a:tailEnd/>
          </a:ln>
        </p:spPr>
      </p:pic>
      <p:sp>
        <p:nvSpPr>
          <p:cNvPr id="13" name="Rectangle 12"/>
          <p:cNvSpPr/>
          <p:nvPr/>
        </p:nvSpPr>
        <p:spPr>
          <a:xfrm>
            <a:off x="1952596" y="4882841"/>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err="1">
                <a:solidFill>
                  <a:prstClr val="black"/>
                </a:solidFill>
                <a:latin typeface="Calibri"/>
              </a:rPr>
              <a:t>rect</a:t>
            </a:r>
            <a:r>
              <a:rPr lang="en-US" sz="1600" b="1" dirty="0">
                <a:solidFill>
                  <a:prstClr val="black"/>
                </a:solidFill>
                <a:latin typeface="Calibri"/>
              </a:rPr>
              <a:t> </a:t>
            </a:r>
          </a:p>
          <a:p>
            <a:r>
              <a:rPr lang="en-US" sz="1600" b="1" dirty="0">
                <a:solidFill>
                  <a:prstClr val="black"/>
                </a:solidFill>
                <a:latin typeface="Calibri"/>
              </a:rPr>
              <a:t>     width</a:t>
            </a:r>
            <a:r>
              <a:rPr lang="en-US" sz="1600" dirty="0">
                <a:solidFill>
                  <a:prstClr val="black"/>
                </a:solidFill>
                <a:latin typeface="Calibri"/>
              </a:rPr>
              <a:t>="150" </a:t>
            </a:r>
            <a:r>
              <a:rPr lang="en-US" sz="1600" b="1" dirty="0">
                <a:solidFill>
                  <a:prstClr val="black"/>
                </a:solidFill>
                <a:latin typeface="Calibri"/>
              </a:rPr>
              <a:t>height</a:t>
            </a:r>
            <a:r>
              <a:rPr lang="en-US" sz="1600" dirty="0">
                <a:solidFill>
                  <a:prstClr val="black"/>
                </a:solidFill>
                <a:latin typeface="Calibri"/>
              </a:rPr>
              <a:t>="200"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x</a:t>
            </a:r>
            <a:r>
              <a:rPr lang="en-US" sz="1600" dirty="0">
                <a:solidFill>
                  <a:prstClr val="black"/>
                </a:solidFill>
                <a:latin typeface="Calibri"/>
              </a:rPr>
              <a:t>="100" </a:t>
            </a:r>
            <a:r>
              <a:rPr lang="en-US" sz="1600" b="1" dirty="0">
                <a:solidFill>
                  <a:prstClr val="black"/>
                </a:solidFill>
                <a:latin typeface="Calibri"/>
              </a:rPr>
              <a:t>y</a:t>
            </a:r>
            <a:r>
              <a:rPr lang="en-US" sz="1600" dirty="0">
                <a:solidFill>
                  <a:prstClr val="black"/>
                </a:solidFill>
                <a:latin typeface="Calibri"/>
              </a:rPr>
              <a:t>="100"/&gt;</a:t>
            </a:r>
            <a:endParaRPr lang="fr-FR" sz="1600" dirty="0">
              <a:solidFill>
                <a:prstClr val="black"/>
              </a:solidFill>
              <a:latin typeface="Calibri"/>
            </a:endParaRPr>
          </a:p>
        </p:txBody>
      </p:sp>
      <p:sp>
        <p:nvSpPr>
          <p:cNvPr id="14" name="Rectangle 13"/>
          <p:cNvSpPr/>
          <p:nvPr/>
        </p:nvSpPr>
        <p:spPr>
          <a:xfrm>
            <a:off x="7392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line</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="150" </a:t>
            </a:r>
            <a:r>
              <a:rPr lang="en-US" sz="1600" b="1" dirty="0">
                <a:solidFill>
                  <a:prstClr val="black"/>
                </a:solidFill>
                <a:latin typeface="Calibri"/>
              </a:rPr>
              <a:t>y1</a:t>
            </a:r>
            <a:r>
              <a:rPr lang="en-US" sz="1600" dirty="0">
                <a:solidFill>
                  <a:prstClr val="black"/>
                </a:solidFill>
                <a:latin typeface="Calibri"/>
              </a:rPr>
              <a:t>="50" </a:t>
            </a:r>
          </a:p>
          <a:p>
            <a:r>
              <a:rPr lang="en-US" sz="1600" b="1" dirty="0">
                <a:solidFill>
                  <a:prstClr val="black"/>
                </a:solidFill>
                <a:latin typeface="Calibri"/>
              </a:rPr>
              <a:t>         y2</a:t>
            </a:r>
            <a:r>
              <a:rPr lang="en-US" sz="1600" dirty="0">
                <a:solidFill>
                  <a:prstClr val="black"/>
                </a:solidFill>
                <a:latin typeface="Calibri"/>
              </a:rPr>
              <a:t>="200" </a:t>
            </a:r>
            <a:r>
              <a:rPr lang="en-US" sz="1600" b="1" dirty="0">
                <a:solidFill>
                  <a:prstClr val="black"/>
                </a:solidFill>
                <a:latin typeface="Calibri"/>
              </a:rPr>
              <a:t>x2</a:t>
            </a:r>
            <a:r>
              <a:rPr lang="en-US" sz="1600" dirty="0">
                <a:solidFill>
                  <a:prstClr val="black"/>
                </a:solidFill>
                <a:latin typeface="Calibri"/>
              </a:rPr>
              <a:t>="50" </a:t>
            </a:r>
          </a:p>
          <a:p>
            <a:r>
              <a:rPr lang="en-US" sz="1600" b="1" dirty="0">
                <a:solidFill>
                  <a:prstClr val="black"/>
                </a:solidFill>
                <a:latin typeface="Calibri"/>
              </a:rPr>
              <a:t>        stroke</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p>
          <a:p>
            <a:r>
              <a:rPr lang="en-US" sz="1600" b="1" dirty="0">
                <a:solidFill>
                  <a:prstClr val="black"/>
                </a:solidFill>
                <a:latin typeface="Calibri"/>
              </a:rPr>
              <a:t>        stroke-width</a:t>
            </a:r>
            <a:r>
              <a:rPr lang="en-US" sz="1600" dirty="0">
                <a:solidFill>
                  <a:prstClr val="black"/>
                </a:solidFill>
                <a:latin typeface="Calibri"/>
              </a:rPr>
              <a:t>="10" /&gt;</a:t>
            </a:r>
            <a:endParaRPr lang="fr-FR" sz="1600" dirty="0">
              <a:solidFill>
                <a:prstClr val="black"/>
              </a:solidFill>
              <a:latin typeface="Calibri"/>
            </a:endParaRPr>
          </a:p>
        </p:txBody>
      </p:sp>
      <p:pic>
        <p:nvPicPr>
          <p:cNvPr id="290826" name="Picture 10"/>
          <p:cNvPicPr>
            <a:picLocks noChangeAspect="1" noChangeArrowheads="1"/>
          </p:cNvPicPr>
          <p:nvPr/>
        </p:nvPicPr>
        <p:blipFill>
          <a:blip r:embed="rId6" cstate="print"/>
          <a:srcRect/>
          <a:stretch>
            <a:fillRect/>
          </a:stretch>
        </p:blipFill>
        <p:spPr bwMode="auto">
          <a:xfrm>
            <a:off x="6168008" y="5088604"/>
            <a:ext cx="864096" cy="991586"/>
          </a:xfrm>
          <a:prstGeom prst="rect">
            <a:avLst/>
          </a:prstGeom>
          <a:noFill/>
          <a:ln w="9525">
            <a:noFill/>
            <a:miter lim="800000"/>
            <a:headEnd/>
            <a:tailEnd/>
          </a:ln>
        </p:spPr>
      </p:pic>
      <p:sp>
        <p:nvSpPr>
          <p:cNvPr id="15" name="Titre 1"/>
          <p:cNvSpPr txBox="1">
            <a:spLocks/>
          </p:cNvSpPr>
          <p:nvPr/>
        </p:nvSpPr>
        <p:spPr>
          <a:xfrm>
            <a:off x="1981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algn="ctr">
              <a:spcBef>
                <a:spcPct val="0"/>
              </a:spcBef>
              <a:defRPr/>
            </a:pPr>
            <a:r>
              <a:rPr lang="fr-FR" sz="3200" dirty="0">
                <a:solidFill>
                  <a:prstClr val="white"/>
                </a:solidFill>
                <a:latin typeface="Calibri"/>
              </a:rPr>
              <a:t>Formes basiques SVG</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697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134</a:t>
            </a:fld>
            <a:endParaRPr lang="fr-FR">
              <a:solidFill>
                <a:prstClr val="black">
                  <a:tint val="75000"/>
                </a:prstClr>
              </a:solidFill>
              <a:latin typeface="Calibri"/>
            </a:endParaRPr>
          </a:p>
        </p:txBody>
      </p:sp>
      <p:sp>
        <p:nvSpPr>
          <p:cNvPr id="6" name="Espace réservé du contenu 5"/>
          <p:cNvSpPr>
            <a:spLocks noGrp="1"/>
          </p:cNvSpPr>
          <p:nvPr>
            <p:ph sz="half" idx="13"/>
          </p:nvPr>
        </p:nvSpPr>
        <p:spPr>
          <a:xfrm>
            <a:off x="1991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5015881" y="2840860"/>
            <a:ext cx="1059557" cy="1164205"/>
          </a:xfrm>
          <a:prstGeom prst="rect">
            <a:avLst/>
          </a:prstGeom>
          <a:noFill/>
          <a:ln w="9525">
            <a:noFill/>
            <a:miter lim="800000"/>
            <a:headEnd/>
            <a:tailEnd/>
          </a:ln>
        </p:spPr>
      </p:pic>
      <p:sp>
        <p:nvSpPr>
          <p:cNvPr id="9" name="Espace réservé du contenu 2"/>
          <p:cNvSpPr txBox="1">
            <a:spLocks/>
          </p:cNvSpPr>
          <p:nvPr/>
        </p:nvSpPr>
        <p:spPr>
          <a:xfrm>
            <a:off x="1841376" y="4121632"/>
            <a:ext cx="8503096" cy="2736368"/>
          </a:xfrm>
          <a:prstGeom prst="rect">
            <a:avLst/>
          </a:prstGeom>
        </p:spPr>
        <p:txBody>
          <a:bodyPr vert="horz">
            <a:normAutofit/>
          </a:bodyPr>
          <a:lstStyle/>
          <a:p>
            <a:pPr marL="923544" lvl="2" indent="-219456">
              <a:spcBef>
                <a:spcPts val="300"/>
              </a:spcBef>
              <a:buClr>
                <a:srgbClr val="4F81BD"/>
              </a:buClr>
              <a:buFont typeface="Wingdings 2"/>
              <a:buChar char=""/>
              <a:defRPr/>
            </a:pPr>
            <a:endParaRPr lang="fr-FR" dirty="0">
              <a:solidFill>
                <a:srgbClr val="4F81BD"/>
              </a:solidFill>
              <a:latin typeface="Calibri"/>
            </a:endParaRPr>
          </a:p>
          <a:p>
            <a:pPr marL="658368" lvl="1" indent="-246888">
              <a:spcBef>
                <a:spcPts val="300"/>
              </a:spcBef>
              <a:buClr>
                <a:srgbClr val="C0504D"/>
              </a:buClr>
              <a:buFont typeface="Georgia"/>
              <a:buChar char="▫"/>
            </a:pPr>
            <a:r>
              <a:rPr lang="fr-FR" sz="1600" b="1" dirty="0">
                <a:solidFill>
                  <a:srgbClr val="C0504D"/>
                </a:solidFill>
                <a:latin typeface="Calibri"/>
              </a:rPr>
              <a:t> Le </a:t>
            </a:r>
            <a:r>
              <a:rPr lang="fr-FR" sz="1600" b="1" dirty="0" err="1">
                <a:solidFill>
                  <a:srgbClr val="C0504D"/>
                </a:solidFill>
                <a:latin typeface="Calibri"/>
              </a:rPr>
              <a:t>path</a:t>
            </a:r>
            <a:r>
              <a:rPr lang="fr-FR" sz="1600" b="1" dirty="0">
                <a:solidFill>
                  <a:srgbClr val="C0504D"/>
                </a:solidFill>
                <a:latin typeface="Calibri"/>
              </a:rPr>
              <a:t> est un chemin vectoriel aussi appelé trajet ou simplement vecteur. Il permet d'indiquer des mouvements ou des courbures de texte par exemple.</a:t>
            </a:r>
          </a:p>
        </p:txBody>
      </p:sp>
      <p:sp>
        <p:nvSpPr>
          <p:cNvPr id="10" name="Rectangle 9"/>
          <p:cNvSpPr/>
          <p:nvPr/>
        </p:nvSpPr>
        <p:spPr>
          <a:xfrm>
            <a:off x="1991544" y="2753634"/>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polygon</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pic>
        <p:nvPicPr>
          <p:cNvPr id="51202" name="Picture 2"/>
          <p:cNvPicPr>
            <a:picLocks noChangeAspect="1" noChangeArrowheads="1"/>
          </p:cNvPicPr>
          <p:nvPr/>
        </p:nvPicPr>
        <p:blipFill>
          <a:blip r:embed="rId4" cstate="print"/>
          <a:srcRect/>
          <a:stretch>
            <a:fillRect/>
          </a:stretch>
        </p:blipFill>
        <p:spPr bwMode="auto">
          <a:xfrm>
            <a:off x="6120756" y="2869308"/>
            <a:ext cx="954909" cy="1059557"/>
          </a:xfrm>
          <a:prstGeom prst="rect">
            <a:avLst/>
          </a:prstGeom>
          <a:noFill/>
          <a:ln w="9525">
            <a:noFill/>
            <a:miter lim="800000"/>
            <a:headEnd/>
            <a:tailEnd/>
          </a:ln>
        </p:spPr>
      </p:pic>
      <p:sp>
        <p:nvSpPr>
          <p:cNvPr id="12" name="Rectangle 11"/>
          <p:cNvSpPr/>
          <p:nvPr/>
        </p:nvSpPr>
        <p:spPr>
          <a:xfrm>
            <a:off x="7248128" y="2780929"/>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err="1">
                <a:solidFill>
                  <a:prstClr val="black"/>
                </a:solidFill>
                <a:latin typeface="Calibri"/>
              </a:rPr>
              <a:t>polyline</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sp>
        <p:nvSpPr>
          <p:cNvPr id="13" name="Rectangle 12"/>
          <p:cNvSpPr/>
          <p:nvPr/>
        </p:nvSpPr>
        <p:spPr>
          <a:xfrm>
            <a:off x="5735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 &lt;</a:t>
            </a:r>
            <a:r>
              <a:rPr lang="en-US" sz="1600" b="1" dirty="0">
                <a:solidFill>
                  <a:prstClr val="black"/>
                </a:solidFill>
                <a:latin typeface="Calibri"/>
              </a:rPr>
              <a:t>path</a:t>
            </a:r>
            <a:r>
              <a:rPr lang="en-US" sz="1600" dirty="0">
                <a:solidFill>
                  <a:prstClr val="black"/>
                </a:solidFill>
                <a:latin typeface="Calibri"/>
              </a:rPr>
              <a:t> </a:t>
            </a:r>
          </a:p>
          <a:p>
            <a:r>
              <a:rPr lang="en-US" sz="1600" b="1" dirty="0">
                <a:solidFill>
                  <a:prstClr val="black"/>
                </a:solidFill>
                <a:latin typeface="Calibri"/>
              </a:rPr>
              <a:t>d</a:t>
            </a:r>
            <a:r>
              <a:rPr lang="en-US" sz="1600" dirty="0">
                <a:solidFill>
                  <a:prstClr val="black"/>
                </a:solidFill>
                <a:latin typeface="Calibri"/>
              </a:rPr>
              <a:t>="M 100 350 q 0 -500 300 0" </a:t>
            </a:r>
            <a:r>
              <a:rPr lang="en-US" sz="1600" b="1" dirty="0">
                <a:solidFill>
                  <a:prstClr val="black"/>
                </a:solidFill>
                <a:latin typeface="Calibri"/>
              </a:rPr>
              <a:t>stroke</a:t>
            </a:r>
            <a:r>
              <a:rPr lang="en-US" sz="1600" dirty="0">
                <a:solidFill>
                  <a:prstClr val="black"/>
                </a:solidFill>
                <a:latin typeface="Calibri"/>
              </a:rPr>
              <a:t>="blue“ </a:t>
            </a:r>
            <a:r>
              <a:rPr lang="en-US" sz="1600" b="1" dirty="0">
                <a:solidFill>
                  <a:prstClr val="black"/>
                </a:solidFill>
                <a:latin typeface="Calibri"/>
              </a:rPr>
              <a:t>stroke-width</a:t>
            </a:r>
            <a:r>
              <a:rPr lang="en-US" sz="1600" dirty="0">
                <a:solidFill>
                  <a:prstClr val="black"/>
                </a:solidFill>
                <a:latin typeface="Calibri"/>
              </a:rPr>
              <a:t>="5" </a:t>
            </a:r>
          </a:p>
          <a:p>
            <a:r>
              <a:rPr lang="en-US" sz="1600" b="1" dirty="0">
                <a:solidFill>
                  <a:prstClr val="black"/>
                </a:solidFill>
                <a:latin typeface="Calibri"/>
              </a:rPr>
              <a:t>fill</a:t>
            </a:r>
            <a:r>
              <a:rPr lang="en-US" sz="1600" dirty="0">
                <a:solidFill>
                  <a:prstClr val="black"/>
                </a:solidFill>
                <a:latin typeface="Calibri"/>
              </a:rPr>
              <a:t>="none" /&gt;</a:t>
            </a:r>
          </a:p>
        </p:txBody>
      </p:sp>
      <p:pic>
        <p:nvPicPr>
          <p:cNvPr id="51203" name="Picture 3"/>
          <p:cNvPicPr>
            <a:picLocks noChangeAspect="1" noChangeArrowheads="1"/>
          </p:cNvPicPr>
          <p:nvPr/>
        </p:nvPicPr>
        <p:blipFill>
          <a:blip r:embed="rId5" cstate="print"/>
          <a:srcRect/>
          <a:stretch>
            <a:fillRect/>
          </a:stretch>
        </p:blipFill>
        <p:spPr bwMode="auto">
          <a:xfrm>
            <a:off x="3143673" y="5031762"/>
            <a:ext cx="1897385" cy="1469072"/>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1981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1981200" y="1556793"/>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6172200" y="1628801"/>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a:solidFill>
                  <a:prstClr val="black">
                    <a:tint val="75000"/>
                  </a:prstClr>
                </a:solidFill>
                <a:latin typeface="Calibri"/>
              </a:rPr>
              <a:pPr/>
              <a:t>135</a:t>
            </a:fld>
            <a:endParaRPr lang="fr-FR">
              <a:solidFill>
                <a:prstClr val="black">
                  <a:tint val="75000"/>
                </a:prstClr>
              </a:solidFill>
              <a:latin typeface="Calibri"/>
            </a:endParaRPr>
          </a:p>
        </p:txBody>
      </p:sp>
      <p:sp>
        <p:nvSpPr>
          <p:cNvPr id="7" name="Rectangle 6"/>
          <p:cNvSpPr/>
          <p:nvPr/>
        </p:nvSpPr>
        <p:spPr>
          <a:xfrm>
            <a:off x="3143672" y="2276872"/>
            <a:ext cx="1763496" cy="369332"/>
          </a:xfrm>
          <a:prstGeom prst="rect">
            <a:avLst/>
          </a:prstGeom>
        </p:spPr>
        <p:txBody>
          <a:bodyPr wrap="none">
            <a:spAutoFit/>
          </a:bodyPr>
          <a:lstStyle/>
          <a:p>
            <a:r>
              <a:rPr lang="fr-FR" b="1" dirty="0" err="1">
                <a:solidFill>
                  <a:srgbClr val="FF0000"/>
                </a:solidFill>
                <a:latin typeface="Calibri"/>
              </a:rPr>
              <a:t>fill</a:t>
            </a:r>
            <a:r>
              <a:rPr lang="fr-FR" dirty="0">
                <a:solidFill>
                  <a:prstClr val="black"/>
                </a:solidFill>
                <a:latin typeface="Calibri"/>
              </a:rPr>
              <a:t>="LIGHTBLUE"</a:t>
            </a:r>
          </a:p>
        </p:txBody>
      </p:sp>
      <p:sp>
        <p:nvSpPr>
          <p:cNvPr id="8" name="Rectangle 7"/>
          <p:cNvSpPr/>
          <p:nvPr/>
        </p:nvSpPr>
        <p:spPr>
          <a:xfrm>
            <a:off x="2855641" y="3717032"/>
            <a:ext cx="2306593" cy="369332"/>
          </a:xfrm>
          <a:prstGeom prst="rect">
            <a:avLst/>
          </a:prstGeom>
        </p:spPr>
        <p:txBody>
          <a:bodyPr wrap="none">
            <a:spAutoFit/>
          </a:bodyPr>
          <a:lstStyle/>
          <a:p>
            <a:r>
              <a:rPr lang="fr-FR" dirty="0">
                <a:solidFill>
                  <a:prstClr val="black"/>
                </a:solidFill>
                <a:latin typeface="Calibri"/>
              </a:rPr>
              <a:t> </a:t>
            </a:r>
            <a:r>
              <a:rPr lang="fr-FR" b="1" dirty="0" err="1">
                <a:solidFill>
                  <a:srgbClr val="FF0000"/>
                </a:solidFill>
                <a:latin typeface="Calibri"/>
              </a:rPr>
              <a:t>fill</a:t>
            </a:r>
            <a:r>
              <a:rPr lang="fr-FR" dirty="0">
                <a:solidFill>
                  <a:prstClr val="black"/>
                </a:solidFill>
                <a:latin typeface="Calibri"/>
              </a:rPr>
              <a:t>="url(#</a:t>
            </a:r>
            <a:r>
              <a:rPr lang="fr-FR" dirty="0" err="1">
                <a:solidFill>
                  <a:prstClr val="black"/>
                </a:solidFill>
                <a:latin typeface="Calibri"/>
              </a:rPr>
              <a:t>gradientId</a:t>
            </a:r>
            <a:r>
              <a:rPr lang="fr-FR" dirty="0">
                <a:solidFill>
                  <a:prstClr val="black"/>
                </a:solidFill>
                <a:latin typeface="Calibri"/>
              </a:rPr>
              <a:t>)" </a:t>
            </a:r>
          </a:p>
        </p:txBody>
      </p:sp>
      <p:pic>
        <p:nvPicPr>
          <p:cNvPr id="289794" name="Picture 2"/>
          <p:cNvPicPr>
            <a:picLocks noChangeAspect="1" noChangeArrowheads="1"/>
          </p:cNvPicPr>
          <p:nvPr/>
        </p:nvPicPr>
        <p:blipFill>
          <a:blip r:embed="rId3" cstate="print"/>
          <a:srcRect/>
          <a:stretch>
            <a:fillRect/>
          </a:stretch>
        </p:blipFill>
        <p:spPr bwMode="auto">
          <a:xfrm>
            <a:off x="3143672" y="4149081"/>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3143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2135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 xmlns:a16="http://schemas.microsoft.com/office/drawing/2014/main" val="20000"/>
                    </a:ext>
                  </a:extLst>
                </a:gridCol>
                <a:gridCol w="1296144">
                  <a:extLst>
                    <a:ext uri="{9D8B030D-6E8A-4147-A177-3AD203B41FA5}">
                      <a16:colId xmlns="" xmlns:a16="http://schemas.microsoft.com/office/drawing/2014/main" val="20001"/>
                    </a:ext>
                  </a:extLst>
                </a:gridCol>
                <a:gridCol w="1296144">
                  <a:extLst>
                    <a:ext uri="{9D8B030D-6E8A-4147-A177-3AD203B41FA5}">
                      <a16:colId xmlns=""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 xmlns:a16="http://schemas.microsoft.com/office/drawing/2014/main" val="10000"/>
                  </a:ext>
                </a:extLst>
              </a:tr>
            </a:tbl>
          </a:graphicData>
        </a:graphic>
      </p:graphicFrame>
      <p:grpSp>
        <p:nvGrpSpPr>
          <p:cNvPr id="18" name="Groupe 17"/>
          <p:cNvGrpSpPr/>
          <p:nvPr/>
        </p:nvGrpSpPr>
        <p:grpSpPr>
          <a:xfrm>
            <a:off x="2172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8184232" y="2195572"/>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a:t>
            </a:r>
            <a:r>
              <a:rPr lang="fr-FR" sz="1400" dirty="0">
                <a:solidFill>
                  <a:srgbClr val="FF0000"/>
                </a:solidFill>
                <a:latin typeface="Calibri"/>
              </a:rPr>
              <a:t>2E</a:t>
            </a:r>
            <a:r>
              <a:rPr lang="fr-FR" sz="1400" dirty="0">
                <a:solidFill>
                  <a:srgbClr val="00B050"/>
                </a:solidFill>
                <a:latin typeface="Calibri"/>
              </a:rPr>
              <a:t>8B</a:t>
            </a:r>
            <a:r>
              <a:rPr lang="fr-FR" sz="1400" dirty="0">
                <a:solidFill>
                  <a:srgbClr val="00B0F0"/>
                </a:solidFill>
                <a:latin typeface="Calibri"/>
              </a:rPr>
              <a:t>57</a:t>
            </a:r>
            <a:r>
              <a:rPr lang="fr-FR" dirty="0">
                <a:solidFill>
                  <a:prstClr val="black"/>
                </a:solidFill>
                <a:latin typeface="Calibri"/>
              </a:rPr>
              <a:t>"</a:t>
            </a:r>
          </a:p>
        </p:txBody>
      </p:sp>
      <p:pic>
        <p:nvPicPr>
          <p:cNvPr id="289805" name="Picture 13"/>
          <p:cNvPicPr>
            <a:picLocks noChangeAspect="1" noChangeArrowheads="1"/>
          </p:cNvPicPr>
          <p:nvPr/>
        </p:nvPicPr>
        <p:blipFill>
          <a:blip r:embed="rId8" cstate="print"/>
          <a:srcRect/>
          <a:stretch>
            <a:fillRect/>
          </a:stretch>
        </p:blipFill>
        <p:spPr bwMode="auto">
          <a:xfrm>
            <a:off x="8640266" y="2564905"/>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6580610" y="2564905"/>
            <a:ext cx="1171575" cy="466725"/>
          </a:xfrm>
          <a:prstGeom prst="rect">
            <a:avLst/>
          </a:prstGeom>
          <a:noFill/>
          <a:ln w="9525">
            <a:noFill/>
            <a:miter lim="800000"/>
            <a:headEnd/>
            <a:tailEnd/>
          </a:ln>
        </p:spPr>
      </p:pic>
      <p:sp>
        <p:nvSpPr>
          <p:cNvPr id="26" name="Rectangle 25"/>
          <p:cNvSpPr/>
          <p:nvPr/>
        </p:nvSpPr>
        <p:spPr>
          <a:xfrm>
            <a:off x="6096000" y="2204864"/>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BLACK</a:t>
            </a:r>
            <a:r>
              <a:rPr lang="fr-FR" dirty="0">
                <a:solidFill>
                  <a:prstClr val="black"/>
                </a:solidFill>
                <a:latin typeface="Calibri"/>
              </a:rPr>
              <a:t>"</a:t>
            </a:r>
          </a:p>
        </p:txBody>
      </p:sp>
      <p:sp>
        <p:nvSpPr>
          <p:cNvPr id="27" name="Rectangle 26"/>
          <p:cNvSpPr/>
          <p:nvPr/>
        </p:nvSpPr>
        <p:spPr>
          <a:xfrm>
            <a:off x="6744073" y="3356992"/>
            <a:ext cx="2645019"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dasharray</a:t>
            </a:r>
            <a:r>
              <a:rPr lang="fr-FR" dirty="0">
                <a:solidFill>
                  <a:prstClr val="black"/>
                </a:solidFill>
                <a:latin typeface="Calibri"/>
              </a:rPr>
              <a:t>="value"</a:t>
            </a:r>
          </a:p>
        </p:txBody>
      </p:sp>
      <p:sp>
        <p:nvSpPr>
          <p:cNvPr id="28" name="Rectangle 27"/>
          <p:cNvSpPr/>
          <p:nvPr/>
        </p:nvSpPr>
        <p:spPr>
          <a:xfrm>
            <a:off x="8688288" y="3707740"/>
            <a:ext cx="1362874" cy="369332"/>
          </a:xfrm>
          <a:prstGeom prst="rect">
            <a:avLst/>
          </a:prstGeom>
        </p:spPr>
        <p:txBody>
          <a:bodyPr wrap="none">
            <a:spAutoFit/>
          </a:bodyPr>
          <a:lstStyle/>
          <a:p>
            <a:r>
              <a:rPr lang="fr-FR" dirty="0">
                <a:solidFill>
                  <a:prstClr val="black"/>
                </a:solidFill>
                <a:latin typeface="Calibri"/>
              </a:rPr>
              <a:t>"30,5,10,20"</a:t>
            </a:r>
          </a:p>
        </p:txBody>
      </p:sp>
      <p:pic>
        <p:nvPicPr>
          <p:cNvPr id="289807" name="Picture 15"/>
          <p:cNvPicPr>
            <a:picLocks noChangeAspect="1" noChangeArrowheads="1"/>
          </p:cNvPicPr>
          <p:nvPr/>
        </p:nvPicPr>
        <p:blipFill>
          <a:blip r:embed="rId10" cstate="print"/>
          <a:srcRect/>
          <a:stretch>
            <a:fillRect/>
          </a:stretch>
        </p:blipFill>
        <p:spPr bwMode="auto">
          <a:xfrm>
            <a:off x="8832305" y="4076304"/>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6672064" y="4077072"/>
            <a:ext cx="1200150" cy="476250"/>
          </a:xfrm>
          <a:prstGeom prst="rect">
            <a:avLst/>
          </a:prstGeom>
          <a:noFill/>
          <a:ln w="9525">
            <a:noFill/>
            <a:miter lim="800000"/>
            <a:headEnd/>
            <a:tailEnd/>
          </a:ln>
        </p:spPr>
      </p:pic>
      <p:sp>
        <p:nvSpPr>
          <p:cNvPr id="32" name="Rectangle 31"/>
          <p:cNvSpPr/>
          <p:nvPr/>
        </p:nvSpPr>
        <p:spPr>
          <a:xfrm>
            <a:off x="6816081" y="3717032"/>
            <a:ext cx="896399" cy="369332"/>
          </a:xfrm>
          <a:prstGeom prst="rect">
            <a:avLst/>
          </a:prstGeom>
        </p:spPr>
        <p:txBody>
          <a:bodyPr wrap="none">
            <a:spAutoFit/>
          </a:bodyPr>
          <a:lstStyle/>
          <a:p>
            <a:r>
              <a:rPr lang="fr-FR" dirty="0">
                <a:solidFill>
                  <a:prstClr val="black"/>
                </a:solidFill>
                <a:latin typeface="Calibri"/>
              </a:rPr>
              <a:t>"40,10"</a:t>
            </a:r>
          </a:p>
        </p:txBody>
      </p:sp>
      <p:sp>
        <p:nvSpPr>
          <p:cNvPr id="33" name="Rectangle 32"/>
          <p:cNvSpPr/>
          <p:nvPr/>
        </p:nvSpPr>
        <p:spPr>
          <a:xfrm>
            <a:off x="6896472" y="6093296"/>
            <a:ext cx="2256708"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width</a:t>
            </a:r>
            <a:r>
              <a:rPr lang="fr-FR" dirty="0">
                <a:solidFill>
                  <a:prstClr val="black"/>
                </a:solidFill>
                <a:latin typeface="Calibri"/>
              </a:rPr>
              <a:t>="value"</a:t>
            </a:r>
          </a:p>
        </p:txBody>
      </p:sp>
      <p:pic>
        <p:nvPicPr>
          <p:cNvPr id="289810" name="Picture 18"/>
          <p:cNvPicPr>
            <a:picLocks noChangeAspect="1" noChangeArrowheads="1"/>
          </p:cNvPicPr>
          <p:nvPr/>
        </p:nvPicPr>
        <p:blipFill>
          <a:blip r:embed="rId12" cstate="print"/>
          <a:srcRect/>
          <a:stretch>
            <a:fillRect/>
          </a:stretch>
        </p:blipFill>
        <p:spPr bwMode="auto">
          <a:xfrm>
            <a:off x="6964660" y="5229201"/>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9048329" y="5157192"/>
            <a:ext cx="720079" cy="448816"/>
          </a:xfrm>
          <a:prstGeom prst="rect">
            <a:avLst/>
          </a:prstGeom>
          <a:noFill/>
          <a:ln w="9525">
            <a:noFill/>
            <a:miter lim="800000"/>
            <a:headEnd/>
            <a:tailEnd/>
          </a:ln>
        </p:spPr>
      </p:pic>
      <p:sp>
        <p:nvSpPr>
          <p:cNvPr id="37" name="Rectangle 36"/>
          <p:cNvSpPr/>
          <p:nvPr/>
        </p:nvSpPr>
        <p:spPr>
          <a:xfrm>
            <a:off x="6896472" y="4869160"/>
            <a:ext cx="2404184"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opacity</a:t>
            </a:r>
            <a:r>
              <a:rPr lang="fr-FR" dirty="0">
                <a:solidFill>
                  <a:prstClr val="black"/>
                </a:solidFill>
                <a:latin typeface="Calibri"/>
              </a:rPr>
              <a:t>="value"</a:t>
            </a:r>
          </a:p>
        </p:txBody>
      </p:sp>
      <p:sp>
        <p:nvSpPr>
          <p:cNvPr id="38" name="Rectangle 37"/>
          <p:cNvSpPr/>
          <p:nvPr/>
        </p:nvSpPr>
        <p:spPr>
          <a:xfrm>
            <a:off x="2927648" y="5147900"/>
            <a:ext cx="1795492" cy="369332"/>
          </a:xfrm>
          <a:prstGeom prst="rect">
            <a:avLst/>
          </a:prstGeom>
        </p:spPr>
        <p:txBody>
          <a:bodyPr wrap="none">
            <a:spAutoFit/>
          </a:bodyPr>
          <a:lstStyle/>
          <a:p>
            <a:r>
              <a:rPr lang="fr-FR" dirty="0">
                <a:solidFill>
                  <a:prstClr val="black"/>
                </a:solidFill>
                <a:latin typeface="Calibri"/>
              </a:rPr>
              <a:t> </a:t>
            </a:r>
            <a:r>
              <a:rPr lang="fr-FR" b="1" dirty="0" err="1">
                <a:solidFill>
                  <a:srgbClr val="FF0000"/>
                </a:solidFill>
                <a:latin typeface="Calibri"/>
              </a:rPr>
              <a:t>opacity</a:t>
            </a:r>
            <a:r>
              <a:rPr lang="fr-FR" dirty="0">
                <a:solidFill>
                  <a:prstClr val="black"/>
                </a:solidFill>
                <a:latin typeface="Calibri"/>
              </a:rPr>
              <a:t>="value" </a:t>
            </a:r>
          </a:p>
        </p:txBody>
      </p:sp>
      <p:sp>
        <p:nvSpPr>
          <p:cNvPr id="39" name="Rectangle 38"/>
          <p:cNvSpPr/>
          <p:nvPr/>
        </p:nvSpPr>
        <p:spPr>
          <a:xfrm>
            <a:off x="8544272" y="5301208"/>
            <a:ext cx="417102" cy="369332"/>
          </a:xfrm>
          <a:prstGeom prst="rect">
            <a:avLst/>
          </a:prstGeom>
        </p:spPr>
        <p:txBody>
          <a:bodyPr wrap="none">
            <a:spAutoFit/>
          </a:bodyPr>
          <a:lstStyle/>
          <a:p>
            <a:r>
              <a:rPr lang="fr-FR" dirty="0">
                <a:solidFill>
                  <a:prstClr val="black"/>
                </a:solidFill>
                <a:latin typeface="Calibri"/>
              </a:rPr>
              <a:t>≈0</a:t>
            </a:r>
          </a:p>
        </p:txBody>
      </p:sp>
      <p:sp>
        <p:nvSpPr>
          <p:cNvPr id="40" name="Rectangle 39"/>
          <p:cNvSpPr/>
          <p:nvPr/>
        </p:nvSpPr>
        <p:spPr>
          <a:xfrm>
            <a:off x="7752184" y="5301208"/>
            <a:ext cx="433132" cy="369332"/>
          </a:xfrm>
          <a:prstGeom prst="rect">
            <a:avLst/>
          </a:prstGeom>
        </p:spPr>
        <p:txBody>
          <a:bodyPr wrap="none">
            <a:spAutoFit/>
          </a:bodyPr>
          <a:lstStyle/>
          <a:p>
            <a:r>
              <a:rPr lang="fr-FR" dirty="0">
                <a:solidFill>
                  <a:prstClr val="black"/>
                </a:solidFill>
                <a:latin typeface="Calibri"/>
              </a:rPr>
              <a:t>≈1</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136</a:t>
            </a:fld>
            <a:endParaRPr lang="fr-FR">
              <a:solidFill>
                <a:prstClr val="black">
                  <a:tint val="75000"/>
                </a:prstClr>
              </a:solidFill>
              <a:latin typeface="Calibri"/>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75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137</a:t>
            </a:fld>
            <a:endParaRPr lang="fr-FR">
              <a:solidFill>
                <a:prstClr val="black">
                  <a:tint val="75000"/>
                </a:prstClr>
              </a:solidFill>
              <a:latin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85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138</a:t>
            </a:fld>
            <a:endParaRPr lang="fr-FR">
              <a:solidFill>
                <a:prstClr val="black">
                  <a:tint val="75000"/>
                </a:prstClr>
              </a:solidFill>
              <a:latin typeface="Calibri"/>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139</a:t>
            </a:fld>
            <a:endParaRPr lang="fr-FR">
              <a:solidFill>
                <a:prstClr val="black">
                  <a:tint val="75000"/>
                </a:prstClr>
              </a:solidFill>
              <a:latin typeface="Calibri"/>
            </a:endParaRPr>
          </a:p>
        </p:txBody>
      </p:sp>
      <p:pic>
        <p:nvPicPr>
          <p:cNvPr id="45059" name="Picture 3"/>
          <p:cNvPicPr>
            <a:picLocks noChangeAspect="1" noChangeArrowheads="1"/>
          </p:cNvPicPr>
          <p:nvPr/>
        </p:nvPicPr>
        <p:blipFill>
          <a:blip r:embed="rId3" cstate="print"/>
          <a:srcRect/>
          <a:stretch>
            <a:fillRect/>
          </a:stretch>
        </p:blipFill>
        <p:spPr bwMode="auto">
          <a:xfrm>
            <a:off x="2279576" y="4581129"/>
            <a:ext cx="1790700" cy="1724025"/>
          </a:xfrm>
          <a:prstGeom prst="rect">
            <a:avLst/>
          </a:prstGeom>
          <a:noFill/>
          <a:ln w="9525">
            <a:noFill/>
            <a:miter lim="800000"/>
            <a:headEnd/>
            <a:tailEnd/>
          </a:ln>
        </p:spPr>
      </p:pic>
      <p:sp>
        <p:nvSpPr>
          <p:cNvPr id="13" name="ZoneTexte 12"/>
          <p:cNvSpPr txBox="1"/>
          <p:nvPr/>
        </p:nvSpPr>
        <p:spPr>
          <a:xfrm>
            <a:off x="2095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solidFill>
                  <a:prstClr val="black"/>
                </a:solidFill>
                <a:latin typeface="Calibri"/>
              </a:rPr>
              <a:t>&lt;</a:t>
            </a:r>
            <a:r>
              <a:rPr lang="en-US" sz="1600" b="1" dirty="0" err="1">
                <a:solidFill>
                  <a:prstClr val="black"/>
                </a:solidFill>
                <a:latin typeface="Calibri"/>
              </a:rPr>
              <a:t>defs</a:t>
            </a:r>
            <a:r>
              <a:rPr lang="en-US" sz="1600" dirty="0">
                <a:solidFill>
                  <a:prstClr val="black"/>
                </a:solidFill>
                <a:latin typeface="Calibri"/>
              </a:rPr>
              <a:t>&gt;</a:t>
            </a:r>
          </a:p>
          <a:p>
            <a:r>
              <a:rPr lang="en-US" sz="1600" dirty="0">
                <a:solidFill>
                  <a:prstClr val="black"/>
                </a:solidFill>
                <a:latin typeface="Calibri"/>
              </a:rPr>
              <a:t>    &lt;</a:t>
            </a:r>
            <a:r>
              <a:rPr lang="en-US" sz="1600" b="1" dirty="0" err="1">
                <a:solidFill>
                  <a:prstClr val="black"/>
                </a:solidFill>
                <a:latin typeface="Calibri"/>
              </a:rPr>
              <a:t>linearGradient</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="0" </a:t>
            </a:r>
            <a:r>
              <a:rPr lang="en-US" sz="1600" b="1" dirty="0">
                <a:solidFill>
                  <a:prstClr val="black"/>
                </a:solidFill>
                <a:latin typeface="Calibri"/>
              </a:rPr>
              <a:t>x2</a:t>
            </a:r>
            <a:r>
              <a:rPr lang="en-US" sz="1600" dirty="0">
                <a:solidFill>
                  <a:prstClr val="black"/>
                </a:solidFill>
                <a:latin typeface="Calibri"/>
              </a:rPr>
              <a:t>="100%"    </a:t>
            </a:r>
          </a:p>
          <a:p>
            <a:r>
              <a:rPr lang="en-US" sz="1600" b="1" dirty="0">
                <a:solidFill>
                  <a:prstClr val="black"/>
                </a:solidFill>
                <a:latin typeface="Calibri"/>
              </a:rPr>
              <a:t>            y1</a:t>
            </a:r>
            <a:r>
              <a:rPr lang="en-US" sz="1600" dirty="0">
                <a:solidFill>
                  <a:prstClr val="black"/>
                </a:solidFill>
                <a:latin typeface="Calibri"/>
              </a:rPr>
              <a:t>="0"  </a:t>
            </a:r>
            <a:r>
              <a:rPr lang="en-US" sz="1600" b="1" dirty="0">
                <a:solidFill>
                  <a:prstClr val="black"/>
                </a:solidFill>
                <a:latin typeface="Calibri"/>
              </a:rPr>
              <a:t>y2</a:t>
            </a:r>
            <a:r>
              <a:rPr lang="en-US" sz="1600" dirty="0">
                <a:solidFill>
                  <a:prstClr val="black"/>
                </a:solidFill>
                <a:latin typeface="Calibri"/>
              </a:rPr>
              <a:t>="100%" </a:t>
            </a:r>
            <a:r>
              <a:rPr lang="en-US" sz="1600" b="1" dirty="0">
                <a:solidFill>
                  <a:prstClr val="black"/>
                </a:solidFill>
                <a:latin typeface="Calibri"/>
              </a:rPr>
              <a:t>id</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="5%" </a:t>
            </a:r>
            <a:r>
              <a:rPr lang="en-US" sz="1600" b="1" dirty="0">
                <a:solidFill>
                  <a:prstClr val="black"/>
                </a:solidFill>
                <a:latin typeface="Calibri"/>
              </a:rPr>
              <a:t>stop-color</a:t>
            </a:r>
            <a:r>
              <a:rPr lang="en-US" sz="1600" dirty="0">
                <a:solidFill>
                  <a:prstClr val="black"/>
                </a:solidFill>
                <a:latin typeface="Calibri"/>
              </a:rPr>
              <a:t>="yellow"/&gt;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="95%" </a:t>
            </a:r>
            <a:r>
              <a:rPr lang="en-US" sz="1600" b="1" dirty="0">
                <a:solidFill>
                  <a:prstClr val="black"/>
                </a:solidFill>
                <a:latin typeface="Calibri"/>
              </a:rPr>
              <a:t>stop-color</a:t>
            </a:r>
            <a:r>
              <a:rPr lang="en-US" sz="1600" dirty="0">
                <a:solidFill>
                  <a:prstClr val="black"/>
                </a:solidFill>
                <a:latin typeface="Calibri"/>
              </a:rPr>
              <a:t>="red"/&gt;</a:t>
            </a:r>
          </a:p>
          <a:p>
            <a:r>
              <a:rPr lang="en-US" sz="1600" dirty="0">
                <a:solidFill>
                  <a:prstClr val="black"/>
                </a:solidFill>
                <a:latin typeface="Calibri"/>
              </a:rPr>
              <a:t>   &lt;/</a:t>
            </a:r>
            <a:r>
              <a:rPr lang="en-US" sz="1600" b="1" dirty="0" err="1">
                <a:solidFill>
                  <a:prstClr val="black"/>
                </a:solidFill>
                <a:latin typeface="Calibri"/>
              </a:rPr>
              <a:t>linearGradient</a:t>
            </a:r>
            <a:r>
              <a:rPr lang="en-US" sz="1600" dirty="0">
                <a:solidFill>
                  <a:prstClr val="black"/>
                </a:solidFill>
                <a:latin typeface="Calibri"/>
              </a:rPr>
              <a:t>&gt;</a:t>
            </a:r>
          </a:p>
          <a:p>
            <a:r>
              <a:rPr lang="en-US" sz="1600" dirty="0">
                <a:solidFill>
                  <a:prstClr val="black"/>
                </a:solidFill>
                <a:latin typeface="Calibri"/>
              </a:rPr>
              <a:t>&lt;/</a:t>
            </a:r>
            <a:r>
              <a:rPr lang="en-US" sz="1600" b="1" dirty="0" err="1">
                <a:solidFill>
                  <a:prstClr val="black"/>
                </a:solidFill>
                <a:latin typeface="Calibri"/>
              </a:rPr>
              <a:t>defs</a:t>
            </a:r>
            <a:r>
              <a:rPr lang="en-US" sz="1600" dirty="0">
                <a:solidFill>
                  <a:prstClr val="black"/>
                </a:solidFill>
                <a:latin typeface="Calibri"/>
              </a:rPr>
              <a:t>&gt;</a:t>
            </a:r>
            <a:endParaRPr lang="fr-FR" sz="1600" dirty="0">
              <a:solidFill>
                <a:prstClr val="black"/>
              </a:solidFill>
              <a:latin typeface="Calibri"/>
            </a:endParaRPr>
          </a:p>
        </p:txBody>
      </p:sp>
      <p:sp>
        <p:nvSpPr>
          <p:cNvPr id="14" name="ZoneTexte 13"/>
          <p:cNvSpPr txBox="1"/>
          <p:nvPr/>
        </p:nvSpPr>
        <p:spPr>
          <a:xfrm>
            <a:off x="4727848" y="4505053"/>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solidFill>
                  <a:prstClr val="black"/>
                </a:solidFill>
                <a:latin typeface="Calibri"/>
              </a:rPr>
              <a:t>&lt;</a:t>
            </a:r>
            <a:r>
              <a:rPr lang="fr-FR" sz="1400" b="1" dirty="0" err="1">
                <a:solidFill>
                  <a:prstClr val="black"/>
                </a:solidFill>
                <a:latin typeface="Calibri"/>
              </a:rPr>
              <a:t>defs</a:t>
            </a:r>
            <a:r>
              <a:rPr lang="fr-FR" sz="1400" b="1" dirty="0">
                <a:solidFill>
                  <a:prstClr val="black"/>
                </a:solidFill>
                <a:latin typeface="Calibri"/>
              </a:rPr>
              <a:t>&gt;</a:t>
            </a:r>
          </a:p>
          <a:p>
            <a:r>
              <a:rPr lang="fr-FR" sz="1400" b="1" dirty="0">
                <a:solidFill>
                  <a:prstClr val="black"/>
                </a:solidFill>
                <a:latin typeface="Calibri"/>
              </a:rPr>
              <a:t>    &lt;</a:t>
            </a:r>
            <a:r>
              <a:rPr lang="fr-FR" sz="1400" b="1" dirty="0" err="1">
                <a:solidFill>
                  <a:prstClr val="black"/>
                </a:solidFill>
                <a:latin typeface="Calibri"/>
              </a:rPr>
              <a:t>radialGradient</a:t>
            </a:r>
            <a:r>
              <a:rPr lang="fr-FR" sz="1400" b="1" dirty="0">
                <a:solidFill>
                  <a:prstClr val="black"/>
                </a:solidFill>
                <a:latin typeface="Calibri"/>
              </a:rPr>
              <a:t> id="grad1" </a:t>
            </a:r>
            <a:r>
              <a:rPr lang="fr-FR" sz="1400" b="1" dirty="0" err="1">
                <a:solidFill>
                  <a:prstClr val="black"/>
                </a:solidFill>
                <a:latin typeface="Calibri"/>
              </a:rPr>
              <a:t>cx</a:t>
            </a:r>
            <a:r>
              <a:rPr lang="fr-FR" sz="1400" b="1" dirty="0">
                <a:solidFill>
                  <a:prstClr val="black"/>
                </a:solidFill>
                <a:latin typeface="Calibri"/>
              </a:rPr>
              <a:t>="50%" </a:t>
            </a:r>
            <a:r>
              <a:rPr lang="fr-FR" sz="1400" b="1" dirty="0" err="1">
                <a:solidFill>
                  <a:prstClr val="black"/>
                </a:solidFill>
                <a:latin typeface="Calibri"/>
              </a:rPr>
              <a:t>cy</a:t>
            </a:r>
            <a:r>
              <a:rPr lang="fr-FR" sz="1400" b="1" dirty="0">
                <a:solidFill>
                  <a:prstClr val="black"/>
                </a:solidFill>
                <a:latin typeface="Calibri"/>
              </a:rPr>
              <a:t>="50%" </a:t>
            </a:r>
          </a:p>
          <a:p>
            <a:r>
              <a:rPr lang="fr-FR" sz="1400" b="1" dirty="0">
                <a:solidFill>
                  <a:prstClr val="black"/>
                </a:solidFill>
                <a:latin typeface="Calibri"/>
              </a:rPr>
              <a:t>		            r="50%" fx="33%" fy="33%"&gt;</a:t>
            </a:r>
          </a:p>
          <a:p>
            <a:r>
              <a:rPr lang="en-US" sz="1400" b="1" dirty="0">
                <a:solidFill>
                  <a:prstClr val="black"/>
                </a:solidFill>
                <a:latin typeface="Calibri"/>
              </a:rPr>
              <a:t>          &lt;stop offset="0%" stop-color="white” </a:t>
            </a:r>
          </a:p>
          <a:p>
            <a:r>
              <a:rPr lang="en-US" sz="1400" b="1" dirty="0">
                <a:solidFill>
                  <a:prstClr val="black"/>
                </a:solidFill>
                <a:latin typeface="Calibri"/>
              </a:rPr>
              <a:t>			       stop-opacity="0"/&gt;</a:t>
            </a:r>
          </a:p>
          <a:p>
            <a:r>
              <a:rPr lang="en-US" sz="1400" b="1" dirty="0">
                <a:solidFill>
                  <a:prstClr val="black"/>
                </a:solidFill>
                <a:latin typeface="Calibri"/>
              </a:rPr>
              <a:t>         &lt;stop offset="100%"  stop-color="</a:t>
            </a:r>
            <a:r>
              <a:rPr lang="en-US" sz="1400" b="1" dirty="0" err="1">
                <a:solidFill>
                  <a:prstClr val="black"/>
                </a:solidFill>
                <a:latin typeface="Calibri"/>
              </a:rPr>
              <a:t>darksilver</a:t>
            </a:r>
            <a:r>
              <a:rPr lang="en-US" sz="1400" b="1" dirty="0">
                <a:solidFill>
                  <a:prstClr val="black"/>
                </a:solidFill>
                <a:latin typeface="Calibri"/>
              </a:rPr>
              <a:t>“</a:t>
            </a:r>
          </a:p>
          <a:p>
            <a:r>
              <a:rPr lang="en-US" sz="1400" b="1" dirty="0">
                <a:solidFill>
                  <a:prstClr val="black"/>
                </a:solidFill>
                <a:latin typeface="Calibri"/>
              </a:rPr>
              <a:t>			         stop-opacity="1"/&gt;</a:t>
            </a:r>
          </a:p>
          <a:p>
            <a:r>
              <a:rPr lang="fr-FR" sz="1400" b="1" dirty="0">
                <a:solidFill>
                  <a:prstClr val="black"/>
                </a:solidFill>
                <a:latin typeface="Calibri"/>
              </a:rPr>
              <a:t>    &lt;/</a:t>
            </a:r>
            <a:r>
              <a:rPr lang="fr-FR" sz="1400" b="1" dirty="0" err="1">
                <a:solidFill>
                  <a:prstClr val="black"/>
                </a:solidFill>
                <a:latin typeface="Calibri"/>
              </a:rPr>
              <a:t>radialGradient</a:t>
            </a:r>
            <a:r>
              <a:rPr lang="fr-FR" sz="1400" b="1" dirty="0">
                <a:solidFill>
                  <a:prstClr val="black"/>
                </a:solidFill>
                <a:latin typeface="Calibri"/>
              </a:rPr>
              <a:t>&gt;</a:t>
            </a:r>
          </a:p>
          <a:p>
            <a:r>
              <a:rPr lang="fr-FR" sz="1400" b="1" dirty="0">
                <a:solidFill>
                  <a:prstClr val="black"/>
                </a:solidFill>
                <a:latin typeface="Calibri"/>
              </a:rPr>
              <a:t>&lt;/</a:t>
            </a:r>
            <a:r>
              <a:rPr lang="fr-FR" sz="1400" b="1" dirty="0" err="1">
                <a:solidFill>
                  <a:prstClr val="black"/>
                </a:solidFill>
                <a:latin typeface="Calibri"/>
              </a:rPr>
              <a:t>defs</a:t>
            </a:r>
            <a:r>
              <a:rPr lang="fr-FR" sz="1400" b="1" dirty="0">
                <a:solidFill>
                  <a:prstClr val="black"/>
                </a:solidFill>
                <a:latin typeface="Calibri"/>
              </a:rPr>
              <a:t>&gt;</a:t>
            </a:r>
          </a:p>
        </p:txBody>
      </p:sp>
      <p:pic>
        <p:nvPicPr>
          <p:cNvPr id="45061" name="Picture 5"/>
          <p:cNvPicPr>
            <a:picLocks noChangeAspect="1" noChangeArrowheads="1"/>
          </p:cNvPicPr>
          <p:nvPr/>
        </p:nvPicPr>
        <p:blipFill>
          <a:blip r:embed="rId4" cstate="print"/>
          <a:srcRect/>
          <a:stretch>
            <a:fillRect/>
          </a:stretch>
        </p:blipFill>
        <p:spPr bwMode="auto">
          <a:xfrm>
            <a:off x="7535812" y="1928803"/>
            <a:ext cx="1774899" cy="1886859"/>
          </a:xfrm>
          <a:prstGeom prst="rect">
            <a:avLst/>
          </a:prstGeom>
          <a:noFill/>
          <a:ln w="9525">
            <a:noFill/>
            <a:miter lim="800000"/>
            <a:headEnd/>
            <a:tailEnd/>
          </a:ln>
        </p:spPr>
      </p:pic>
      <p:cxnSp>
        <p:nvCxnSpPr>
          <p:cNvPr id="15" name="Connecteur droit 14"/>
          <p:cNvCxnSpPr/>
          <p:nvPr/>
        </p:nvCxnSpPr>
        <p:spPr>
          <a:xfrm rot="16200000" flipH="1">
            <a:off x="1488249"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2309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2150976" y="4357694"/>
            <a:ext cx="301686" cy="369332"/>
          </a:xfrm>
          <a:prstGeom prst="rect">
            <a:avLst/>
          </a:prstGeom>
          <a:noFill/>
        </p:spPr>
        <p:txBody>
          <a:bodyPr wrap="none" rtlCol="0">
            <a:spAutoFit/>
          </a:bodyPr>
          <a:lstStyle/>
          <a:p>
            <a:r>
              <a:rPr lang="fr-FR" dirty="0">
                <a:solidFill>
                  <a:prstClr val="black"/>
                </a:solidFill>
                <a:latin typeface="Calibri"/>
              </a:rPr>
              <a:t>0</a:t>
            </a:r>
          </a:p>
        </p:txBody>
      </p:sp>
      <p:sp>
        <p:nvSpPr>
          <p:cNvPr id="21" name="ZoneTexte 20"/>
          <p:cNvSpPr txBox="1"/>
          <p:nvPr/>
        </p:nvSpPr>
        <p:spPr>
          <a:xfrm rot="15991824">
            <a:off x="2004807" y="5917188"/>
            <a:ext cx="585417" cy="369332"/>
          </a:xfrm>
          <a:prstGeom prst="rect">
            <a:avLst/>
          </a:prstGeom>
          <a:noFill/>
        </p:spPr>
        <p:txBody>
          <a:bodyPr wrap="none" rtlCol="0">
            <a:spAutoFit/>
          </a:bodyPr>
          <a:lstStyle/>
          <a:p>
            <a:r>
              <a:rPr lang="fr-FR" sz="1100" dirty="0">
                <a:solidFill>
                  <a:prstClr val="black"/>
                </a:solidFill>
                <a:latin typeface="Calibri"/>
              </a:rPr>
              <a:t>100</a:t>
            </a:r>
            <a:r>
              <a:rPr lang="fr-FR" dirty="0">
                <a:solidFill>
                  <a:prstClr val="black"/>
                </a:solidFill>
                <a:latin typeface="Calibri"/>
              </a:rPr>
              <a:t>%</a:t>
            </a:r>
          </a:p>
        </p:txBody>
      </p:sp>
      <p:sp>
        <p:nvSpPr>
          <p:cNvPr id="23" name="ZoneTexte 22"/>
          <p:cNvSpPr txBox="1"/>
          <p:nvPr/>
        </p:nvSpPr>
        <p:spPr>
          <a:xfrm>
            <a:off x="3593676" y="4453274"/>
            <a:ext cx="502061" cy="261610"/>
          </a:xfrm>
          <a:prstGeom prst="rect">
            <a:avLst/>
          </a:prstGeom>
          <a:noFill/>
        </p:spPr>
        <p:txBody>
          <a:bodyPr wrap="none" rtlCol="0">
            <a:spAutoFit/>
          </a:bodyPr>
          <a:lstStyle/>
          <a:p>
            <a:r>
              <a:rPr lang="fr-FR" sz="1100" dirty="0">
                <a:solidFill>
                  <a:prstClr val="black"/>
                </a:solidFill>
                <a:latin typeface="Calibri"/>
              </a:rPr>
              <a:t>100%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0" name="Rectangle 9">
            <a:extLst>
              <a:ext uri="{FF2B5EF4-FFF2-40B4-BE49-F238E27FC236}">
                <a16:creationId xmlns="" xmlns:a16="http://schemas.microsoft.com/office/drawing/2014/main" id="{8959CBF0-5B43-452C-BB0A-5B54E52BEF6B}"/>
              </a:ext>
            </a:extLst>
          </p:cNvPr>
          <p:cNvSpPr/>
          <p:nvPr/>
        </p:nvSpPr>
        <p:spPr>
          <a:xfrm>
            <a:off x="365760" y="1876926"/>
            <a:ext cx="11444438" cy="4443042"/>
          </a:xfrm>
          <a:prstGeom prst="rect">
            <a:avLst/>
          </a:prstGeom>
          <a:solidFill>
            <a:schemeClr val="bg1">
              <a:lumMod val="9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a:extLst>
              <a:ext uri="{FF2B5EF4-FFF2-40B4-BE49-F238E27FC236}">
                <a16:creationId xmlns="" xmlns:a16="http://schemas.microsoft.com/office/drawing/2014/main" id="{1ACB535B-C22B-4708-BFA0-8042E599C2C4}"/>
              </a:ext>
            </a:extLst>
          </p:cNvPr>
          <p:cNvGrpSpPr/>
          <p:nvPr/>
        </p:nvGrpSpPr>
        <p:grpSpPr>
          <a:xfrm>
            <a:off x="746497" y="2579593"/>
            <a:ext cx="2767953" cy="2626554"/>
            <a:chOff x="3586993" y="2050820"/>
            <a:chExt cx="5432082" cy="4434948"/>
          </a:xfrm>
        </p:grpSpPr>
        <p:sp>
          <p:nvSpPr>
            <p:cNvPr id="23" name="Ellipse 22">
              <a:extLst>
                <a:ext uri="{FF2B5EF4-FFF2-40B4-BE49-F238E27FC236}">
                  <a16:creationId xmlns="" xmlns:a16="http://schemas.microsoft.com/office/drawing/2014/main" id="{95FF1252-8877-4EDF-AF38-68ACEDB80219}"/>
                </a:ext>
              </a:extLst>
            </p:cNvPr>
            <p:cNvSpPr/>
            <p:nvPr/>
          </p:nvSpPr>
          <p:spPr>
            <a:xfrm>
              <a:off x="3586993" y="2050820"/>
              <a:ext cx="5432082" cy="4434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 xmlns:a16="http://schemas.microsoft.com/office/drawing/2014/main" id="{A2184B91-DE76-43E8-9487-58CCBEC17B97}"/>
                </a:ext>
              </a:extLst>
            </p:cNvPr>
            <p:cNvSpPr/>
            <p:nvPr/>
          </p:nvSpPr>
          <p:spPr>
            <a:xfrm>
              <a:off x="4116306" y="3644107"/>
              <a:ext cx="4440553" cy="10834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ZoneTexte 10">
            <a:extLst>
              <a:ext uri="{FF2B5EF4-FFF2-40B4-BE49-F238E27FC236}">
                <a16:creationId xmlns="" xmlns:a16="http://schemas.microsoft.com/office/drawing/2014/main" id="{A7DDDAA3-6E4E-4444-8A7F-269BC160105D}"/>
              </a:ext>
            </a:extLst>
          </p:cNvPr>
          <p:cNvSpPr txBox="1"/>
          <p:nvPr/>
        </p:nvSpPr>
        <p:spPr>
          <a:xfrm>
            <a:off x="3747495" y="2194560"/>
            <a:ext cx="7687318" cy="4154984"/>
          </a:xfrm>
          <a:prstGeom prst="rect">
            <a:avLst/>
          </a:prstGeom>
          <a:noFill/>
        </p:spPr>
        <p:txBody>
          <a:bodyPr wrap="square" rtlCol="0">
            <a:spAutoFit/>
          </a:bodyPr>
          <a:lstStyle/>
          <a:p>
            <a:pPr marL="285750" indent="-285750">
              <a:buFont typeface="Arial" panose="020B0604020202020204" pitchFamily="34" charset="0"/>
              <a:buChar char="•"/>
            </a:pPr>
            <a:r>
              <a:rPr lang="fr-FR" sz="2400" dirty="0"/>
              <a:t>Seule une version </a:t>
            </a:r>
            <a:r>
              <a:rPr lang="fr-FR" sz="2400" dirty="0" err="1"/>
              <a:t>builder</a:t>
            </a:r>
            <a:r>
              <a:rPr lang="fr-FR" sz="2400" dirty="0"/>
              <a:t> pourrait avoir un sens à être servie avec apache</a:t>
            </a:r>
          </a:p>
          <a:p>
            <a:pPr marL="742950" lvl="1" indent="-285750">
              <a:buFont typeface="Arial" panose="020B0604020202020204" pitchFamily="34" charset="0"/>
              <a:buChar char="•"/>
            </a:pPr>
            <a:r>
              <a:rPr lang="fr-FR" sz="2400" dirty="0"/>
              <a:t>La couche </a:t>
            </a:r>
            <a:r>
              <a:rPr lang="fr-FR" sz="2400" dirty="0" err="1"/>
              <a:t>php</a:t>
            </a:r>
            <a:r>
              <a:rPr lang="fr-FR" sz="2400" dirty="0"/>
              <a:t> ne sera pas intéressante pour nous</a:t>
            </a:r>
          </a:p>
          <a:p>
            <a:pPr marL="742950" lvl="1" indent="-285750">
              <a:buFont typeface="Arial" panose="020B0604020202020204" pitchFamily="34" charset="0"/>
              <a:buChar char="•"/>
            </a:pPr>
            <a:endParaRPr lang="fr-FR" sz="2400" dirty="0"/>
          </a:p>
          <a:p>
            <a:pPr marL="742950" lvl="1" indent="-285750">
              <a:buFont typeface="Arial" panose="020B0604020202020204" pitchFamily="34" charset="0"/>
              <a:buChar char="•"/>
            </a:pPr>
            <a:r>
              <a:rPr lang="fr-FR" sz="2400" dirty="0"/>
              <a:t>Pour le développement react nécessite vraiment l’outil de service pour le dev</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b="1" dirty="0"/>
              <a:t>Sans Node js :</a:t>
            </a:r>
          </a:p>
          <a:p>
            <a:pPr marL="742950" lvl="1" indent="-285750">
              <a:buFont typeface="Arial" panose="020B0604020202020204" pitchFamily="34" charset="0"/>
              <a:buChar char="•"/>
            </a:pPr>
            <a:r>
              <a:rPr lang="fr-FR" sz="2400" b="1" dirty="0"/>
              <a:t>Complexité </a:t>
            </a:r>
            <a:r>
              <a:rPr lang="fr-FR" sz="2400" dirty="0"/>
              <a:t>de mise en œuvre</a:t>
            </a:r>
          </a:p>
          <a:p>
            <a:pPr marL="1200150" lvl="2" indent="-285750">
              <a:buFont typeface="Arial" panose="020B0604020202020204" pitchFamily="34" charset="0"/>
              <a:buChar char="•"/>
            </a:pPr>
            <a:r>
              <a:rPr lang="fr-FR" sz="2400" dirty="0"/>
              <a:t>Dev</a:t>
            </a:r>
          </a:p>
          <a:p>
            <a:pPr marL="1200150" lvl="2" indent="-285750">
              <a:buFont typeface="Arial" panose="020B0604020202020204" pitchFamily="34" charset="0"/>
              <a:buChar char="•"/>
            </a:pPr>
            <a:r>
              <a:rPr lang="fr-FR" sz="2400" dirty="0"/>
              <a:t>test</a:t>
            </a:r>
          </a:p>
        </p:txBody>
      </p:sp>
    </p:spTree>
    <p:extLst>
      <p:ext uri="{BB962C8B-B14F-4D97-AF65-F5344CB8AC3E}">
        <p14:creationId xmlns:p14="http://schemas.microsoft.com/office/powerpoint/2010/main" val="42202266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85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140</a:t>
            </a:fld>
            <a:endParaRPr lang="fr-FR">
              <a:solidFill>
                <a:prstClr val="black">
                  <a:tint val="75000"/>
                </a:prstClr>
              </a:solidFill>
              <a:latin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700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141</a:t>
            </a:fld>
            <a:endParaRPr lang="fr-FR">
              <a:solidFill>
                <a:prstClr val="black">
                  <a:tint val="75000"/>
                </a:prstClr>
              </a:solidFill>
              <a:latin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85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142</a:t>
            </a:fld>
            <a:endParaRPr lang="fr-FR">
              <a:solidFill>
                <a:prstClr val="black">
                  <a:tint val="75000"/>
                </a:prstClr>
              </a:solidFill>
              <a:latin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3955BC74-2FA2-47CD-AB77-C7AEE6D51646}"/>
              </a:ext>
            </a:extLst>
          </p:cNvPr>
          <p:cNvSpPr>
            <a:spLocks noGrp="1"/>
          </p:cNvSpPr>
          <p:nvPr>
            <p:ph type="title"/>
          </p:nvPr>
        </p:nvSpPr>
        <p:spPr/>
        <p:txBody>
          <a:bodyPr/>
          <a:lstStyle/>
          <a:p>
            <a:r>
              <a:rPr lang="fr-FR" dirty="0"/>
              <a:t>Choix d’un serveur</a:t>
            </a:r>
          </a:p>
        </p:txBody>
      </p:sp>
      <p:sp>
        <p:nvSpPr>
          <p:cNvPr id="5" name="Espace réservé du contenu 4">
            <a:extLst>
              <a:ext uri="{FF2B5EF4-FFF2-40B4-BE49-F238E27FC236}">
                <a16:creationId xmlns="" xmlns:a16="http://schemas.microsoft.com/office/drawing/2014/main" id="{94407820-2C87-4A00-B0A8-088339F63F59}"/>
              </a:ext>
            </a:extLst>
          </p:cNvPr>
          <p:cNvSpPr>
            <a:spLocks noGrp="1"/>
          </p:cNvSpPr>
          <p:nvPr>
            <p:ph idx="1"/>
          </p:nvPr>
        </p:nvSpPr>
        <p:spPr/>
        <p:txBody>
          <a:bodyPr>
            <a:normAutofit fontScale="92500" lnSpcReduction="20000"/>
          </a:bodyPr>
          <a:lstStyle/>
          <a:p>
            <a:r>
              <a:rPr lang="fr-FR" dirty="0"/>
              <a:t>Servir du html en production :</a:t>
            </a:r>
          </a:p>
          <a:p>
            <a:pPr lvl="2"/>
            <a:r>
              <a:rPr lang="fr-FR" dirty="0" err="1"/>
              <a:t>IIs</a:t>
            </a:r>
            <a:endParaRPr lang="fr-FR" dirty="0"/>
          </a:p>
          <a:p>
            <a:pPr lvl="2"/>
            <a:r>
              <a:rPr lang="fr-FR" dirty="0"/>
              <a:t>Apache</a:t>
            </a:r>
          </a:p>
          <a:p>
            <a:pPr lvl="2"/>
            <a:r>
              <a:rPr lang="fr-FR" dirty="0"/>
              <a:t>Nginx, node, …</a:t>
            </a:r>
          </a:p>
          <a:p>
            <a:r>
              <a:rPr lang="fr-FR" dirty="0"/>
              <a:t>Dynamisation </a:t>
            </a:r>
          </a:p>
          <a:p>
            <a:pPr lvl="2"/>
            <a:r>
              <a:rPr lang="fr-FR" dirty="0"/>
              <a:t>Coté client js</a:t>
            </a:r>
          </a:p>
          <a:p>
            <a:pPr lvl="3"/>
            <a:r>
              <a:rPr lang="fr-FR" dirty="0" err="1"/>
              <a:t>iis</a:t>
            </a:r>
            <a:r>
              <a:rPr lang="fr-FR" dirty="0"/>
              <a:t>, apache, node, …</a:t>
            </a:r>
          </a:p>
          <a:p>
            <a:pPr lvl="2"/>
            <a:endParaRPr lang="fr-FR" dirty="0"/>
          </a:p>
          <a:p>
            <a:pPr lvl="2"/>
            <a:r>
              <a:rPr lang="fr-FR" dirty="0"/>
              <a:t>Coté serveur js (code isomorphique)</a:t>
            </a:r>
          </a:p>
          <a:p>
            <a:pPr lvl="3"/>
            <a:r>
              <a:rPr lang="fr-FR" dirty="0"/>
              <a:t>Node</a:t>
            </a:r>
          </a:p>
          <a:p>
            <a:r>
              <a:rPr lang="fr-FR" dirty="0" err="1"/>
              <a:t>Scafolder</a:t>
            </a:r>
            <a:r>
              <a:rPr lang="fr-FR" dirty="0"/>
              <a:t> </a:t>
            </a:r>
          </a:p>
          <a:p>
            <a:pPr lvl="2"/>
            <a:r>
              <a:rPr lang="fr-FR" dirty="0" err="1"/>
              <a:t>create</a:t>
            </a:r>
            <a:r>
              <a:rPr lang="fr-FR" dirty="0"/>
              <a:t>-react-app</a:t>
            </a:r>
          </a:p>
          <a:p>
            <a:pPr lvl="3"/>
            <a:r>
              <a:rPr lang="fr-FR" dirty="0"/>
              <a:t>Node.js</a:t>
            </a:r>
          </a:p>
          <a:p>
            <a:pPr lvl="2"/>
            <a:r>
              <a:rPr lang="fr-FR" dirty="0" err="1"/>
              <a:t>generate</a:t>
            </a:r>
            <a:r>
              <a:rPr lang="fr-FR" dirty="0"/>
              <a:t>-react-cli</a:t>
            </a:r>
          </a:p>
          <a:p>
            <a:pPr lvl="3"/>
            <a:r>
              <a:rPr lang="fr-FR" dirty="0"/>
              <a:t>Node.js, ….</a:t>
            </a:r>
          </a:p>
        </p:txBody>
      </p:sp>
      <p:sp>
        <p:nvSpPr>
          <p:cNvPr id="6" name="Espace réservé du contenu 5">
            <a:extLst>
              <a:ext uri="{FF2B5EF4-FFF2-40B4-BE49-F238E27FC236}">
                <a16:creationId xmlns="" xmlns:a16="http://schemas.microsoft.com/office/drawing/2014/main" id="{FA8E94C0-C955-436E-BF90-C6E810578F84}"/>
              </a:ext>
            </a:extLst>
          </p:cNvPr>
          <p:cNvSpPr>
            <a:spLocks noGrp="1"/>
          </p:cNvSpPr>
          <p:nvPr>
            <p:ph sz="quarter" idx="14"/>
          </p:nvPr>
        </p:nvSpPr>
        <p:spPr>
          <a:xfrm rot="160723">
            <a:off x="7542476" y="1718106"/>
            <a:ext cx="3990040" cy="3219122"/>
          </a:xfrm>
        </p:spPr>
        <p:txBody>
          <a:bodyPr>
            <a:normAutofit fontScale="92500" lnSpcReduction="20000"/>
          </a:bodyPr>
          <a:lstStyle/>
          <a:p>
            <a:pPr marL="0" indent="0" algn="ctr">
              <a:buNone/>
            </a:pPr>
            <a:r>
              <a:rPr lang="fr-FR" sz="4800" dirty="0" err="1"/>
              <a:t>roles</a:t>
            </a:r>
            <a:endParaRPr lang="fr-FR" sz="4800" dirty="0"/>
          </a:p>
          <a:p>
            <a:r>
              <a:rPr lang="fr-FR" sz="4800" dirty="0"/>
              <a:t>servir les fichier </a:t>
            </a:r>
          </a:p>
          <a:p>
            <a:endParaRPr lang="fr-FR" sz="4800" dirty="0"/>
          </a:p>
          <a:p>
            <a:r>
              <a:rPr lang="fr-FR" sz="4800" dirty="0"/>
              <a:t>Gérer le js coté serveur *option</a:t>
            </a:r>
          </a:p>
          <a:p>
            <a:endParaRPr lang="fr-FR" sz="4800" dirty="0"/>
          </a:p>
          <a:p>
            <a:r>
              <a:rPr lang="fr-FR" sz="4800" dirty="0"/>
              <a:t>Outils de dev</a:t>
            </a:r>
          </a:p>
        </p:txBody>
      </p:sp>
    </p:spTree>
    <p:extLst>
      <p:ext uri="{BB962C8B-B14F-4D97-AF65-F5344CB8AC3E}">
        <p14:creationId xmlns:p14="http://schemas.microsoft.com/office/powerpoint/2010/main" val="2746385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Node.js &amp; </a:t>
            </a:r>
            <a:r>
              <a:rPr lang="fr-FR" err="1"/>
              <a:t>npm</a:t>
            </a:r>
            <a:r>
              <a:rPr lang="fr-FR"/>
              <a:t> </a:t>
            </a:r>
          </a:p>
        </p:txBody>
      </p:sp>
      <p:sp>
        <p:nvSpPr>
          <p:cNvPr id="2" name="Espace réservé du contenu 1"/>
          <p:cNvSpPr>
            <a:spLocks noGrp="1"/>
          </p:cNvSpPr>
          <p:nvPr>
            <p:ph idx="1"/>
          </p:nvPr>
        </p:nvSpPr>
        <p:spPr>
          <a:prstGeom prst="rect">
            <a:avLst/>
          </a:prstGeom>
        </p:spPr>
        <p:txBody>
          <a:bodyPr>
            <a:normAutofit fontScale="92500" lnSpcReduction="10000"/>
          </a:bodyPr>
          <a:lstStyle/>
          <a:p>
            <a:pPr>
              <a:buNone/>
            </a:pPr>
            <a:endParaRPr lang="fr-FR" dirty="0"/>
          </a:p>
          <a:p>
            <a:r>
              <a:rPr lang="fr-FR" dirty="0" err="1"/>
              <a:t>Node</a:t>
            </a:r>
            <a:endParaRPr lang="fr-FR" dirty="0"/>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endParaRPr lang="fr-FR" dirty="0"/>
          </a:p>
          <a:p>
            <a:r>
              <a:rPr lang="fr-FR" dirty="0" err="1"/>
              <a:t>Npm</a:t>
            </a:r>
            <a:endParaRPr lang="fr-FR" dirty="0"/>
          </a:p>
          <a:p>
            <a:pPr lvl="1"/>
            <a:r>
              <a:rPr lang="fr-FR" dirty="0"/>
              <a:t>Téléchargement de modules </a:t>
            </a:r>
            <a:r>
              <a:rPr lang="fr-FR" dirty="0" err="1"/>
              <a:t>js</a:t>
            </a:r>
            <a:endParaRPr lang="fr-FR" dirty="0"/>
          </a:p>
          <a:p>
            <a:pPr lvl="1"/>
            <a:r>
              <a:rPr lang="fr-FR" dirty="0"/>
              <a:t>Gestion des dépendances </a:t>
            </a:r>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8420110" y="1851650"/>
            <a:ext cx="2324100" cy="14192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rot="160162">
            <a:off x="8182642" y="3601179"/>
            <a:ext cx="2714644" cy="1057531"/>
          </a:xfrm>
          <a:prstGeom prst="rect">
            <a:avLst/>
          </a:prstGeom>
          <a:noFill/>
          <a:ln w="9525">
            <a:noFill/>
            <a:miter lim="800000"/>
            <a:headEnd/>
            <a:tailEnd/>
          </a:ln>
          <a:effectLst/>
        </p:spPr>
      </p:pic>
      <p:grpSp>
        <p:nvGrpSpPr>
          <p:cNvPr id="7" name="Groupe 9"/>
          <p:cNvGrpSpPr/>
          <p:nvPr/>
        </p:nvGrpSpPr>
        <p:grpSpPr>
          <a:xfrm>
            <a:off x="10253680" y="532437"/>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71876"/>
              <a:ext cx="1621689" cy="830997"/>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pour les serveurs</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2600" b="1" dirty="0"/>
              <a:t>npm init </a:t>
            </a:r>
            <a:r>
              <a:rPr lang="fr-FR" dirty="0"/>
              <a:t>–y</a:t>
            </a:r>
          </a:p>
          <a:p>
            <a:pPr lvl="5"/>
            <a:r>
              <a:rPr lang="fr-FR" dirty="0" err="1"/>
              <a:t>Pré-configure</a:t>
            </a:r>
            <a:r>
              <a:rPr lang="fr-FR" dirty="0"/>
              <a:t> node avec le répertoire .git</a:t>
            </a:r>
          </a:p>
          <a:p>
            <a:pPr marL="22860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2600" b="1" dirty="0"/>
              <a:t>npm </a:t>
            </a:r>
            <a:r>
              <a:rPr lang="fr-FR" sz="2600" b="1" dirty="0" err="1"/>
              <a:t>install</a:t>
            </a:r>
            <a:r>
              <a:rPr lang="fr-FR" sz="2600" b="1" dirty="0"/>
              <a:t> </a:t>
            </a:r>
            <a:r>
              <a:rPr lang="fr-FR" dirty="0"/>
              <a:t>–g  </a:t>
            </a:r>
            <a:r>
              <a:rPr lang="fr-FR" sz="2600" b="1" dirty="0" err="1"/>
              <a:t>packetname</a:t>
            </a:r>
            <a:r>
              <a:rPr lang="fr-FR" dirty="0"/>
              <a:t> packet2@version</a:t>
            </a:r>
          </a:p>
          <a:p>
            <a:pPr lvl="5"/>
            <a:r>
              <a:rPr lang="fr-FR" dirty="0"/>
              <a:t>-g : installation pour l’utilisateur </a:t>
            </a:r>
            <a:r>
              <a:rPr lang="fr-FR" dirty="0" err="1"/>
              <a:t>courrant</a:t>
            </a:r>
            <a:r>
              <a:rPr lang="fr-FR" dirty="0"/>
              <a:t>, </a:t>
            </a:r>
          </a:p>
          <a:p>
            <a:pPr lvl="5"/>
            <a:r>
              <a:rPr lang="fr-FR" dirty="0"/>
              <a:t>sans –g installation pour le projet, dans le répertoire </a:t>
            </a:r>
            <a:r>
              <a:rPr lang="fr-FR" dirty="0" err="1"/>
              <a:t>node_modules</a:t>
            </a:r>
            <a:r>
              <a:rPr lang="fr-FR" dirty="0"/>
              <a:t> </a:t>
            </a:r>
          </a:p>
          <a:p>
            <a:pPr lvl="5"/>
            <a:r>
              <a:rPr lang="fr-FR" dirty="0"/>
              <a:t>--save permet l’ajout du </a:t>
            </a:r>
            <a:r>
              <a:rPr lang="fr-FR" dirty="0" err="1"/>
              <a:t>packet</a:t>
            </a:r>
            <a:r>
              <a:rPr lang="fr-FR" dirty="0"/>
              <a:t> aux dépendances du projet</a:t>
            </a:r>
          </a:p>
          <a:p>
            <a:pPr lvl="2"/>
            <a:endParaRPr lang="fr-FR" dirty="0"/>
          </a:p>
          <a:p>
            <a:pPr lvl="2"/>
            <a:r>
              <a:rPr lang="fr-FR" dirty="0"/>
              <a:t>Npm start vs npm run </a:t>
            </a:r>
            <a:r>
              <a:rPr lang="fr-FR" dirty="0" err="1"/>
              <a:t>monscript</a:t>
            </a:r>
            <a:endParaRPr lang="fr-FR" dirty="0"/>
          </a:p>
          <a:p>
            <a:pPr lvl="3"/>
            <a:r>
              <a:rPr lang="fr-FR" dirty="0"/>
              <a:t>Dans </a:t>
            </a:r>
            <a:r>
              <a:rPr lang="fr-FR" dirty="0" err="1"/>
              <a:t>package.json</a:t>
            </a:r>
            <a:r>
              <a:rPr lang="fr-FR" dirty="0"/>
              <a:t>, section scripts</a:t>
            </a:r>
          </a:p>
          <a:p>
            <a:pPr lvl="3"/>
            <a:r>
              <a:rPr lang="fr-FR" dirty="0"/>
              <a:t>Script </a:t>
            </a:r>
            <a:r>
              <a:rPr lang="fr-FR" dirty="0" err="1"/>
              <a:t>name</a:t>
            </a:r>
            <a:r>
              <a:rPr lang="fr-FR" dirty="0"/>
              <a:t> spécifiques nécessitant pas ‘run’ ex  npm test, npm </a:t>
            </a:r>
            <a:r>
              <a:rPr lang="fr-FR" dirty="0" err="1"/>
              <a:t>install</a:t>
            </a:r>
            <a:r>
              <a:rPr lang="fr-FR" dirty="0"/>
              <a:t>, …</a:t>
            </a:r>
          </a:p>
          <a:p>
            <a:pPr lvl="1"/>
            <a:endParaRPr lang="fr-FR" dirty="0"/>
          </a:p>
        </p:txBody>
      </p:sp>
      <p:sp>
        <p:nvSpPr>
          <p:cNvPr id="4" name="Explosion : 14 points 3">
            <a:extLst>
              <a:ext uri="{FF2B5EF4-FFF2-40B4-BE49-F238E27FC236}">
                <a16:creationId xmlns="" xmlns:a16="http://schemas.microsoft.com/office/drawing/2014/main" id="{5D6DDEC3-E08F-4239-87E1-D4CD90C2ACB5}"/>
              </a:ext>
            </a:extLst>
          </p:cNvPr>
          <p:cNvSpPr/>
          <p:nvPr/>
        </p:nvSpPr>
        <p:spPr>
          <a:xfrm>
            <a:off x="7682948" y="928671"/>
            <a:ext cx="4780721" cy="270905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Il existe deux types de dépendances :</a:t>
            </a:r>
          </a:p>
          <a:p>
            <a:pPr algn="ctr"/>
            <a:r>
              <a:rPr lang="fr-FR" dirty="0" err="1"/>
              <a:t>devDepencies</a:t>
            </a:r>
            <a:endParaRPr lang="fr-FR" dirty="0"/>
          </a:p>
          <a:p>
            <a:pPr algn="ctr"/>
            <a:r>
              <a:rPr lang="fr-FR" dirty="0" err="1"/>
              <a:t>dependencies</a:t>
            </a:r>
            <a:endParaRPr lang="fr-FR" dirty="0"/>
          </a:p>
        </p:txBody>
      </p:sp>
    </p:spTree>
    <p:extLst>
      <p:ext uri="{BB962C8B-B14F-4D97-AF65-F5344CB8AC3E}">
        <p14:creationId xmlns:p14="http://schemas.microsoft.com/office/powerpoint/2010/main" val="244641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fake REST</a:t>
            </a:r>
          </a:p>
        </p:txBody>
      </p:sp>
      <p:sp>
        <p:nvSpPr>
          <p:cNvPr id="2" name="Espace réservé du contenu 1"/>
          <p:cNvSpPr>
            <a:spLocks noGrp="1"/>
          </p:cNvSpPr>
          <p:nvPr>
            <p:ph idx="1"/>
          </p:nvPr>
        </p:nvSpPr>
        <p:spPr>
          <a:prstGeom prst="rect">
            <a:avLst/>
          </a:prstGeom>
        </p:spPr>
        <p:txBody>
          <a:bodyPr>
            <a:normAutofit fontScale="70000" lnSpcReduction="20000"/>
          </a:bodyPr>
          <a:lstStyle/>
          <a:p>
            <a:endParaRPr lang="fr-FR" dirty="0"/>
          </a:p>
          <a:p>
            <a:pPr marL="457200" lvl="1" indent="0">
              <a:buNone/>
            </a:pPr>
            <a:endParaRPr lang="fr-FR" dirty="0"/>
          </a:p>
          <a:p>
            <a:r>
              <a:rPr lang="fr-FR" dirty="0"/>
              <a:t>Json-server</a:t>
            </a:r>
          </a:p>
          <a:p>
            <a:pPr lvl="1"/>
            <a:r>
              <a:rPr lang="fr-FR" dirty="0"/>
              <a:t>Ecrit en node.js</a:t>
            </a:r>
          </a:p>
          <a:p>
            <a:pPr lvl="1"/>
            <a:endParaRPr lang="fr-FR" dirty="0"/>
          </a:p>
          <a:p>
            <a:pPr lvl="1"/>
            <a:r>
              <a:rPr lang="fr-FR" dirty="0"/>
              <a:t>Fake REST API</a:t>
            </a:r>
          </a:p>
          <a:p>
            <a:pPr lvl="1"/>
            <a:endParaRPr lang="fr-FR" dirty="0"/>
          </a:p>
          <a:p>
            <a:pPr lvl="1"/>
            <a:r>
              <a:rPr lang="fr-FR" dirty="0" err="1"/>
              <a:t>Mockeur</a:t>
            </a:r>
            <a:r>
              <a:rPr lang="fr-FR" dirty="0"/>
              <a:t> de services </a:t>
            </a:r>
            <a:r>
              <a:rPr lang="fr-FR" dirty="0" err="1"/>
              <a:t>rest</a:t>
            </a:r>
            <a:endParaRPr lang="fr-FR" dirty="0"/>
          </a:p>
          <a:p>
            <a:pPr lvl="1"/>
            <a:endParaRPr lang="fr-FR" dirty="0"/>
          </a:p>
          <a:p>
            <a:pPr lvl="1"/>
            <a:r>
              <a:rPr lang="fr-FR" dirty="0"/>
              <a:t>Stockage json</a:t>
            </a:r>
          </a:p>
          <a:p>
            <a:pPr lvl="1"/>
            <a:endParaRPr lang="fr-FR" dirty="0"/>
          </a:p>
          <a:p>
            <a:pPr lvl="2"/>
            <a:r>
              <a:rPr lang="fr-FR" dirty="0"/>
              <a:t>Création de </a:t>
            </a:r>
            <a:r>
              <a:rPr lang="fr-FR" dirty="0" err="1"/>
              <a:t>endpoint</a:t>
            </a:r>
            <a:r>
              <a:rPr lang="fr-FR" dirty="0"/>
              <a:t> en fonction des ressources du fichier</a:t>
            </a:r>
          </a:p>
          <a:p>
            <a:pPr lvl="1"/>
            <a:endParaRPr lang="fr-FR" dirty="0"/>
          </a:p>
          <a:p>
            <a:pPr lvl="2"/>
            <a:r>
              <a:rPr lang="fr-FR" dirty="0"/>
              <a:t>Ecriture direct sur le fichier json</a:t>
            </a:r>
          </a:p>
          <a:p>
            <a:pPr lvl="1"/>
            <a:endParaRPr lang="fr-FR" dirty="0"/>
          </a:p>
          <a:p>
            <a:pPr lvl="1"/>
            <a:r>
              <a:rPr lang="fr-FR" dirty="0">
                <a:hlinkClick r:id="rId3"/>
              </a:rPr>
              <a:t>https://github.com/typicode/json-server</a:t>
            </a:r>
            <a:endParaRPr lang="fr-FR" dirty="0"/>
          </a:p>
          <a:p>
            <a:pPr lvl="2"/>
            <a:r>
              <a:rPr lang="fr-FR" dirty="0"/>
              <a:t>npm </a:t>
            </a:r>
            <a:r>
              <a:rPr lang="fr-FR" dirty="0" err="1"/>
              <a:t>install</a:t>
            </a:r>
            <a:r>
              <a:rPr lang="fr-FR" dirty="0"/>
              <a:t> –g json-server</a:t>
            </a:r>
          </a:p>
        </p:txBody>
      </p:sp>
      <p:grpSp>
        <p:nvGrpSpPr>
          <p:cNvPr id="7" name="Groupe 9"/>
          <p:cNvGrpSpPr/>
          <p:nvPr/>
        </p:nvGrpSpPr>
        <p:grpSpPr>
          <a:xfrm>
            <a:off x="10227805" y="395553"/>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4"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a:off x="723659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 *</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5" name="Groupe 4">
            <a:extLst>
              <a:ext uri="{FF2B5EF4-FFF2-40B4-BE49-F238E27FC236}">
                <a16:creationId xmlns="" xmlns:a16="http://schemas.microsoft.com/office/drawing/2014/main" id="{EF358BBB-EEAB-442D-B09C-C0AA6A6DFC08}"/>
              </a:ext>
            </a:extLst>
          </p:cNvPr>
          <p:cNvGrpSpPr/>
          <p:nvPr/>
        </p:nvGrpSpPr>
        <p:grpSpPr>
          <a:xfrm>
            <a:off x="8029110" y="2088784"/>
            <a:ext cx="2800351" cy="2348681"/>
            <a:chOff x="8029110" y="2088784"/>
            <a:chExt cx="2800351" cy="2348681"/>
          </a:xfrm>
        </p:grpSpPr>
        <p:pic>
          <p:nvPicPr>
            <p:cNvPr id="6147" name="Picture 3"/>
            <p:cNvPicPr>
              <a:picLocks noChangeAspect="1" noChangeArrowheads="1"/>
            </p:cNvPicPr>
            <p:nvPr/>
          </p:nvPicPr>
          <p:blipFill>
            <a:blip r:embed="rId5"/>
            <a:srcRect/>
            <a:stretch>
              <a:fillRect/>
            </a:stretch>
          </p:blipFill>
          <p:spPr bwMode="auto">
            <a:xfrm rot="366487">
              <a:off x="8029110" y="2088784"/>
              <a:ext cx="2800351" cy="2348681"/>
            </a:xfrm>
            <a:prstGeom prst="rect">
              <a:avLst/>
            </a:prstGeom>
            <a:noFill/>
            <a:ln w="9525">
              <a:noFill/>
              <a:miter lim="800000"/>
              <a:headEnd/>
              <a:tailEnd/>
            </a:ln>
            <a:effectLst/>
          </p:spPr>
        </p:pic>
        <p:sp>
          <p:nvSpPr>
            <p:cNvPr id="4" name="Trapèze 3">
              <a:extLst>
                <a:ext uri="{FF2B5EF4-FFF2-40B4-BE49-F238E27FC236}">
                  <a16:creationId xmlns="" xmlns:a16="http://schemas.microsoft.com/office/drawing/2014/main" id="{2373CB70-921A-4FFE-B618-B5ABC53CB01E}"/>
                </a:ext>
              </a:extLst>
            </p:cNvPr>
            <p:cNvSpPr/>
            <p:nvPr/>
          </p:nvSpPr>
          <p:spPr>
            <a:xfrm rot="21222604">
              <a:off x="8659923" y="2690892"/>
              <a:ext cx="671037" cy="380301"/>
            </a:xfrm>
            <a:prstGeom prst="trapezoid">
              <a:avLst/>
            </a:prstGeom>
            <a:solidFill>
              <a:srgbClr val="2DA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a:t>Editeurs avancés pour le html/</a:t>
            </a:r>
            <a:r>
              <a:rPr lang="fr-FR" err="1"/>
              <a:t>css</a:t>
            </a:r>
            <a:r>
              <a:rPr lang="fr-FR"/>
              <a:t>/</a:t>
            </a:r>
            <a:r>
              <a:rPr lang="fr-FR" err="1"/>
              <a:t>php</a:t>
            </a:r>
            <a:r>
              <a:rPr lang="fr-FR"/>
              <a:t>/</a:t>
            </a:r>
            <a:r>
              <a:rPr lang="fr-FR" err="1"/>
              <a:t>mysql</a:t>
            </a:r>
            <a:r>
              <a:rPr lang="fr-FR"/>
              <a:t>/…</a:t>
            </a:r>
          </a:p>
        </p:txBody>
      </p:sp>
      <p:sp>
        <p:nvSpPr>
          <p:cNvPr id="6" name="Espace réservé du texte 5"/>
          <p:cNvSpPr>
            <a:spLocks noGrp="1"/>
          </p:cNvSpPr>
          <p:nvPr>
            <p:ph type="body" idx="1"/>
          </p:nvPr>
        </p:nvSpPr>
        <p:spPr/>
        <p:txBody>
          <a:bodyPr/>
          <a:lstStyle/>
          <a:p>
            <a:pPr algn="r"/>
            <a:r>
              <a:rPr lang="fr-FR"/>
              <a:t>VS Code</a:t>
            </a:r>
            <a:endParaRPr lang="fr-FR" b="0"/>
          </a:p>
        </p:txBody>
      </p:sp>
      <p:sp>
        <p:nvSpPr>
          <p:cNvPr id="7" name="Espace réservé du contenu 6"/>
          <p:cNvSpPr>
            <a:spLocks noGrp="1"/>
          </p:cNvSpPr>
          <p:nvPr>
            <p:ph sz="half" idx="2"/>
          </p:nvPr>
        </p:nvSpPr>
        <p:spPr/>
        <p:txBody>
          <a:bodyPr/>
          <a:lstStyle/>
          <a:p>
            <a:r>
              <a:rPr lang="fr-FR" dirty="0"/>
              <a:t>Gratuit, multi langues, plugins &amp; </a:t>
            </a:r>
            <a:r>
              <a:rPr lang="fr-FR" dirty="0" err="1"/>
              <a:t>snippets</a:t>
            </a:r>
            <a:r>
              <a:rPr lang="fr-FR" dirty="0"/>
              <a:t>, liaison debugger</a:t>
            </a:r>
          </a:p>
          <a:p>
            <a:r>
              <a:rPr lang="fr-FR" u="sng" dirty="0"/>
              <a:t>support GIT</a:t>
            </a:r>
          </a:p>
        </p:txBody>
      </p:sp>
      <p:sp>
        <p:nvSpPr>
          <p:cNvPr id="8" name="Espace réservé du texte 7"/>
          <p:cNvSpPr>
            <a:spLocks noGrp="1"/>
          </p:cNvSpPr>
          <p:nvPr>
            <p:ph type="body" sz="quarter" idx="3"/>
          </p:nvPr>
        </p:nvSpPr>
        <p:spPr/>
        <p:txBody>
          <a:bodyPr/>
          <a:lstStyle/>
          <a:p>
            <a:r>
              <a:rPr lang="fr-FR"/>
              <a:t>Sublime </a:t>
            </a:r>
            <a:r>
              <a:rPr lang="fr-FR" err="1"/>
              <a:t>Text</a:t>
            </a:r>
            <a:r>
              <a:rPr lang="fr-FR"/>
              <a:t> 3</a:t>
            </a:r>
          </a:p>
        </p:txBody>
      </p:sp>
      <p:sp>
        <p:nvSpPr>
          <p:cNvPr id="9" name="Espace réservé du contenu 8"/>
          <p:cNvSpPr>
            <a:spLocks noGrp="1"/>
          </p:cNvSpPr>
          <p:nvPr>
            <p:ph sz="quarter" idx="4"/>
          </p:nvPr>
        </p:nvSpPr>
        <p:spPr/>
        <p:txBody>
          <a:bodyPr/>
          <a:lstStyle/>
          <a:p>
            <a:r>
              <a:rPr lang="fr-FR" dirty="0"/>
              <a:t>Gratuit, multi langues, plugins &amp; </a:t>
            </a:r>
            <a:r>
              <a:rPr lang="fr-FR" dirty="0" err="1"/>
              <a:t>snippets</a:t>
            </a:r>
            <a:r>
              <a:rPr lang="fr-FR" dirty="0"/>
              <a:t>, liaison debugger</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2024035" y="3143249"/>
            <a:ext cx="3799377" cy="3071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453191" y="3286124"/>
            <a:ext cx="3680393" cy="2786082"/>
          </a:xfrm>
          <a:prstGeom prst="rect">
            <a:avLst/>
          </a:prstGeom>
          <a:noFill/>
          <a:ln w="9525">
            <a:noFill/>
            <a:miter lim="800000"/>
            <a:headEnd/>
            <a:tailEnd/>
          </a:ln>
          <a:effectLst/>
        </p:spPr>
      </p:pic>
      <p:grpSp>
        <p:nvGrpSpPr>
          <p:cNvPr id="2" name="Groupe 9"/>
          <p:cNvGrpSpPr/>
          <p:nvPr/>
        </p:nvGrpSpPr>
        <p:grpSpPr>
          <a:xfrm flipH="1">
            <a:off x="-188145" y="3863193"/>
            <a:ext cx="2296256" cy="2066925"/>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236592" y="3571876"/>
              <a:ext cx="1621689" cy="923330"/>
            </a:xfrm>
            <a:prstGeom prst="rect">
              <a:avLst/>
            </a:prstGeom>
            <a:noFill/>
          </p:spPr>
          <p:txBody>
            <a:bodyPr wrap="square" rtlCol="0">
              <a:spAutoFit/>
            </a:bodyPr>
            <a:lstStyle/>
            <a:p>
              <a:r>
                <a:rPr lang="fr-FR">
                  <a:latin typeface="Permanent Marker" pitchFamily="2" charset="0"/>
                  <a:ea typeface="Permanent Marker" pitchFamily="2" charset="0"/>
                </a:rPr>
                <a:t>Utilise </a:t>
              </a:r>
            </a:p>
            <a:p>
              <a:r>
                <a:rPr lang="fr-FR">
                  <a:latin typeface="Permanent Marker" pitchFamily="2" charset="0"/>
                  <a:ea typeface="Permanent Marker" pitchFamily="2" charset="0"/>
                </a:rPr>
                <a:t>     dans le </a:t>
              </a:r>
            </a:p>
            <a:p>
              <a:r>
                <a:rPr lang="fr-FR">
                  <a:latin typeface="Permanent Marker" pitchFamily="2" charset="0"/>
                  <a:ea typeface="Permanent Marker" pitchFamily="2" charset="0"/>
                </a:rPr>
                <a:t>     cours</a:t>
              </a:r>
            </a:p>
          </p:txBody>
        </p:sp>
        <p:sp>
          <p:nvSpPr>
            <p:cNvPr id="13" name="Flèche vers le bas 12"/>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80AFEB81-6465-4A9C-8011-E6A4A3AEAAC4}"/>
              </a:ext>
            </a:extLst>
          </p:cNvPr>
          <p:cNvSpPr>
            <a:spLocks noGrp="1"/>
          </p:cNvSpPr>
          <p:nvPr>
            <p:ph type="title"/>
          </p:nvPr>
        </p:nvSpPr>
        <p:spPr/>
        <p:txBody>
          <a:bodyPr/>
          <a:lstStyle/>
          <a:p>
            <a:r>
              <a:rPr lang="fr-FR" dirty="0"/>
              <a:t>Vs code les plugins</a:t>
            </a:r>
          </a:p>
        </p:txBody>
      </p:sp>
      <p:sp>
        <p:nvSpPr>
          <p:cNvPr id="8" name="Espace réservé du contenu 7">
            <a:extLst>
              <a:ext uri="{FF2B5EF4-FFF2-40B4-BE49-F238E27FC236}">
                <a16:creationId xmlns="" xmlns:a16="http://schemas.microsoft.com/office/drawing/2014/main" id="{F377A2F2-B084-4413-B24E-25158DEA9C3A}"/>
              </a:ext>
            </a:extLst>
          </p:cNvPr>
          <p:cNvSpPr>
            <a:spLocks noGrp="1"/>
          </p:cNvSpPr>
          <p:nvPr>
            <p:ph sz="half" idx="1"/>
          </p:nvPr>
        </p:nvSpPr>
        <p:spPr/>
        <p:txBody>
          <a:bodyPr/>
          <a:lstStyle/>
          <a:p>
            <a:r>
              <a:rPr lang="fr-FR" dirty="0"/>
              <a:t>Css3 support</a:t>
            </a:r>
          </a:p>
          <a:p>
            <a:pPr lvl="1"/>
            <a:r>
              <a:rPr lang="fr-FR" dirty="0"/>
              <a:t>Ajout de complétion</a:t>
            </a:r>
          </a:p>
          <a:p>
            <a:r>
              <a:rPr lang="fr-FR" dirty="0"/>
              <a:t>Html support</a:t>
            </a:r>
          </a:p>
          <a:p>
            <a:pPr lvl="1"/>
            <a:r>
              <a:rPr lang="fr-FR" dirty="0"/>
              <a:t>Ajout de complétion html</a:t>
            </a:r>
          </a:p>
          <a:p>
            <a:r>
              <a:rPr lang="fr-FR" dirty="0"/>
              <a:t>Js </a:t>
            </a:r>
            <a:r>
              <a:rPr lang="fr-FR" dirty="0" err="1"/>
              <a:t>jsx</a:t>
            </a:r>
            <a:r>
              <a:rPr lang="fr-FR" dirty="0"/>
              <a:t> </a:t>
            </a:r>
            <a:r>
              <a:rPr lang="fr-FR" dirty="0" err="1"/>
              <a:t>snippet</a:t>
            </a:r>
            <a:endParaRPr lang="fr-FR" dirty="0"/>
          </a:p>
          <a:p>
            <a:pPr lvl="1"/>
            <a:r>
              <a:rPr lang="fr-FR" dirty="0"/>
              <a:t>Snippets</a:t>
            </a:r>
          </a:p>
          <a:p>
            <a:pPr lvl="1"/>
            <a:r>
              <a:rPr lang="fr-FR" dirty="0" err="1"/>
              <a:t>esLint</a:t>
            </a:r>
            <a:endParaRPr lang="fr-FR" dirty="0"/>
          </a:p>
          <a:p>
            <a:r>
              <a:rPr lang="fr-FR" dirty="0" err="1"/>
              <a:t>Typescript</a:t>
            </a:r>
            <a:r>
              <a:rPr lang="fr-FR" dirty="0"/>
              <a:t> react code </a:t>
            </a:r>
            <a:r>
              <a:rPr lang="fr-FR" dirty="0" err="1"/>
              <a:t>snippet</a:t>
            </a:r>
            <a:endParaRPr lang="fr-FR" dirty="0"/>
          </a:p>
          <a:p>
            <a:pPr lvl="1"/>
            <a:r>
              <a:rPr lang="fr-FR" dirty="0"/>
              <a:t>Snippets</a:t>
            </a:r>
          </a:p>
          <a:p>
            <a:pPr lvl="1"/>
            <a:r>
              <a:rPr lang="fr-FR" dirty="0" err="1"/>
              <a:t>TsLint</a:t>
            </a:r>
            <a:endParaRPr lang="fr-FR" dirty="0"/>
          </a:p>
        </p:txBody>
      </p:sp>
      <p:pic>
        <p:nvPicPr>
          <p:cNvPr id="10" name="Espace réservé du contenu 9">
            <a:extLst>
              <a:ext uri="{FF2B5EF4-FFF2-40B4-BE49-F238E27FC236}">
                <a16:creationId xmlns="" xmlns:a16="http://schemas.microsoft.com/office/drawing/2014/main" id="{D16054FF-61F0-4B43-9B4E-3D5E254E61FE}"/>
              </a:ext>
            </a:extLst>
          </p:cNvPr>
          <p:cNvPicPr>
            <a:picLocks noGrp="1" noChangeAspect="1"/>
          </p:cNvPicPr>
          <p:nvPr>
            <p:ph sz="half" idx="2"/>
          </p:nvPr>
        </p:nvPicPr>
        <p:blipFill>
          <a:blip r:embed="rId3"/>
          <a:stretch>
            <a:fillRect/>
          </a:stretch>
        </p:blipFill>
        <p:spPr>
          <a:xfrm>
            <a:off x="6096000" y="1557636"/>
            <a:ext cx="7486650" cy="4303203"/>
          </a:xfrm>
          <a:prstGeom prst="rect">
            <a:avLst/>
          </a:prstGeom>
        </p:spPr>
      </p:pic>
    </p:spTree>
    <p:extLst>
      <p:ext uri="{BB962C8B-B14F-4D97-AF65-F5344CB8AC3E}">
        <p14:creationId xmlns:p14="http://schemas.microsoft.com/office/powerpoint/2010/main" val="3605987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25E09137-DF91-4CD4-B11A-14929FF877BF}"/>
              </a:ext>
            </a:extLst>
          </p:cNvPr>
          <p:cNvSpPr>
            <a:spLocks noGrp="1"/>
          </p:cNvSpPr>
          <p:nvPr>
            <p:ph type="title"/>
          </p:nvPr>
        </p:nvSpPr>
        <p:spPr/>
        <p:txBody>
          <a:bodyPr/>
          <a:lstStyle/>
          <a:p>
            <a:r>
              <a:rPr lang="fr-FR" dirty="0" err="1"/>
              <a:t>Typescript</a:t>
            </a:r>
            <a:r>
              <a:rPr lang="fr-FR" dirty="0"/>
              <a:t> react snippets</a:t>
            </a:r>
          </a:p>
        </p:txBody>
      </p:sp>
      <p:graphicFrame>
        <p:nvGraphicFramePr>
          <p:cNvPr id="6" name="Espace réservé du contenu 5">
            <a:extLst>
              <a:ext uri="{FF2B5EF4-FFF2-40B4-BE49-F238E27FC236}">
                <a16:creationId xmlns="" xmlns:a16="http://schemas.microsoft.com/office/drawing/2014/main" id="{319D135C-0672-464B-B7A5-C50A87BEDDA1}"/>
              </a:ext>
            </a:extLst>
          </p:cNvPr>
          <p:cNvGraphicFramePr>
            <a:graphicFrameLocks noGrp="1"/>
          </p:cNvGraphicFramePr>
          <p:nvPr>
            <p:ph sz="half" idx="1"/>
            <p:extLst>
              <p:ext uri="{D42A27DB-BD31-4B8C-83A1-F6EECF244321}">
                <p14:modId xmlns:p14="http://schemas.microsoft.com/office/powerpoint/2010/main" val="927019347"/>
              </p:ext>
            </p:extLst>
          </p:nvPr>
        </p:nvGraphicFramePr>
        <p:xfrm>
          <a:off x="285750" y="1573879"/>
          <a:ext cx="5619750" cy="4510256"/>
        </p:xfrm>
        <a:graphic>
          <a:graphicData uri="http://schemas.openxmlformats.org/drawingml/2006/table">
            <a:tbl>
              <a:tblPr/>
              <a:tblGrid>
                <a:gridCol w="1056913">
                  <a:extLst>
                    <a:ext uri="{9D8B030D-6E8A-4147-A177-3AD203B41FA5}">
                      <a16:colId xmlns="" xmlns:a16="http://schemas.microsoft.com/office/drawing/2014/main" val="1624622117"/>
                    </a:ext>
                  </a:extLst>
                </a:gridCol>
                <a:gridCol w="4562837">
                  <a:extLst>
                    <a:ext uri="{9D8B030D-6E8A-4147-A177-3AD203B41FA5}">
                      <a16:colId xmlns="" xmlns:a16="http://schemas.microsoft.com/office/drawing/2014/main" val="3056854375"/>
                    </a:ext>
                  </a:extLst>
                </a:gridCol>
              </a:tblGrid>
              <a:tr h="181705">
                <a:tc>
                  <a:txBody>
                    <a:bodyPr/>
                    <a:lstStyle/>
                    <a:p>
                      <a:pPr algn="r"/>
                      <a:r>
                        <a:rPr lang="fr-FR" sz="1600">
                          <a:effectLst/>
                        </a:rPr>
                        <a:t>tsrcc→</a:t>
                      </a:r>
                    </a:p>
                  </a:txBody>
                  <a:tcPr marL="46831" marR="46831" marT="23416" marB="23416" anchor="ctr">
                    <a:lnL>
                      <a:noFill/>
                    </a:lnL>
                    <a:lnR>
                      <a:noFill/>
                    </a:lnR>
                    <a:lnT>
                      <a:noFill/>
                    </a:lnT>
                    <a:lnB>
                      <a:noFill/>
                    </a:lnB>
                  </a:tcPr>
                </a:tc>
                <a:tc>
                  <a:txBody>
                    <a:bodyPr/>
                    <a:lstStyle/>
                    <a:p>
                      <a:r>
                        <a:rPr lang="fr-FR" sz="1600" dirty="0">
                          <a:effectLst/>
                        </a:rPr>
                        <a:t>class component skeleton</a:t>
                      </a:r>
                    </a:p>
                  </a:txBody>
                  <a:tcPr marL="46831" marR="46831" marT="23416" marB="23416" anchor="ctr">
                    <a:lnL>
                      <a:noFill/>
                    </a:lnL>
                    <a:lnR>
                      <a:noFill/>
                    </a:lnR>
                    <a:lnT>
                      <a:noFill/>
                    </a:lnT>
                    <a:lnB>
                      <a:noFill/>
                    </a:lnB>
                  </a:tcPr>
                </a:tc>
                <a:extLst>
                  <a:ext uri="{0D108BD9-81ED-4DB2-BD59-A6C34878D82A}">
                    <a16:rowId xmlns="" xmlns:a16="http://schemas.microsoft.com/office/drawing/2014/main" val="2017636303"/>
                  </a:ext>
                </a:extLst>
              </a:tr>
              <a:tr h="316579">
                <a:tc>
                  <a:txBody>
                    <a:bodyPr/>
                    <a:lstStyle/>
                    <a:p>
                      <a:pPr algn="r"/>
                      <a:r>
                        <a:rPr lang="fr-FR" sz="1600">
                          <a:effectLst/>
                        </a:rPr>
                        <a:t>tsrcfull→</a:t>
                      </a:r>
                    </a:p>
                  </a:txBody>
                  <a:tcPr marL="46831" marR="46831" marT="23416" marB="23416" anchor="ctr">
                    <a:lnL>
                      <a:noFill/>
                    </a:lnL>
                    <a:lnR>
                      <a:noFill/>
                    </a:lnR>
                    <a:lnT>
                      <a:noFill/>
                    </a:lnT>
                    <a:lnB>
                      <a:noFill/>
                    </a:lnB>
                  </a:tcPr>
                </a:tc>
                <a:tc>
                  <a:txBody>
                    <a:bodyPr/>
                    <a:lstStyle/>
                    <a:p>
                      <a:r>
                        <a:rPr lang="en-US" sz="1600" dirty="0">
                          <a:effectLst/>
                        </a:rPr>
                        <a:t>class component skeleton with Props, State, and constructor</a:t>
                      </a:r>
                    </a:p>
                  </a:txBody>
                  <a:tcPr marL="46831" marR="46831" marT="23416" marB="23416" anchor="ctr">
                    <a:lnL>
                      <a:noFill/>
                    </a:lnL>
                    <a:lnR>
                      <a:noFill/>
                    </a:lnR>
                    <a:lnT>
                      <a:noFill/>
                    </a:lnT>
                    <a:lnB>
                      <a:noFill/>
                    </a:lnB>
                  </a:tcPr>
                </a:tc>
                <a:extLst>
                  <a:ext uri="{0D108BD9-81ED-4DB2-BD59-A6C34878D82A}">
                    <a16:rowId xmlns="" xmlns:a16="http://schemas.microsoft.com/office/drawing/2014/main" val="2958517887"/>
                  </a:ext>
                </a:extLst>
              </a:tr>
              <a:tr h="316579">
                <a:tc>
                  <a:txBody>
                    <a:bodyPr/>
                    <a:lstStyle/>
                    <a:p>
                      <a:pPr algn="r"/>
                      <a:r>
                        <a:rPr lang="fr-FR" sz="1600">
                          <a:effectLst/>
                        </a:rPr>
                        <a:t>tsrcjc→</a:t>
                      </a:r>
                    </a:p>
                  </a:txBody>
                  <a:tcPr marL="46831" marR="46831" marT="23416" marB="23416" anchor="ctr">
                    <a:lnL>
                      <a:noFill/>
                    </a:lnL>
                    <a:lnR>
                      <a:noFill/>
                    </a:lnR>
                    <a:lnT>
                      <a:noFill/>
                    </a:lnT>
                    <a:lnB>
                      <a:noFill/>
                    </a:lnB>
                  </a:tcPr>
                </a:tc>
                <a:tc>
                  <a:txBody>
                    <a:bodyPr/>
                    <a:lstStyle/>
                    <a:p>
                      <a:r>
                        <a:rPr lang="en-US" sz="1600">
                          <a:effectLst/>
                        </a:rPr>
                        <a:t>class component skeleton without import and default export lines</a:t>
                      </a:r>
                    </a:p>
                  </a:txBody>
                  <a:tcPr marL="46831" marR="46831" marT="23416" marB="23416" anchor="ctr">
                    <a:lnL>
                      <a:noFill/>
                    </a:lnL>
                    <a:lnR>
                      <a:noFill/>
                    </a:lnR>
                    <a:lnT>
                      <a:noFill/>
                    </a:lnT>
                    <a:lnB>
                      <a:noFill/>
                    </a:lnB>
                  </a:tcPr>
                </a:tc>
                <a:extLst>
                  <a:ext uri="{0D108BD9-81ED-4DB2-BD59-A6C34878D82A}">
                    <a16:rowId xmlns="" xmlns:a16="http://schemas.microsoft.com/office/drawing/2014/main" val="1583768950"/>
                  </a:ext>
                </a:extLst>
              </a:tr>
              <a:tr h="181705">
                <a:tc>
                  <a:txBody>
                    <a:bodyPr/>
                    <a:lstStyle/>
                    <a:p>
                      <a:pPr algn="r"/>
                      <a:r>
                        <a:rPr lang="fr-FR" sz="1600">
                          <a:effectLst/>
                        </a:rPr>
                        <a:t>tsrpcc→</a:t>
                      </a:r>
                    </a:p>
                  </a:txBody>
                  <a:tcPr marL="46831" marR="46831" marT="23416" marB="23416" anchor="ctr">
                    <a:lnL>
                      <a:noFill/>
                    </a:lnL>
                    <a:lnR>
                      <a:noFill/>
                    </a:lnR>
                    <a:lnT>
                      <a:noFill/>
                    </a:lnT>
                    <a:lnB>
                      <a:noFill/>
                    </a:lnB>
                  </a:tcPr>
                </a:tc>
                <a:tc>
                  <a:txBody>
                    <a:bodyPr/>
                    <a:lstStyle/>
                    <a:p>
                      <a:r>
                        <a:rPr lang="fr-FR" sz="1600">
                          <a:effectLst/>
                        </a:rPr>
                        <a:t>class purecomponent skeleton</a:t>
                      </a:r>
                    </a:p>
                  </a:txBody>
                  <a:tcPr marL="46831" marR="46831" marT="23416" marB="23416" anchor="ctr">
                    <a:lnL>
                      <a:noFill/>
                    </a:lnL>
                    <a:lnR>
                      <a:noFill/>
                    </a:lnR>
                    <a:lnT>
                      <a:noFill/>
                    </a:lnT>
                    <a:lnB>
                      <a:noFill/>
                    </a:lnB>
                  </a:tcPr>
                </a:tc>
                <a:extLst>
                  <a:ext uri="{0D108BD9-81ED-4DB2-BD59-A6C34878D82A}">
                    <a16:rowId xmlns="" xmlns:a16="http://schemas.microsoft.com/office/drawing/2014/main" val="1457301759"/>
                  </a:ext>
                </a:extLst>
              </a:tr>
              <a:tr h="316579">
                <a:tc>
                  <a:txBody>
                    <a:bodyPr/>
                    <a:lstStyle/>
                    <a:p>
                      <a:pPr algn="r"/>
                      <a:r>
                        <a:rPr lang="fr-FR" sz="1600">
                          <a:effectLst/>
                        </a:rPr>
                        <a:t>tsrpcjc→</a:t>
                      </a:r>
                    </a:p>
                  </a:txBody>
                  <a:tcPr marL="46831" marR="46831" marT="23416" marB="23416" anchor="ctr">
                    <a:lnL>
                      <a:noFill/>
                    </a:lnL>
                    <a:lnR>
                      <a:noFill/>
                    </a:lnR>
                    <a:lnT>
                      <a:noFill/>
                    </a:lnT>
                    <a:lnB>
                      <a:noFill/>
                    </a:lnB>
                  </a:tcPr>
                </a:tc>
                <a:tc>
                  <a:txBody>
                    <a:bodyPr/>
                    <a:lstStyle/>
                    <a:p>
                      <a:r>
                        <a:rPr lang="en-US" sz="1600">
                          <a:effectLst/>
                        </a:rPr>
                        <a:t>class purecomponent without import and default export lines</a:t>
                      </a:r>
                    </a:p>
                  </a:txBody>
                  <a:tcPr marL="46831" marR="46831" marT="23416" marB="23416" anchor="ctr">
                    <a:lnL>
                      <a:noFill/>
                    </a:lnL>
                    <a:lnR>
                      <a:noFill/>
                    </a:lnR>
                    <a:lnT>
                      <a:noFill/>
                    </a:lnT>
                    <a:lnB>
                      <a:noFill/>
                    </a:lnB>
                  </a:tcPr>
                </a:tc>
                <a:extLst>
                  <a:ext uri="{0D108BD9-81ED-4DB2-BD59-A6C34878D82A}">
                    <a16:rowId xmlns="" xmlns:a16="http://schemas.microsoft.com/office/drawing/2014/main" val="2557833097"/>
                  </a:ext>
                </a:extLst>
              </a:tr>
              <a:tr h="181705">
                <a:tc>
                  <a:txBody>
                    <a:bodyPr/>
                    <a:lstStyle/>
                    <a:p>
                      <a:pPr algn="r"/>
                      <a:r>
                        <a:rPr lang="fr-FR" sz="1600">
                          <a:effectLst/>
                        </a:rPr>
                        <a:t>tsrpfc</a:t>
                      </a:r>
                    </a:p>
                  </a:txBody>
                  <a:tcPr marL="46831" marR="46831" marT="23416" marB="23416" anchor="ctr">
                    <a:lnL>
                      <a:noFill/>
                    </a:lnL>
                    <a:lnR>
                      <a:noFill/>
                    </a:lnR>
                    <a:lnT>
                      <a:noFill/>
                    </a:lnT>
                    <a:lnB>
                      <a:noFill/>
                    </a:lnB>
                  </a:tcPr>
                </a:tc>
                <a:tc>
                  <a:txBody>
                    <a:bodyPr/>
                    <a:lstStyle/>
                    <a:p>
                      <a:r>
                        <a:rPr lang="fr-FR" sz="1600">
                          <a:effectLst/>
                        </a:rPr>
                        <a:t>pure function component skeleton</a:t>
                      </a:r>
                    </a:p>
                  </a:txBody>
                  <a:tcPr marL="46831" marR="46831" marT="23416" marB="23416" anchor="ctr">
                    <a:lnL>
                      <a:noFill/>
                    </a:lnL>
                    <a:lnR>
                      <a:noFill/>
                    </a:lnR>
                    <a:lnT>
                      <a:noFill/>
                    </a:lnT>
                    <a:lnB>
                      <a:noFill/>
                    </a:lnB>
                  </a:tcPr>
                </a:tc>
                <a:extLst>
                  <a:ext uri="{0D108BD9-81ED-4DB2-BD59-A6C34878D82A}">
                    <a16:rowId xmlns="" xmlns:a16="http://schemas.microsoft.com/office/drawing/2014/main" val="3998313813"/>
                  </a:ext>
                </a:extLst>
              </a:tr>
              <a:tr h="181705">
                <a:tc>
                  <a:txBody>
                    <a:bodyPr/>
                    <a:lstStyle/>
                    <a:p>
                      <a:pPr algn="r"/>
                      <a:r>
                        <a:rPr lang="fr-FR" sz="1600">
                          <a:effectLst/>
                        </a:rPr>
                        <a:t>tsdrpfc</a:t>
                      </a:r>
                    </a:p>
                  </a:txBody>
                  <a:tcPr marL="46831" marR="46831" marT="23416" marB="23416" anchor="ctr">
                    <a:lnL>
                      <a:noFill/>
                    </a:lnL>
                    <a:lnR>
                      <a:noFill/>
                    </a:lnR>
                    <a:lnT>
                      <a:noFill/>
                    </a:lnT>
                    <a:lnB>
                      <a:noFill/>
                    </a:lnB>
                  </a:tcPr>
                </a:tc>
                <a:tc>
                  <a:txBody>
                    <a:bodyPr/>
                    <a:lstStyle/>
                    <a:p>
                      <a:r>
                        <a:rPr lang="en-US" sz="1600">
                          <a:effectLst/>
                        </a:rPr>
                        <a:t>stateless functional component with default export</a:t>
                      </a:r>
                    </a:p>
                  </a:txBody>
                  <a:tcPr marL="46831" marR="46831" marT="23416" marB="23416" anchor="ctr">
                    <a:lnL>
                      <a:noFill/>
                    </a:lnL>
                    <a:lnR>
                      <a:noFill/>
                    </a:lnR>
                    <a:lnT>
                      <a:noFill/>
                    </a:lnT>
                    <a:lnB>
                      <a:noFill/>
                    </a:lnB>
                  </a:tcPr>
                </a:tc>
                <a:extLst>
                  <a:ext uri="{0D108BD9-81ED-4DB2-BD59-A6C34878D82A}">
                    <a16:rowId xmlns="" xmlns:a16="http://schemas.microsoft.com/office/drawing/2014/main" val="2950982673"/>
                  </a:ext>
                </a:extLst>
              </a:tr>
              <a:tr h="181705">
                <a:tc>
                  <a:txBody>
                    <a:bodyPr/>
                    <a:lstStyle/>
                    <a:p>
                      <a:pPr algn="r"/>
                      <a:r>
                        <a:rPr lang="fr-FR" sz="1600">
                          <a:effectLst/>
                        </a:rPr>
                        <a:t>tsrsfc</a:t>
                      </a:r>
                    </a:p>
                  </a:txBody>
                  <a:tcPr marL="46831" marR="46831" marT="23416" marB="23416" anchor="ctr">
                    <a:lnL>
                      <a:noFill/>
                    </a:lnL>
                    <a:lnR>
                      <a:noFill/>
                    </a:lnR>
                    <a:lnT>
                      <a:noFill/>
                    </a:lnT>
                    <a:lnB>
                      <a:noFill/>
                    </a:lnB>
                  </a:tcPr>
                </a:tc>
                <a:tc>
                  <a:txBody>
                    <a:bodyPr/>
                    <a:lstStyle/>
                    <a:p>
                      <a:r>
                        <a:rPr lang="fr-FR" sz="1600">
                          <a:effectLst/>
                        </a:rPr>
                        <a:t>stateless functional component</a:t>
                      </a:r>
                    </a:p>
                  </a:txBody>
                  <a:tcPr marL="46831" marR="46831" marT="23416" marB="23416" anchor="ctr">
                    <a:lnL>
                      <a:noFill/>
                    </a:lnL>
                    <a:lnR>
                      <a:noFill/>
                    </a:lnR>
                    <a:lnT>
                      <a:noFill/>
                    </a:lnT>
                    <a:lnB>
                      <a:noFill/>
                    </a:lnB>
                  </a:tcPr>
                </a:tc>
                <a:extLst>
                  <a:ext uri="{0D108BD9-81ED-4DB2-BD59-A6C34878D82A}">
                    <a16:rowId xmlns="" xmlns:a16="http://schemas.microsoft.com/office/drawing/2014/main" val="214492136"/>
                  </a:ext>
                </a:extLst>
              </a:tr>
              <a:tr h="181705">
                <a:tc>
                  <a:txBody>
                    <a:bodyPr/>
                    <a:lstStyle/>
                    <a:p>
                      <a:pPr algn="r"/>
                      <a:r>
                        <a:rPr lang="fr-FR" sz="1600">
                          <a:effectLst/>
                        </a:rPr>
                        <a:t>conc→</a:t>
                      </a:r>
                    </a:p>
                  </a:txBody>
                  <a:tcPr marL="46831" marR="46831" marT="23416" marB="23416" anchor="ctr">
                    <a:lnL>
                      <a:noFill/>
                    </a:lnL>
                    <a:lnR>
                      <a:noFill/>
                    </a:lnR>
                    <a:lnT>
                      <a:noFill/>
                    </a:lnT>
                    <a:lnB>
                      <a:noFill/>
                    </a:lnB>
                  </a:tcPr>
                </a:tc>
                <a:tc>
                  <a:txBody>
                    <a:bodyPr/>
                    <a:lstStyle/>
                    <a:p>
                      <a:r>
                        <a:rPr lang="en-US" sz="1600">
                          <a:effectLst/>
                        </a:rPr>
                        <a:t>class default constructor with props and context</a:t>
                      </a:r>
                    </a:p>
                  </a:txBody>
                  <a:tcPr marL="46831" marR="46831" marT="23416" marB="23416" anchor="ctr">
                    <a:lnL>
                      <a:noFill/>
                    </a:lnL>
                    <a:lnR>
                      <a:noFill/>
                    </a:lnR>
                    <a:lnT>
                      <a:noFill/>
                    </a:lnT>
                    <a:lnB>
                      <a:noFill/>
                    </a:lnB>
                  </a:tcPr>
                </a:tc>
                <a:extLst>
                  <a:ext uri="{0D108BD9-81ED-4DB2-BD59-A6C34878D82A}">
                    <a16:rowId xmlns="" xmlns:a16="http://schemas.microsoft.com/office/drawing/2014/main" val="3580329946"/>
                  </a:ext>
                </a:extLst>
              </a:tr>
              <a:tr h="181705">
                <a:tc>
                  <a:txBody>
                    <a:bodyPr/>
                    <a:lstStyle/>
                    <a:p>
                      <a:pPr algn="r"/>
                      <a:r>
                        <a:rPr lang="fr-FR" sz="1600">
                          <a:effectLst/>
                        </a:rPr>
                        <a:t>cwm→</a:t>
                      </a:r>
                    </a:p>
                  </a:txBody>
                  <a:tcPr marL="46831" marR="46831" marT="23416" marB="23416" anchor="ctr">
                    <a:lnL>
                      <a:noFill/>
                    </a:lnL>
                    <a:lnR>
                      <a:noFill/>
                    </a:lnR>
                    <a:lnT>
                      <a:noFill/>
                    </a:lnT>
                    <a:lnB>
                      <a:noFill/>
                    </a:lnB>
                  </a:tcPr>
                </a:tc>
                <a:tc>
                  <a:txBody>
                    <a:bodyPr/>
                    <a:lstStyle/>
                    <a:p>
                      <a:r>
                        <a:rPr lang="fr-FR" sz="1600">
                          <a:effectLst/>
                        </a:rPr>
                        <a:t>componentWillMount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1233413632"/>
                  </a:ext>
                </a:extLst>
              </a:tr>
              <a:tr h="181705">
                <a:tc>
                  <a:txBody>
                    <a:bodyPr/>
                    <a:lstStyle/>
                    <a:p>
                      <a:pPr algn="r"/>
                      <a:r>
                        <a:rPr lang="fr-FR" sz="1600">
                          <a:effectLst/>
                        </a:rPr>
                        <a:t>ren→</a:t>
                      </a:r>
                    </a:p>
                  </a:txBody>
                  <a:tcPr marL="46831" marR="46831" marT="23416" marB="23416" anchor="ctr">
                    <a:lnL>
                      <a:noFill/>
                    </a:lnL>
                    <a:lnR>
                      <a:noFill/>
                    </a:lnR>
                    <a:lnT>
                      <a:noFill/>
                    </a:lnT>
                    <a:lnB>
                      <a:noFill/>
                    </a:lnB>
                  </a:tcPr>
                </a:tc>
                <a:tc>
                  <a:txBody>
                    <a:bodyPr/>
                    <a:lstStyle/>
                    <a:p>
                      <a:r>
                        <a:rPr lang="fr-FR" sz="1600">
                          <a:effectLst/>
                        </a:rPr>
                        <a:t>render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1616245022"/>
                  </a:ext>
                </a:extLst>
              </a:tr>
              <a:tr h="181705">
                <a:tc>
                  <a:txBody>
                    <a:bodyPr/>
                    <a:lstStyle/>
                    <a:p>
                      <a:pPr algn="r"/>
                      <a:r>
                        <a:rPr lang="fr-FR" sz="1600">
                          <a:effectLst/>
                        </a:rPr>
                        <a:t>cdm→</a:t>
                      </a:r>
                    </a:p>
                  </a:txBody>
                  <a:tcPr marL="46831" marR="46831" marT="23416" marB="23416" anchor="ctr">
                    <a:lnL>
                      <a:noFill/>
                    </a:lnL>
                    <a:lnR>
                      <a:noFill/>
                    </a:lnR>
                    <a:lnT>
                      <a:noFill/>
                    </a:lnT>
                    <a:lnB>
                      <a:noFill/>
                    </a:lnB>
                  </a:tcPr>
                </a:tc>
                <a:tc>
                  <a:txBody>
                    <a:bodyPr/>
                    <a:lstStyle/>
                    <a:p>
                      <a:r>
                        <a:rPr lang="fr-FR" sz="1600">
                          <a:effectLst/>
                        </a:rPr>
                        <a:t>componentDidMount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4278602489"/>
                  </a:ext>
                </a:extLst>
              </a:tr>
              <a:tr h="181705">
                <a:tc>
                  <a:txBody>
                    <a:bodyPr/>
                    <a:lstStyle/>
                    <a:p>
                      <a:pPr algn="r"/>
                      <a:r>
                        <a:rPr lang="fr-FR" sz="1600">
                          <a:effectLst/>
                        </a:rPr>
                        <a:t>cwrp→</a:t>
                      </a:r>
                    </a:p>
                  </a:txBody>
                  <a:tcPr marL="46831" marR="46831" marT="23416" marB="23416" anchor="ctr">
                    <a:lnL>
                      <a:noFill/>
                    </a:lnL>
                    <a:lnR>
                      <a:noFill/>
                    </a:lnR>
                    <a:lnT>
                      <a:noFill/>
                    </a:lnT>
                    <a:lnB>
                      <a:noFill/>
                    </a:lnB>
                  </a:tcPr>
                </a:tc>
                <a:tc>
                  <a:txBody>
                    <a:bodyPr/>
                    <a:lstStyle/>
                    <a:p>
                      <a:r>
                        <a:rPr lang="fr-FR" sz="1600" dirty="0" err="1">
                          <a:effectLst/>
                        </a:rPr>
                        <a:t>componentWillReceiveProps</a:t>
                      </a:r>
                      <a:r>
                        <a:rPr lang="fr-FR" sz="1600" dirty="0">
                          <a:effectLst/>
                        </a:rPr>
                        <a:t> </a:t>
                      </a:r>
                      <a:r>
                        <a:rPr lang="fr-FR" sz="1600" dirty="0" err="1">
                          <a:effectLst/>
                        </a:rPr>
                        <a:t>method</a:t>
                      </a:r>
                      <a:endParaRPr lang="fr-FR" sz="1600" dirty="0">
                        <a:effectLst/>
                      </a:endParaRPr>
                    </a:p>
                  </a:txBody>
                  <a:tcPr marL="46831" marR="46831" marT="23416" marB="23416" anchor="ctr">
                    <a:lnL>
                      <a:noFill/>
                    </a:lnL>
                    <a:lnR>
                      <a:noFill/>
                    </a:lnR>
                    <a:lnT>
                      <a:noFill/>
                    </a:lnT>
                    <a:lnB>
                      <a:noFill/>
                    </a:lnB>
                  </a:tcPr>
                </a:tc>
                <a:extLst>
                  <a:ext uri="{0D108BD9-81ED-4DB2-BD59-A6C34878D82A}">
                    <a16:rowId xmlns="" xmlns:a16="http://schemas.microsoft.com/office/drawing/2014/main" val="602346068"/>
                  </a:ext>
                </a:extLst>
              </a:tr>
            </a:tbl>
          </a:graphicData>
        </a:graphic>
      </p:graphicFrame>
      <p:graphicFrame>
        <p:nvGraphicFramePr>
          <p:cNvPr id="7" name="Espace réservé du contenu 6">
            <a:extLst>
              <a:ext uri="{FF2B5EF4-FFF2-40B4-BE49-F238E27FC236}">
                <a16:creationId xmlns="" xmlns:a16="http://schemas.microsoft.com/office/drawing/2014/main" id="{62BC840C-A8DD-413A-A14A-B21034D17CAE}"/>
              </a:ext>
            </a:extLst>
          </p:cNvPr>
          <p:cNvGraphicFramePr>
            <a:graphicFrameLocks noGrp="1"/>
          </p:cNvGraphicFramePr>
          <p:nvPr>
            <p:ph sz="half" idx="2"/>
            <p:extLst>
              <p:ext uri="{D42A27DB-BD31-4B8C-83A1-F6EECF244321}">
                <p14:modId xmlns:p14="http://schemas.microsoft.com/office/powerpoint/2010/main" val="3446120944"/>
              </p:ext>
            </p:extLst>
          </p:nvPr>
        </p:nvGraphicFramePr>
        <p:xfrm>
          <a:off x="6286500" y="1573879"/>
          <a:ext cx="5619750" cy="3197392"/>
        </p:xfrm>
        <a:graphic>
          <a:graphicData uri="http://schemas.openxmlformats.org/drawingml/2006/table">
            <a:tbl>
              <a:tblPr/>
              <a:tblGrid>
                <a:gridCol w="970827">
                  <a:extLst>
                    <a:ext uri="{9D8B030D-6E8A-4147-A177-3AD203B41FA5}">
                      <a16:colId xmlns="" xmlns:a16="http://schemas.microsoft.com/office/drawing/2014/main" val="1740670205"/>
                    </a:ext>
                  </a:extLst>
                </a:gridCol>
                <a:gridCol w="4648923">
                  <a:extLst>
                    <a:ext uri="{9D8B030D-6E8A-4147-A177-3AD203B41FA5}">
                      <a16:colId xmlns="" xmlns:a16="http://schemas.microsoft.com/office/drawing/2014/main" val="2675887052"/>
                    </a:ext>
                  </a:extLst>
                </a:gridCol>
              </a:tblGrid>
              <a:tr h="270332">
                <a:tc>
                  <a:txBody>
                    <a:bodyPr/>
                    <a:lstStyle/>
                    <a:p>
                      <a:pPr algn="r"/>
                      <a:r>
                        <a:rPr lang="fr-FR" sz="1600" dirty="0" err="1">
                          <a:effectLst/>
                        </a:rPr>
                        <a:t>scu</a:t>
                      </a:r>
                      <a:r>
                        <a:rPr lang="fr-FR" sz="1600" dirty="0">
                          <a:effectLst/>
                        </a:rPr>
                        <a:t>→</a:t>
                      </a:r>
                    </a:p>
                  </a:txBody>
                  <a:tcPr marL="46831" marR="46831" marT="23416" marB="23416" anchor="ctr">
                    <a:lnL>
                      <a:noFill/>
                    </a:lnL>
                    <a:lnR>
                      <a:noFill/>
                    </a:lnR>
                    <a:lnT>
                      <a:noFill/>
                    </a:lnT>
                    <a:lnB>
                      <a:noFill/>
                    </a:lnB>
                  </a:tcPr>
                </a:tc>
                <a:tc>
                  <a:txBody>
                    <a:bodyPr/>
                    <a:lstStyle/>
                    <a:p>
                      <a:r>
                        <a:rPr lang="fr-FR" sz="1600">
                          <a:effectLst/>
                        </a:rPr>
                        <a:t>shouldComponentUpdate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1826631462"/>
                  </a:ext>
                </a:extLst>
              </a:tr>
              <a:tr h="270332">
                <a:tc>
                  <a:txBody>
                    <a:bodyPr/>
                    <a:lstStyle/>
                    <a:p>
                      <a:pPr algn="r"/>
                      <a:r>
                        <a:rPr lang="fr-FR" sz="1600">
                          <a:effectLst/>
                        </a:rPr>
                        <a:t>cwu→</a:t>
                      </a:r>
                    </a:p>
                  </a:txBody>
                  <a:tcPr marL="46831" marR="46831" marT="23416" marB="23416" anchor="ctr">
                    <a:lnL>
                      <a:noFill/>
                    </a:lnL>
                    <a:lnR>
                      <a:noFill/>
                    </a:lnR>
                    <a:lnT>
                      <a:noFill/>
                    </a:lnT>
                    <a:lnB>
                      <a:noFill/>
                    </a:lnB>
                  </a:tcPr>
                </a:tc>
                <a:tc>
                  <a:txBody>
                    <a:bodyPr/>
                    <a:lstStyle/>
                    <a:p>
                      <a:r>
                        <a:rPr lang="fr-FR" sz="1600">
                          <a:effectLst/>
                        </a:rPr>
                        <a:t>componentWillUpdate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575802465"/>
                  </a:ext>
                </a:extLst>
              </a:tr>
              <a:tr h="270332">
                <a:tc>
                  <a:txBody>
                    <a:bodyPr/>
                    <a:lstStyle/>
                    <a:p>
                      <a:pPr algn="r"/>
                      <a:r>
                        <a:rPr lang="fr-FR" sz="1600">
                          <a:effectLst/>
                        </a:rPr>
                        <a:t>cdu→</a:t>
                      </a:r>
                    </a:p>
                  </a:txBody>
                  <a:tcPr marL="46831" marR="46831" marT="23416" marB="23416" anchor="ctr">
                    <a:lnL>
                      <a:noFill/>
                    </a:lnL>
                    <a:lnR>
                      <a:noFill/>
                    </a:lnR>
                    <a:lnT>
                      <a:noFill/>
                    </a:lnT>
                    <a:lnB>
                      <a:noFill/>
                    </a:lnB>
                  </a:tcPr>
                </a:tc>
                <a:tc>
                  <a:txBody>
                    <a:bodyPr/>
                    <a:lstStyle/>
                    <a:p>
                      <a:r>
                        <a:rPr lang="fr-FR" sz="1600">
                          <a:effectLst/>
                        </a:rPr>
                        <a:t>componentDidUpdate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1170845529"/>
                  </a:ext>
                </a:extLst>
              </a:tr>
              <a:tr h="270332">
                <a:tc>
                  <a:txBody>
                    <a:bodyPr/>
                    <a:lstStyle/>
                    <a:p>
                      <a:pPr algn="r"/>
                      <a:r>
                        <a:rPr lang="fr-FR" sz="1600">
                          <a:effectLst/>
                        </a:rPr>
                        <a:t>cwum→</a:t>
                      </a:r>
                    </a:p>
                  </a:txBody>
                  <a:tcPr marL="46831" marR="46831" marT="23416" marB="23416" anchor="ctr">
                    <a:lnL>
                      <a:noFill/>
                    </a:lnL>
                    <a:lnR>
                      <a:noFill/>
                    </a:lnR>
                    <a:lnT>
                      <a:noFill/>
                    </a:lnT>
                    <a:lnB>
                      <a:noFill/>
                    </a:lnB>
                  </a:tcPr>
                </a:tc>
                <a:tc>
                  <a:txBody>
                    <a:bodyPr/>
                    <a:lstStyle/>
                    <a:p>
                      <a:r>
                        <a:rPr lang="fr-FR" sz="1600" dirty="0" err="1">
                          <a:effectLst/>
                        </a:rPr>
                        <a:t>componentWillUnmount</a:t>
                      </a:r>
                      <a:r>
                        <a:rPr lang="fr-FR" sz="1600" dirty="0">
                          <a:effectLst/>
                        </a:rPr>
                        <a:t> </a:t>
                      </a:r>
                      <a:r>
                        <a:rPr lang="fr-FR" sz="1600" dirty="0" err="1">
                          <a:effectLst/>
                        </a:rPr>
                        <a:t>method</a:t>
                      </a:r>
                      <a:endParaRPr lang="fr-FR" sz="1600" dirty="0">
                        <a:effectLst/>
                      </a:endParaRPr>
                    </a:p>
                  </a:txBody>
                  <a:tcPr marL="46831" marR="46831" marT="23416" marB="23416" anchor="ctr">
                    <a:lnL>
                      <a:noFill/>
                    </a:lnL>
                    <a:lnR>
                      <a:noFill/>
                    </a:lnR>
                    <a:lnT>
                      <a:noFill/>
                    </a:lnT>
                    <a:lnB>
                      <a:noFill/>
                    </a:lnB>
                  </a:tcPr>
                </a:tc>
                <a:extLst>
                  <a:ext uri="{0D108BD9-81ED-4DB2-BD59-A6C34878D82A}">
                    <a16:rowId xmlns="" xmlns:a16="http://schemas.microsoft.com/office/drawing/2014/main" val="1460092405"/>
                  </a:ext>
                </a:extLst>
              </a:tr>
              <a:tr h="270332">
                <a:tc>
                  <a:txBody>
                    <a:bodyPr/>
                    <a:lstStyle/>
                    <a:p>
                      <a:pPr algn="r"/>
                      <a:r>
                        <a:rPr lang="fr-FR" sz="1600">
                          <a:effectLst/>
                        </a:rPr>
                        <a:t>gdsfp→</a:t>
                      </a:r>
                    </a:p>
                  </a:txBody>
                  <a:tcPr marL="46831" marR="46831" marT="23416" marB="23416" anchor="ctr">
                    <a:lnL>
                      <a:noFill/>
                    </a:lnL>
                    <a:lnR>
                      <a:noFill/>
                    </a:lnR>
                    <a:lnT>
                      <a:noFill/>
                    </a:lnT>
                    <a:lnB>
                      <a:noFill/>
                    </a:lnB>
                  </a:tcPr>
                </a:tc>
                <a:tc>
                  <a:txBody>
                    <a:bodyPr/>
                    <a:lstStyle/>
                    <a:p>
                      <a:r>
                        <a:rPr lang="fr-FR" sz="1600">
                          <a:effectLst/>
                        </a:rPr>
                        <a:t>getDerivedStateFromProps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2811985225"/>
                  </a:ext>
                </a:extLst>
              </a:tr>
              <a:tr h="270332">
                <a:tc>
                  <a:txBody>
                    <a:bodyPr/>
                    <a:lstStyle/>
                    <a:p>
                      <a:pPr algn="r"/>
                      <a:r>
                        <a:rPr lang="fr-FR" sz="1600">
                          <a:effectLst/>
                        </a:rPr>
                        <a:t>gsbu</a:t>
                      </a:r>
                    </a:p>
                  </a:txBody>
                  <a:tcPr marL="46831" marR="46831" marT="23416" marB="23416" anchor="ctr">
                    <a:lnL>
                      <a:noFill/>
                    </a:lnL>
                    <a:lnR>
                      <a:noFill/>
                    </a:lnR>
                    <a:lnT>
                      <a:noFill/>
                    </a:lnT>
                    <a:lnB>
                      <a:noFill/>
                    </a:lnB>
                  </a:tcPr>
                </a:tc>
                <a:tc>
                  <a:txBody>
                    <a:bodyPr/>
                    <a:lstStyle/>
                    <a:p>
                      <a:r>
                        <a:rPr lang="fr-FR" sz="1600">
                          <a:effectLst/>
                        </a:rPr>
                        <a:t>getSnapshotBeforeUpdate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237188567"/>
                  </a:ext>
                </a:extLst>
              </a:tr>
              <a:tr h="270332">
                <a:tc>
                  <a:txBody>
                    <a:bodyPr/>
                    <a:lstStyle/>
                    <a:p>
                      <a:pPr algn="r"/>
                      <a:r>
                        <a:rPr lang="fr-FR" sz="1600">
                          <a:effectLst/>
                        </a:rPr>
                        <a:t>sst→</a:t>
                      </a:r>
                    </a:p>
                  </a:txBody>
                  <a:tcPr marL="46831" marR="46831" marT="23416" marB="23416" anchor="ctr">
                    <a:lnL>
                      <a:noFill/>
                    </a:lnL>
                    <a:lnR>
                      <a:noFill/>
                    </a:lnR>
                    <a:lnT>
                      <a:noFill/>
                    </a:lnT>
                    <a:lnB>
                      <a:noFill/>
                    </a:lnB>
                  </a:tcPr>
                </a:tc>
                <a:tc>
                  <a:txBody>
                    <a:bodyPr/>
                    <a:lstStyle/>
                    <a:p>
                      <a:r>
                        <a:rPr lang="en-US" sz="1600">
                          <a:effectLst/>
                        </a:rPr>
                        <a:t>this.setState with object as parameter</a:t>
                      </a:r>
                    </a:p>
                  </a:txBody>
                  <a:tcPr marL="46831" marR="46831" marT="23416" marB="23416" anchor="ctr">
                    <a:lnL>
                      <a:noFill/>
                    </a:lnL>
                    <a:lnR>
                      <a:noFill/>
                    </a:lnR>
                    <a:lnT>
                      <a:noFill/>
                    </a:lnT>
                    <a:lnB>
                      <a:noFill/>
                    </a:lnB>
                  </a:tcPr>
                </a:tc>
                <a:extLst>
                  <a:ext uri="{0D108BD9-81ED-4DB2-BD59-A6C34878D82A}">
                    <a16:rowId xmlns="" xmlns:a16="http://schemas.microsoft.com/office/drawing/2014/main" val="2624946377"/>
                  </a:ext>
                </a:extLst>
              </a:tr>
              <a:tr h="270332">
                <a:tc>
                  <a:txBody>
                    <a:bodyPr/>
                    <a:lstStyle/>
                    <a:p>
                      <a:pPr algn="r"/>
                      <a:r>
                        <a:rPr lang="fr-FR" sz="1600">
                          <a:effectLst/>
                        </a:rPr>
                        <a:t>bnd→</a:t>
                      </a:r>
                    </a:p>
                  </a:txBody>
                  <a:tcPr marL="46831" marR="46831" marT="23416" marB="23416" anchor="ctr">
                    <a:lnL>
                      <a:noFill/>
                    </a:lnL>
                    <a:lnR>
                      <a:noFill/>
                    </a:lnR>
                    <a:lnT>
                      <a:noFill/>
                    </a:lnT>
                    <a:lnB>
                      <a:noFill/>
                    </a:lnB>
                  </a:tcPr>
                </a:tc>
                <a:tc>
                  <a:txBody>
                    <a:bodyPr/>
                    <a:lstStyle/>
                    <a:p>
                      <a:r>
                        <a:rPr lang="en-US" sz="1600">
                          <a:effectLst/>
                        </a:rPr>
                        <a:t>binds the this of method inside the constructor</a:t>
                      </a:r>
                    </a:p>
                  </a:txBody>
                  <a:tcPr marL="46831" marR="46831" marT="23416" marB="23416" anchor="ctr">
                    <a:lnL>
                      <a:noFill/>
                    </a:lnL>
                    <a:lnR>
                      <a:noFill/>
                    </a:lnR>
                    <a:lnT>
                      <a:noFill/>
                    </a:lnT>
                    <a:lnB>
                      <a:noFill/>
                    </a:lnB>
                  </a:tcPr>
                </a:tc>
                <a:extLst>
                  <a:ext uri="{0D108BD9-81ED-4DB2-BD59-A6C34878D82A}">
                    <a16:rowId xmlns="" xmlns:a16="http://schemas.microsoft.com/office/drawing/2014/main" val="2223500588"/>
                  </a:ext>
                </a:extLst>
              </a:tr>
              <a:tr h="270332">
                <a:tc>
                  <a:txBody>
                    <a:bodyPr/>
                    <a:lstStyle/>
                    <a:p>
                      <a:pPr algn="r"/>
                      <a:r>
                        <a:rPr lang="fr-FR" sz="1600">
                          <a:effectLst/>
                        </a:rPr>
                        <a:t>met→</a:t>
                      </a:r>
                    </a:p>
                  </a:txBody>
                  <a:tcPr marL="46831" marR="46831" marT="23416" marB="23416" anchor="ctr">
                    <a:lnL>
                      <a:noFill/>
                    </a:lnL>
                    <a:lnR>
                      <a:noFill/>
                    </a:lnR>
                    <a:lnT>
                      <a:noFill/>
                    </a:lnT>
                    <a:lnB>
                      <a:noFill/>
                    </a:lnB>
                  </a:tcPr>
                </a:tc>
                <a:tc>
                  <a:txBody>
                    <a:bodyPr/>
                    <a:lstStyle/>
                    <a:p>
                      <a:r>
                        <a:rPr lang="fr-FR" sz="1600">
                          <a:effectLst/>
                        </a:rPr>
                        <a:t>simple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2828340533"/>
                  </a:ext>
                </a:extLst>
              </a:tr>
              <a:tr h="270332">
                <a:tc>
                  <a:txBody>
                    <a:bodyPr/>
                    <a:lstStyle/>
                    <a:p>
                      <a:pPr algn="r"/>
                      <a:r>
                        <a:rPr lang="fr-FR" sz="1600">
                          <a:effectLst/>
                        </a:rPr>
                        <a:t>tscntr→</a:t>
                      </a:r>
                    </a:p>
                  </a:txBody>
                  <a:tcPr marL="46831" marR="46831" marT="23416" marB="23416" anchor="ctr">
                    <a:lnL>
                      <a:noFill/>
                    </a:lnL>
                    <a:lnR>
                      <a:noFill/>
                    </a:lnR>
                    <a:lnT>
                      <a:noFill/>
                    </a:lnT>
                    <a:lnB>
                      <a:noFill/>
                    </a:lnB>
                  </a:tcPr>
                </a:tc>
                <a:tc>
                  <a:txBody>
                    <a:bodyPr/>
                    <a:lstStyle/>
                    <a:p>
                      <a:r>
                        <a:rPr lang="fr-FR" sz="1600" dirty="0" err="1">
                          <a:effectLst/>
                        </a:rPr>
                        <a:t>react</a:t>
                      </a:r>
                      <a:r>
                        <a:rPr lang="fr-FR" sz="1600" dirty="0">
                          <a:effectLst/>
                        </a:rPr>
                        <a:t> </a:t>
                      </a:r>
                      <a:r>
                        <a:rPr lang="fr-FR" sz="1600" dirty="0" err="1">
                          <a:effectLst/>
                        </a:rPr>
                        <a:t>redux</a:t>
                      </a:r>
                      <a:r>
                        <a:rPr lang="fr-FR" sz="1600" dirty="0">
                          <a:effectLst/>
                        </a:rPr>
                        <a:t> container skeleton</a:t>
                      </a:r>
                    </a:p>
                  </a:txBody>
                  <a:tcPr marL="46831" marR="46831" marT="23416" marB="23416" anchor="ctr">
                    <a:lnL>
                      <a:noFill/>
                    </a:lnL>
                    <a:lnR>
                      <a:noFill/>
                    </a:lnR>
                    <a:lnT>
                      <a:noFill/>
                    </a:lnT>
                    <a:lnB>
                      <a:noFill/>
                    </a:lnB>
                  </a:tcPr>
                </a:tc>
                <a:extLst>
                  <a:ext uri="{0D108BD9-81ED-4DB2-BD59-A6C34878D82A}">
                    <a16:rowId xmlns="" xmlns:a16="http://schemas.microsoft.com/office/drawing/2014/main" val="908406810"/>
                  </a:ext>
                </a:extLst>
              </a:tr>
              <a:tr h="270332">
                <a:tc>
                  <a:txBody>
                    <a:bodyPr/>
                    <a:lstStyle/>
                    <a:p>
                      <a:pPr algn="r"/>
                      <a:r>
                        <a:rPr lang="fr-FR" sz="1600">
                          <a:effectLst/>
                        </a:rPr>
                        <a:t>imt</a:t>
                      </a:r>
                    </a:p>
                  </a:txBody>
                  <a:tcPr marL="46831" marR="46831" marT="23416" marB="23416" anchor="ctr">
                    <a:lnL>
                      <a:noFill/>
                    </a:lnL>
                    <a:lnR>
                      <a:noFill/>
                    </a:lnR>
                    <a:lnT>
                      <a:noFill/>
                    </a:lnT>
                    <a:lnB>
                      <a:noFill/>
                    </a:lnB>
                  </a:tcPr>
                </a:tc>
                <a:tc>
                  <a:txBody>
                    <a:bodyPr/>
                    <a:lstStyle/>
                    <a:p>
                      <a:r>
                        <a:rPr lang="fr-FR" sz="1600" dirty="0" err="1">
                          <a:effectLst/>
                        </a:rPr>
                        <a:t>create</a:t>
                      </a:r>
                      <a:r>
                        <a:rPr lang="fr-FR" sz="1600" dirty="0">
                          <a:effectLst/>
                        </a:rPr>
                        <a:t> a import</a:t>
                      </a:r>
                    </a:p>
                  </a:txBody>
                  <a:tcPr marL="46831" marR="46831" marT="23416" marB="23416" anchor="ctr">
                    <a:lnL>
                      <a:noFill/>
                    </a:lnL>
                    <a:lnR>
                      <a:noFill/>
                    </a:lnR>
                    <a:lnT>
                      <a:noFill/>
                    </a:lnT>
                    <a:lnB>
                      <a:noFill/>
                    </a:lnB>
                  </a:tcPr>
                </a:tc>
                <a:extLst>
                  <a:ext uri="{0D108BD9-81ED-4DB2-BD59-A6C34878D82A}">
                    <a16:rowId xmlns="" xmlns:a16="http://schemas.microsoft.com/office/drawing/2014/main" val="3828763216"/>
                  </a:ext>
                </a:extLst>
              </a:tr>
            </a:tbl>
          </a:graphicData>
        </a:graphic>
      </p:graphicFrame>
    </p:spTree>
    <p:extLst>
      <p:ext uri="{BB962C8B-B14F-4D97-AF65-F5344CB8AC3E}">
        <p14:creationId xmlns:p14="http://schemas.microsoft.com/office/powerpoint/2010/main" val="3467368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Plateformes gratuite</a:t>
            </a:r>
          </a:p>
          <a:p>
            <a:pPr lvl="1"/>
            <a:r>
              <a:rPr lang="fr-FR" dirty="0" err="1"/>
              <a:t>Github,GitLab</a:t>
            </a:r>
            <a:endParaRPr lang="fr-FR" dirty="0"/>
          </a:p>
          <a:p>
            <a:pPr lvl="2"/>
            <a:r>
              <a:rPr lang="fr-FR" dirty="0"/>
              <a:t>Hébergé ou officiel </a:t>
            </a:r>
          </a:p>
          <a:p>
            <a:pPr lvl="2"/>
            <a:r>
              <a:rPr lang="fr-FR" dirty="0"/>
              <a:t>1 repo / </a:t>
            </a:r>
            <a:r>
              <a:rPr lang="fr-FR" dirty="0" err="1"/>
              <a:t>account</a:t>
            </a:r>
            <a:endParaRPr lang="fr-FR" dirty="0"/>
          </a:p>
          <a:p>
            <a:pPr lvl="2"/>
            <a:endParaRPr lang="fr-FR" dirty="0"/>
          </a:p>
          <a:p>
            <a:pPr lvl="1"/>
            <a:r>
              <a:rPr lang="fr-FR" dirty="0" err="1"/>
              <a:t>Altasian</a:t>
            </a:r>
            <a:r>
              <a:rPr lang="fr-FR" dirty="0"/>
              <a:t> </a:t>
            </a:r>
            <a:r>
              <a:rPr lang="fr-FR" dirty="0" err="1"/>
              <a:t>BitBuckets</a:t>
            </a:r>
            <a:r>
              <a:rPr lang="fr-FR" dirty="0"/>
              <a:t> </a:t>
            </a:r>
            <a:r>
              <a:rPr lang="fr-FR" sz="900" dirty="0"/>
              <a:t>*(Sélectionné pour le cours)</a:t>
            </a:r>
            <a:endParaRPr lang="fr-FR" dirty="0"/>
          </a:p>
          <a:p>
            <a:pPr lvl="2"/>
            <a:r>
              <a:rPr lang="fr-FR" dirty="0"/>
              <a:t>Multi-</a:t>
            </a:r>
            <a:r>
              <a:rPr lang="fr-FR" dirty="0" err="1"/>
              <a:t>repository</a:t>
            </a:r>
            <a:endParaRPr lang="fr-FR" dirty="0"/>
          </a:p>
          <a:p>
            <a:pPr lvl="2"/>
            <a:r>
              <a:rPr lang="fr-FR" dirty="0"/>
              <a:t>Free (max 1Go/repo) ou </a:t>
            </a:r>
            <a:r>
              <a:rPr lang="fr-FR" dirty="0" err="1"/>
              <a:t>payed</a:t>
            </a:r>
            <a:r>
              <a:rPr lang="fr-FR" dirty="0"/>
              <a:t> </a:t>
            </a:r>
            <a:r>
              <a:rPr lang="fr-FR" dirty="0" err="1"/>
              <a:t>account</a:t>
            </a:r>
            <a:endParaRPr lang="fr-FR" dirty="0"/>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5536252" y="3416748"/>
            <a:ext cx="1904990" cy="7048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7358124" y="1885173"/>
            <a:ext cx="2228856" cy="7893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7755855" y="4703995"/>
            <a:ext cx="2595564" cy="1365267"/>
          </a:xfrm>
          <a:prstGeom prst="rect">
            <a:avLst/>
          </a:prstGeom>
          <a:noFill/>
          <a:ln w="9525">
            <a:noFill/>
            <a:miter lim="800000"/>
            <a:headEnd/>
            <a:tailEnd/>
          </a:ln>
          <a:effectLst/>
        </p:spPr>
      </p:pic>
      <p:grpSp>
        <p:nvGrpSpPr>
          <p:cNvPr id="8" name="Groupe 9"/>
          <p:cNvGrpSpPr/>
          <p:nvPr/>
        </p:nvGrpSpPr>
        <p:grpSpPr>
          <a:xfrm flipH="1">
            <a:off x="9951521" y="1739878"/>
            <a:ext cx="2485442" cy="2235236"/>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30732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Git - </a:t>
            </a:r>
            <a:r>
              <a:rPr lang="fr-FR" err="1"/>
              <a:t>bitbuckets</a:t>
            </a:r>
            <a:endParaRPr lang="fr-F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a:p>
          <a:p>
            <a:r>
              <a:rPr lang="fr-FR"/>
              <a:t>Création d’un compte gratuit</a:t>
            </a:r>
          </a:p>
          <a:p>
            <a:pPr lvl="1"/>
            <a:r>
              <a:rPr lang="fr-FR">
                <a:hlinkClick r:id="rId3"/>
              </a:rPr>
              <a:t>https://bitbucket.org/account/signup/</a:t>
            </a:r>
            <a:endParaRPr lang="fr-FR"/>
          </a:p>
          <a:p>
            <a:pPr lvl="1"/>
            <a:r>
              <a:rPr lang="fr-FR">
                <a:hlinkClick r:id="rId4"/>
              </a:rPr>
              <a:t>https://bitbucket.org/account/signin/</a:t>
            </a:r>
            <a:endParaRPr lang="fr-FR"/>
          </a:p>
          <a:p>
            <a:endParaRPr lang="fr-FR"/>
          </a:p>
          <a:p>
            <a:r>
              <a:rPr lang="fr-FR"/>
              <a:t>Création 1ere </a:t>
            </a:r>
            <a:r>
              <a:rPr lang="fr-FR" err="1"/>
              <a:t>repository</a:t>
            </a:r>
            <a:endParaRPr lang="fr-FR"/>
          </a:p>
          <a:p>
            <a:pPr lvl="1"/>
            <a:r>
              <a:rPr lang="fr-FR"/>
              <a:t>Edit, commit, approuve du readme.md</a:t>
            </a:r>
          </a:p>
          <a:p>
            <a:pPr lvl="1"/>
            <a:r>
              <a:rPr lang="fr-FR"/>
              <a:t>Clone local de la </a:t>
            </a:r>
            <a:r>
              <a:rPr lang="fr-FR" err="1"/>
              <a:t>repository</a:t>
            </a:r>
            <a:endParaRPr lang="fr-FR"/>
          </a:p>
          <a:p>
            <a:endParaRPr lang="fr-FR"/>
          </a:p>
          <a:p>
            <a:r>
              <a:rPr lang="fr-FR"/>
              <a:t>Ouverture du répertoire sous Visual Studio Code</a:t>
            </a:r>
          </a:p>
          <a:p>
            <a:pPr lvl="1"/>
            <a:r>
              <a:rPr lang="fr-FR"/>
              <a:t>Edition du readme.md sou </a:t>
            </a:r>
            <a:r>
              <a:rPr lang="fr-FR" err="1"/>
              <a:t>vscode</a:t>
            </a:r>
            <a:endParaRPr lang="fr-FR"/>
          </a:p>
          <a:p>
            <a:pPr lvl="1"/>
            <a:r>
              <a:rPr lang="fr-FR"/>
              <a:t>1</a:t>
            </a:r>
            <a:r>
              <a:rPr lang="fr-FR" baseline="30000"/>
              <a:t>er</a:t>
            </a:r>
            <a:r>
              <a:rPr lang="fr-FR"/>
              <a:t> commit &amp; push</a:t>
            </a:r>
          </a:p>
          <a:p>
            <a:endParaRPr lang="fr-FR"/>
          </a:p>
          <a:p>
            <a:r>
              <a:rPr lang="fr-FR"/>
              <a:t>Approuve commit</a:t>
            </a:r>
          </a:p>
          <a:p>
            <a:pPr lvl="1"/>
            <a:endParaRPr lang="fr-FR"/>
          </a:p>
        </p:txBody>
      </p:sp>
    </p:spTree>
    <p:extLst>
      <p:ext uri="{BB962C8B-B14F-4D97-AF65-F5344CB8AC3E}">
        <p14:creationId xmlns:p14="http://schemas.microsoft.com/office/powerpoint/2010/main" val="1127999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Outils de </a:t>
            </a:r>
            <a:r>
              <a:rPr lang="fr-FR" dirty="0" err="1"/>
              <a:t>debug</a:t>
            </a:r>
            <a:endParaRPr lang="fr-FR" dirty="0"/>
          </a:p>
        </p:txBody>
      </p:sp>
      <p:sp>
        <p:nvSpPr>
          <p:cNvPr id="8" name="Espace réservé du contenu 7"/>
          <p:cNvSpPr>
            <a:spLocks noGrp="1"/>
          </p:cNvSpPr>
          <p:nvPr>
            <p:ph idx="1"/>
          </p:nvPr>
        </p:nvSpPr>
        <p:spPr/>
        <p:txBody>
          <a:bodyPr>
            <a:normAutofit lnSpcReduction="10000"/>
          </a:bodyPr>
          <a:lstStyle/>
          <a:p>
            <a:r>
              <a:rPr lang="fr-FR" dirty="0"/>
              <a:t>Tous les nouveaux navigateur ont leur console JS et leur outils de </a:t>
            </a:r>
            <a:r>
              <a:rPr lang="fr-FR" dirty="0" err="1"/>
              <a:t>debug</a:t>
            </a:r>
            <a:r>
              <a:rPr lang="fr-FR" dirty="0"/>
              <a:t>, avec possibilités de "</a:t>
            </a:r>
            <a:r>
              <a:rPr lang="fr-FR" i="1" dirty="0"/>
              <a:t>pas à pas", d'inspection, de </a:t>
            </a:r>
            <a:r>
              <a:rPr lang="fr-FR" i="1" dirty="0" err="1"/>
              <a:t>watch</a:t>
            </a:r>
            <a:r>
              <a:rPr lang="fr-FR" i="1" dirty="0"/>
              <a:t>, …</a:t>
            </a:r>
            <a:endParaRPr lang="fr-FR" dirty="0"/>
          </a:p>
          <a:p>
            <a:pPr lvl="2"/>
            <a:r>
              <a:rPr lang="fr-FR" dirty="0"/>
              <a:t>Chrome</a:t>
            </a:r>
          </a:p>
          <a:p>
            <a:pPr lvl="2"/>
            <a:r>
              <a:rPr lang="fr-FR" dirty="0" err="1"/>
              <a:t>Firefox</a:t>
            </a:r>
            <a:endParaRPr lang="fr-FR" dirty="0"/>
          </a:p>
          <a:p>
            <a:pPr lvl="2"/>
            <a:r>
              <a:rPr lang="fr-FR" dirty="0" err="1"/>
              <a:t>Edge</a:t>
            </a:r>
            <a:endParaRPr lang="fr-FR" dirty="0"/>
          </a:p>
          <a:p>
            <a:pPr lvl="2"/>
            <a:endParaRPr lang="fr-FR" dirty="0"/>
          </a:p>
          <a:p>
            <a:r>
              <a:rPr lang="fr-FR" dirty="0"/>
              <a:t>En js des instructions permettent le </a:t>
            </a:r>
          </a:p>
          <a:p>
            <a:pPr marL="0" indent="0">
              <a:buNone/>
            </a:pPr>
            <a:r>
              <a:rPr lang="fr-FR" dirty="0"/>
              <a:t>debug dans la console</a:t>
            </a:r>
          </a:p>
          <a:p>
            <a:pPr lvl="2"/>
            <a:r>
              <a:rPr lang="fr-FR" dirty="0"/>
              <a:t>alert("message a affiché")  </a:t>
            </a:r>
            <a:r>
              <a:rPr lang="fr-FR" dirty="0">
                <a:solidFill>
                  <a:srgbClr val="FF0000"/>
                </a:solidFill>
              </a:rPr>
              <a:t>(,*:*)</a:t>
            </a:r>
          </a:p>
          <a:p>
            <a:pPr lvl="2"/>
            <a:r>
              <a:rPr lang="fr-FR" dirty="0"/>
              <a:t>console.log(</a:t>
            </a:r>
            <a:r>
              <a:rPr lang="fr-FR" dirty="0" err="1"/>
              <a:t>maVariable</a:t>
            </a:r>
            <a:r>
              <a:rPr lang="fr-FR" dirty="0"/>
              <a:t>) 	</a:t>
            </a:r>
            <a:r>
              <a:rPr lang="fr-FR" dirty="0">
                <a:solidFill>
                  <a:schemeClr val="accent3"/>
                </a:solidFill>
              </a:rPr>
              <a:t>(*.*)</a:t>
            </a:r>
          </a:p>
          <a:p>
            <a:pPr lvl="2"/>
            <a:r>
              <a:rPr lang="fr-FR" dirty="0"/>
              <a:t>modale 			</a:t>
            </a:r>
            <a:r>
              <a:rPr lang="fr-FR" dirty="0">
                <a:solidFill>
                  <a:schemeClr val="accent3"/>
                </a:solidFill>
              </a:rPr>
              <a:t>(*.*),</a:t>
            </a:r>
            <a:r>
              <a:rPr lang="fr-FR" dirty="0">
                <a:solidFill>
                  <a:srgbClr val="00B050"/>
                </a:solidFill>
              </a:rPr>
              <a:t>(°8°)</a:t>
            </a:r>
          </a:p>
        </p:txBody>
      </p:sp>
      <p:sp>
        <p:nvSpPr>
          <p:cNvPr id="3" name="Étoile : 24 branches 2">
            <a:extLst>
              <a:ext uri="{FF2B5EF4-FFF2-40B4-BE49-F238E27FC236}">
                <a16:creationId xmlns="" xmlns:a16="http://schemas.microsoft.com/office/drawing/2014/main" id="{47D39528-5574-45CB-B0EB-03134D947224}"/>
              </a:ext>
            </a:extLst>
          </p:cNvPr>
          <p:cNvSpPr/>
          <p:nvPr/>
        </p:nvSpPr>
        <p:spPr>
          <a:xfrm>
            <a:off x="7623209" y="3108960"/>
            <a:ext cx="4389120" cy="234856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Smileys :</a:t>
            </a:r>
          </a:p>
          <a:p>
            <a:pPr algn="ctr"/>
            <a:r>
              <a:rPr lang="fr-FR" dirty="0"/>
              <a:t>(,*:*) </a:t>
            </a:r>
            <a:r>
              <a:rPr lang="fr-FR" dirty="0">
                <a:sym typeface="Wingdings" panose="05000000000000000000" pitchFamily="2" charset="2"/>
              </a:rPr>
              <a:t> pleures</a:t>
            </a:r>
          </a:p>
          <a:p>
            <a:pPr algn="ctr"/>
            <a:r>
              <a:rPr lang="fr-FR" dirty="0">
                <a:sym typeface="Wingdings" panose="05000000000000000000" pitchFamily="2" charset="2"/>
              </a:rPr>
              <a:t>(*.*)dev content</a:t>
            </a:r>
          </a:p>
          <a:p>
            <a:pPr algn="ctr"/>
            <a:r>
              <a:rPr lang="fr-FR" dirty="0">
                <a:sym typeface="Wingdings" panose="05000000000000000000" pitchFamily="2" charset="2"/>
              </a:rPr>
              <a:t>(°8°)  utilisateur content</a:t>
            </a:r>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22F408F-9C3B-41FF-835D-5AE19791F4EC}"/>
              </a:ext>
            </a:extLst>
          </p:cNvPr>
          <p:cNvSpPr>
            <a:spLocks noGrp="1"/>
          </p:cNvSpPr>
          <p:nvPr>
            <p:ph type="title"/>
          </p:nvPr>
        </p:nvSpPr>
        <p:spPr/>
        <p:txBody>
          <a:bodyPr/>
          <a:lstStyle/>
          <a:p>
            <a:r>
              <a:rPr lang="fr-FR" dirty="0"/>
              <a:t>Configuration Node.js</a:t>
            </a:r>
          </a:p>
        </p:txBody>
      </p:sp>
      <p:sp>
        <p:nvSpPr>
          <p:cNvPr id="3" name="Espace réservé du contenu 2">
            <a:extLst>
              <a:ext uri="{FF2B5EF4-FFF2-40B4-BE49-F238E27FC236}">
                <a16:creationId xmlns="" xmlns:a16="http://schemas.microsoft.com/office/drawing/2014/main" id="{3790009B-8981-4947-97D6-44017A4B7928}"/>
              </a:ext>
            </a:extLst>
          </p:cNvPr>
          <p:cNvSpPr>
            <a:spLocks noGrp="1"/>
          </p:cNvSpPr>
          <p:nvPr>
            <p:ph idx="1"/>
          </p:nvPr>
        </p:nvSpPr>
        <p:spPr/>
        <p:txBody>
          <a:bodyPr>
            <a:normAutofit/>
          </a:bodyPr>
          <a:lstStyle/>
          <a:p>
            <a:r>
              <a:rPr lang="fr-FR" dirty="0"/>
              <a:t>Node js</a:t>
            </a:r>
          </a:p>
          <a:p>
            <a:pPr lvl="1"/>
            <a:r>
              <a:rPr lang="fr-FR" dirty="0"/>
              <a:t>Moteur de code js coté serveur</a:t>
            </a:r>
          </a:p>
          <a:p>
            <a:endParaRPr lang="fr-FR" dirty="0"/>
          </a:p>
          <a:p>
            <a:pPr lvl="1"/>
            <a:r>
              <a:rPr lang="fr-FR" dirty="0"/>
              <a:t>npm</a:t>
            </a:r>
          </a:p>
          <a:p>
            <a:pPr lvl="2"/>
            <a:r>
              <a:rPr lang="fr-FR" dirty="0"/>
              <a:t>Gestionnaire de dépendances principale de node.js</a:t>
            </a:r>
          </a:p>
          <a:p>
            <a:endParaRPr lang="fr-FR" dirty="0"/>
          </a:p>
          <a:p>
            <a:pPr lvl="1"/>
            <a:r>
              <a:rPr lang="fr-FR" dirty="0" err="1"/>
              <a:t>Yarn</a:t>
            </a:r>
            <a:endParaRPr lang="fr-FR" dirty="0"/>
          </a:p>
          <a:p>
            <a:pPr lvl="2"/>
            <a:r>
              <a:rPr lang="fr-FR" dirty="0"/>
              <a:t>Gestionnaire de dépendances secondaire pour node</a:t>
            </a:r>
          </a:p>
          <a:p>
            <a:pPr lvl="1"/>
            <a:endParaRPr lang="fr-FR" dirty="0"/>
          </a:p>
        </p:txBody>
      </p:sp>
    </p:spTree>
    <p:extLst>
      <p:ext uri="{BB962C8B-B14F-4D97-AF65-F5344CB8AC3E}">
        <p14:creationId xmlns:p14="http://schemas.microsoft.com/office/powerpoint/2010/main" val="222293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E7E32F82-C441-4FAA-961C-124F6168F1B6}"/>
              </a:ext>
            </a:extLst>
          </p:cNvPr>
          <p:cNvSpPr>
            <a:spLocks noGrp="1"/>
          </p:cNvSpPr>
          <p:nvPr>
            <p:ph type="title"/>
          </p:nvPr>
        </p:nvSpPr>
        <p:spPr/>
        <p:txBody>
          <a:bodyPr/>
          <a:lstStyle/>
          <a:p>
            <a:r>
              <a:rPr lang="fr-FR" dirty="0"/>
              <a:t>Rappels ECMA / </a:t>
            </a:r>
            <a:r>
              <a:rPr lang="fr-FR" dirty="0" err="1"/>
              <a:t>TypeScript</a:t>
            </a:r>
            <a:endParaRPr lang="fr-FR" dirty="0"/>
          </a:p>
        </p:txBody>
      </p:sp>
      <p:sp>
        <p:nvSpPr>
          <p:cNvPr id="5" name="Espace réservé du texte 4">
            <a:extLst>
              <a:ext uri="{FF2B5EF4-FFF2-40B4-BE49-F238E27FC236}">
                <a16:creationId xmlns="" xmlns:a16="http://schemas.microsoft.com/office/drawing/2014/main" id="{14B51E13-4221-4F5A-AB24-D75FA583EFE9}"/>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829137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 xmlns:a16="http://schemas.microsoft.com/office/drawing/2014/main" id="{202279A8-F267-4464-B0C6-29ADBB24D652}"/>
              </a:ext>
            </a:extLst>
          </p:cNvPr>
          <p:cNvSpPr>
            <a:spLocks noGrp="1"/>
          </p:cNvSpPr>
          <p:nvPr>
            <p:ph type="title"/>
          </p:nvPr>
        </p:nvSpPr>
        <p:spPr/>
        <p:txBody>
          <a:bodyPr/>
          <a:lstStyle/>
          <a:p>
            <a:r>
              <a:rPr lang="fr-FR" dirty="0"/>
              <a:t>Bonnes pratiques</a:t>
            </a:r>
          </a:p>
        </p:txBody>
      </p:sp>
      <p:sp>
        <p:nvSpPr>
          <p:cNvPr id="8" name="Espace réservé du contenu 7">
            <a:extLst>
              <a:ext uri="{FF2B5EF4-FFF2-40B4-BE49-F238E27FC236}">
                <a16:creationId xmlns="" xmlns:a16="http://schemas.microsoft.com/office/drawing/2014/main" id="{241FB26E-A1BA-41EC-A724-7180F8AD4BF2}"/>
              </a:ext>
            </a:extLst>
          </p:cNvPr>
          <p:cNvSpPr>
            <a:spLocks noGrp="1"/>
          </p:cNvSpPr>
          <p:nvPr>
            <p:ph idx="1"/>
          </p:nvPr>
        </p:nvSpPr>
        <p:spPr/>
        <p:txBody>
          <a:bodyPr>
            <a:normAutofit fontScale="62500" lnSpcReduction="20000"/>
          </a:bodyPr>
          <a:lstStyle/>
          <a:p>
            <a:r>
              <a:rPr lang="fr-FR" dirty="0"/>
              <a:t>Les script chargées en derniers</a:t>
            </a:r>
          </a:p>
          <a:p>
            <a:pPr lvl="2"/>
            <a:r>
              <a:rPr lang="fr-FR" dirty="0"/>
              <a:t>&lt;script src=« … »&gt;&lt;/script&gt;&lt;/body&gt;</a:t>
            </a:r>
          </a:p>
          <a:p>
            <a:r>
              <a:rPr lang="fr-FR" dirty="0"/>
              <a:t>Mode strict</a:t>
            </a:r>
          </a:p>
          <a:p>
            <a:pPr lvl="2"/>
            <a:r>
              <a:rPr lang="fr-FR" dirty="0"/>
              <a:t>Permet d’exprimer des erreur parfois sourde ou juste des mauvaises pratiques </a:t>
            </a:r>
          </a:p>
          <a:p>
            <a:pPr marL="0" indent="0">
              <a:buNone/>
            </a:pPr>
            <a:endParaRPr lang="fr-FR" dirty="0"/>
          </a:p>
          <a:p>
            <a:r>
              <a:rPr lang="fr-FR" dirty="0"/>
              <a:t>L’usage de ‘ … ‘ pour les chaines de caractères dans le js </a:t>
            </a:r>
          </a:p>
          <a:p>
            <a:pPr lvl="2"/>
            <a:r>
              <a:rPr lang="fr-FR" dirty="0"/>
              <a:t>Var </a:t>
            </a:r>
            <a:r>
              <a:rPr lang="fr-FR" dirty="0" err="1"/>
              <a:t>maChaine</a:t>
            </a:r>
            <a:r>
              <a:rPr lang="fr-FR" dirty="0"/>
              <a:t> =‘Demat </a:t>
            </a:r>
            <a:r>
              <a:rPr lang="fr-FR" dirty="0" err="1"/>
              <a:t>breizh</a:t>
            </a:r>
            <a:r>
              <a:rPr lang="fr-FR" dirty="0"/>
              <a:t>’;</a:t>
            </a:r>
          </a:p>
          <a:p>
            <a:pPr marL="914400" lvl="2" indent="0">
              <a:buNone/>
            </a:pPr>
            <a:r>
              <a:rPr lang="fr-FR" dirty="0"/>
              <a:t> </a:t>
            </a:r>
          </a:p>
          <a:p>
            <a:r>
              <a:rPr lang="fr-FR" dirty="0"/>
              <a:t>Tous les blocs possèdent des { … }</a:t>
            </a:r>
          </a:p>
          <a:p>
            <a:pPr lvl="2"/>
            <a:r>
              <a:rPr lang="fr-FR" dirty="0"/>
              <a:t>If( … ){ … }</a:t>
            </a:r>
          </a:p>
          <a:p>
            <a:pPr marL="914400" lvl="2" indent="0">
              <a:buNone/>
            </a:pPr>
            <a:endParaRPr lang="fr-FR" dirty="0"/>
          </a:p>
          <a:p>
            <a:r>
              <a:rPr lang="fr-FR" dirty="0"/>
              <a:t>On limite l’usage des </a:t>
            </a:r>
            <a:r>
              <a:rPr lang="fr-FR" i="1" dirty="0" err="1"/>
              <a:t>eval</a:t>
            </a:r>
            <a:r>
              <a:rPr lang="fr-FR" dirty="0"/>
              <a:t> () </a:t>
            </a:r>
          </a:p>
          <a:p>
            <a:endParaRPr lang="fr-FR" dirty="0"/>
          </a:p>
          <a:p>
            <a:r>
              <a:rPr lang="fr-FR" dirty="0"/>
              <a:t>On privilégie l’operateur === ou !==</a:t>
            </a:r>
          </a:p>
          <a:p>
            <a:pPr lvl="2"/>
            <a:r>
              <a:rPr lang="fr-FR" dirty="0"/>
              <a:t>a === b</a:t>
            </a:r>
          </a:p>
          <a:p>
            <a:pPr marL="914400" lvl="2" indent="0">
              <a:buNone/>
            </a:pPr>
            <a:endParaRPr lang="fr-FR" dirty="0"/>
          </a:p>
          <a:p>
            <a:r>
              <a:rPr lang="fr-FR" dirty="0"/>
              <a:t>On met les constantes en premier pour les comparaisons</a:t>
            </a:r>
          </a:p>
          <a:p>
            <a:pPr lvl="2"/>
            <a:r>
              <a:rPr lang="fr-FR" dirty="0"/>
              <a:t>if(undefined === </a:t>
            </a:r>
            <a:r>
              <a:rPr lang="fr-FR" dirty="0" err="1"/>
              <a:t>maValue</a:t>
            </a:r>
            <a:r>
              <a:rPr lang="fr-FR" dirty="0"/>
              <a:t>)</a:t>
            </a:r>
          </a:p>
        </p:txBody>
      </p:sp>
    </p:spTree>
    <p:extLst>
      <p:ext uri="{BB962C8B-B14F-4D97-AF65-F5344CB8AC3E}">
        <p14:creationId xmlns:p14="http://schemas.microsoft.com/office/powerpoint/2010/main" val="3922674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6527527-6ED1-4705-AD32-84C8C0CD3D56}"/>
              </a:ext>
            </a:extLst>
          </p:cNvPr>
          <p:cNvSpPr>
            <a:spLocks noGrp="1"/>
          </p:cNvSpPr>
          <p:nvPr>
            <p:ph type="title"/>
          </p:nvPr>
        </p:nvSpPr>
        <p:spPr/>
        <p:txBody>
          <a:bodyPr/>
          <a:lstStyle/>
          <a:p>
            <a:r>
              <a:rPr lang="fr-FR" dirty="0"/>
              <a:t>Es7 2016 / Es6  2015</a:t>
            </a:r>
          </a:p>
        </p:txBody>
      </p:sp>
      <p:sp>
        <p:nvSpPr>
          <p:cNvPr id="3" name="Espace réservé du contenu 2">
            <a:extLst>
              <a:ext uri="{FF2B5EF4-FFF2-40B4-BE49-F238E27FC236}">
                <a16:creationId xmlns="" xmlns:a16="http://schemas.microsoft.com/office/drawing/2014/main" id="{6E8BD642-AE35-479E-981E-D4D2CDB8FC20}"/>
              </a:ext>
            </a:extLst>
          </p:cNvPr>
          <p:cNvSpPr>
            <a:spLocks noGrp="1"/>
          </p:cNvSpPr>
          <p:nvPr>
            <p:ph idx="1"/>
          </p:nvPr>
        </p:nvSpPr>
        <p:spPr/>
        <p:txBody>
          <a:bodyPr/>
          <a:lstStyle/>
          <a:p>
            <a:r>
              <a:rPr lang="fr-FR" dirty="0"/>
              <a:t>ES 5 est succéder par différentes versions</a:t>
            </a:r>
          </a:p>
          <a:p>
            <a:pPr lvl="1"/>
            <a:r>
              <a:rPr lang="fr-FR" dirty="0"/>
              <a:t>Apportant de nouvelles fonctionnalités </a:t>
            </a:r>
          </a:p>
          <a:p>
            <a:pPr lvl="2"/>
            <a:r>
              <a:rPr lang="fr-FR" dirty="0"/>
              <a:t>Es6 </a:t>
            </a:r>
            <a:r>
              <a:rPr lang="fr-FR" sz="1600" dirty="0"/>
              <a:t>(ou es2015)</a:t>
            </a:r>
            <a:r>
              <a:rPr lang="fr-FR" dirty="0"/>
              <a:t> </a:t>
            </a:r>
          </a:p>
          <a:p>
            <a:pPr lvl="2"/>
            <a:r>
              <a:rPr lang="fr-FR" dirty="0"/>
              <a:t>puis es7</a:t>
            </a:r>
          </a:p>
          <a:p>
            <a:pPr lvl="2"/>
            <a:r>
              <a:rPr lang="fr-FR" dirty="0"/>
              <a:t>,…</a:t>
            </a:r>
          </a:p>
          <a:p>
            <a:pPr marL="914400" lvl="2" indent="0">
              <a:buNone/>
            </a:pPr>
            <a:endParaRPr lang="fr-FR" dirty="0"/>
          </a:p>
          <a:p>
            <a:r>
              <a:rPr lang="fr-FR" dirty="0"/>
              <a:t>Les navigateurs supportes a coup sur l’es5 pas forcement les version supérieurs</a:t>
            </a:r>
          </a:p>
          <a:p>
            <a:pPr lvl="2"/>
            <a:r>
              <a:rPr lang="fr-FR" dirty="0"/>
              <a:t>babel.js convertie le code js dans différentes versions cibles</a:t>
            </a:r>
          </a:p>
          <a:p>
            <a:endParaRPr lang="fr-FR" dirty="0"/>
          </a:p>
        </p:txBody>
      </p:sp>
    </p:spTree>
    <p:extLst>
      <p:ext uri="{BB962C8B-B14F-4D97-AF65-F5344CB8AC3E}">
        <p14:creationId xmlns:p14="http://schemas.microsoft.com/office/powerpoint/2010/main" val="794859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 xmlns:a16="http://schemas.microsoft.com/office/drawing/2014/main" id="{D4608BC5-EFB7-46DD-9483-D7667B13D9F1}"/>
              </a:ext>
            </a:extLst>
          </p:cNvPr>
          <p:cNvSpPr>
            <a:spLocks noGrp="1"/>
          </p:cNvSpPr>
          <p:nvPr>
            <p:ph idx="1"/>
          </p:nvPr>
        </p:nvSpPr>
        <p:spPr/>
        <p:txBody>
          <a:bodyPr>
            <a:normAutofit lnSpcReduction="10000"/>
          </a:bodyPr>
          <a:lstStyle/>
          <a:p>
            <a:r>
              <a:rPr lang="fr-FR" dirty="0"/>
              <a:t>L’usage du mot clef class pour la définition d’objets</a:t>
            </a:r>
          </a:p>
          <a:p>
            <a:pPr lvl="2"/>
            <a:r>
              <a:rPr lang="fr-FR" dirty="0"/>
              <a:t>Mot clef public, </a:t>
            </a:r>
            <a:r>
              <a:rPr lang="fr-FR" dirty="0" err="1"/>
              <a:t>private</a:t>
            </a:r>
            <a:r>
              <a:rPr lang="fr-FR" dirty="0"/>
              <a:t>*(usage par #)</a:t>
            </a:r>
          </a:p>
          <a:p>
            <a:pPr lvl="2"/>
            <a:endParaRPr lang="fr-FR" dirty="0"/>
          </a:p>
          <a:p>
            <a:r>
              <a:rPr lang="fr-FR" dirty="0"/>
              <a:t>Les </a:t>
            </a:r>
            <a:r>
              <a:rPr lang="fr-FR" dirty="0" err="1"/>
              <a:t>arrow</a:t>
            </a:r>
            <a:r>
              <a:rPr lang="fr-FR" dirty="0"/>
              <a:t> function</a:t>
            </a:r>
          </a:p>
          <a:p>
            <a:pPr lvl="2"/>
            <a:r>
              <a:rPr lang="fr-FR" dirty="0"/>
              <a:t>Fonction préservant le contexte (this) de déclaration lors de l’exécution</a:t>
            </a:r>
          </a:p>
          <a:p>
            <a:pPr lvl="4"/>
            <a:r>
              <a:rPr lang="fr-FR" dirty="0"/>
              <a:t>En remplacement du .</a:t>
            </a:r>
            <a:r>
              <a:rPr lang="fr-FR" dirty="0" err="1"/>
              <a:t>bind</a:t>
            </a:r>
            <a:r>
              <a:rPr lang="fr-FR" dirty="0"/>
              <a:t>()</a:t>
            </a:r>
          </a:p>
          <a:p>
            <a:pPr marL="1371600" lvl="3" indent="0">
              <a:buNone/>
            </a:pPr>
            <a:r>
              <a:rPr lang="fr-FR" dirty="0"/>
              <a:t>(arg)=&gt;{ } 		eq.    (function(arg){…}).</a:t>
            </a:r>
            <a:r>
              <a:rPr lang="fr-FR" dirty="0" err="1"/>
              <a:t>bind</a:t>
            </a:r>
            <a:r>
              <a:rPr lang="fr-FR" dirty="0"/>
              <a:t>(this)</a:t>
            </a:r>
          </a:p>
          <a:p>
            <a:r>
              <a:rPr lang="fr-FR" dirty="0"/>
              <a:t>Les promise </a:t>
            </a:r>
          </a:p>
          <a:p>
            <a:pPr lvl="2"/>
            <a:r>
              <a:rPr lang="fr-FR" dirty="0"/>
              <a:t>Un promesse d’exécution grâce à </a:t>
            </a:r>
            <a:r>
              <a:rPr lang="fr-FR" dirty="0" err="1"/>
              <a:t>then</a:t>
            </a:r>
            <a:r>
              <a:rPr lang="fr-FR" dirty="0"/>
              <a:t>(()=&gt;{}) </a:t>
            </a:r>
          </a:p>
          <a:p>
            <a:endParaRPr lang="fr-FR" dirty="0"/>
          </a:p>
          <a:p>
            <a:r>
              <a:rPr lang="fr-FR" dirty="0"/>
              <a:t>La nouvelle portée de scope : le module</a:t>
            </a:r>
          </a:p>
          <a:p>
            <a:endParaRPr lang="fr-FR" dirty="0"/>
          </a:p>
        </p:txBody>
      </p:sp>
    </p:spTree>
    <p:extLst>
      <p:ext uri="{BB962C8B-B14F-4D97-AF65-F5344CB8AC3E}">
        <p14:creationId xmlns:p14="http://schemas.microsoft.com/office/powerpoint/2010/main" val="375153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r>
              <a:rPr lang="fr-FR" dirty="0"/>
              <a:t/>
            </a:r>
            <a:br>
              <a:rPr lang="fr-FR" dirty="0"/>
            </a:br>
            <a:r>
              <a:rPr lang="fr-FR" dirty="0"/>
              <a:t>Présentation</a:t>
            </a:r>
          </a:p>
        </p:txBody>
      </p:sp>
      <p:sp>
        <p:nvSpPr>
          <p:cNvPr id="2" name="Espace réservé pour une image  1">
            <a:extLst>
              <a:ext uri="{FF2B5EF4-FFF2-40B4-BE49-F238E27FC236}">
                <a16:creationId xmlns="" xmlns:a16="http://schemas.microsoft.com/office/drawing/2014/main" id="{5EA4C00D-6DAC-4F8C-8842-0470E63C3B5A}"/>
              </a:ext>
            </a:extLst>
          </p:cNvPr>
          <p:cNvSpPr>
            <a:spLocks noGrp="1"/>
          </p:cNvSpPr>
          <p:nvPr>
            <p:ph type="pic" sz="quarter" idx="13"/>
          </p:nvPr>
        </p:nvSpPr>
        <p:spPr/>
      </p:sp>
      <p:sp>
        <p:nvSpPr>
          <p:cNvPr id="5" name="Espace réservé du contenu 4"/>
          <p:cNvSpPr>
            <a:spLocks noGrp="1"/>
          </p:cNvSpPr>
          <p:nvPr>
            <p:ph sz="quarter" idx="14"/>
          </p:nvPr>
        </p:nvSpPr>
        <p:spPr/>
        <p:txBody>
          <a:bodyPr>
            <a:normAutofit/>
          </a:bodyPr>
          <a:lstStyle/>
          <a:p>
            <a:r>
              <a:rPr lang="fr-FR" dirty="0"/>
              <a:t>Indépendant</a:t>
            </a:r>
          </a:p>
          <a:p>
            <a:pPr lvl="1"/>
            <a:r>
              <a:rPr lang="fr-FR" dirty="0"/>
              <a:t>Prestataire d’Orsys</a:t>
            </a:r>
          </a:p>
          <a:p>
            <a:endParaRPr lang="fr-FR" dirty="0"/>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php, sql, js, ccs, angular, react, …</a:t>
            </a:r>
          </a:p>
          <a:p>
            <a:pPr lvl="2"/>
            <a:r>
              <a:rPr lang="fr-FR" dirty="0"/>
              <a:t>blogger sous Wordpress</a:t>
            </a:r>
          </a:p>
        </p:txBody>
      </p:sp>
      <p:pic>
        <p:nvPicPr>
          <p:cNvPr id="3077" name="Picture 5" descr="C:\Users\Alex\Desktop\DESORBAIX.jpg"/>
          <p:cNvPicPr>
            <a:picLocks noChangeAspect="1" noChangeArrowheads="1"/>
          </p:cNvPicPr>
          <p:nvPr/>
        </p:nvPicPr>
        <p:blipFill>
          <a:blip r:embed="rId3"/>
          <a:srcRect/>
          <a:stretch>
            <a:fillRect/>
          </a:stretch>
        </p:blipFill>
        <p:spPr bwMode="auto">
          <a:xfrm>
            <a:off x="2009776" y="1928321"/>
            <a:ext cx="1143000" cy="1354569"/>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 xmlns:a16="http://schemas.microsoft.com/office/drawing/2014/main" id="{D4608BC5-EFB7-46DD-9483-D7667B13D9F1}"/>
              </a:ext>
            </a:extLst>
          </p:cNvPr>
          <p:cNvSpPr>
            <a:spLocks noGrp="1"/>
          </p:cNvSpPr>
          <p:nvPr>
            <p:ph idx="1"/>
          </p:nvPr>
        </p:nvSpPr>
        <p:spPr/>
        <p:txBody>
          <a:bodyPr/>
          <a:lstStyle/>
          <a:p>
            <a:r>
              <a:rPr lang="fr-FR" dirty="0"/>
              <a:t>Les template strings</a:t>
            </a:r>
          </a:p>
          <a:p>
            <a:pPr lvl="1"/>
            <a:r>
              <a:rPr lang="fr-FR" dirty="0"/>
              <a:t>Construction de chaine finale</a:t>
            </a:r>
          </a:p>
          <a:p>
            <a:pPr lvl="2"/>
            <a:r>
              <a:rPr lang="fr-FR" dirty="0"/>
              <a:t>${  expression  }  pour délimiter les évaluation de variables</a:t>
            </a:r>
          </a:p>
          <a:p>
            <a:pPr lvl="2"/>
            <a:r>
              <a:rPr lang="fr-FR" dirty="0"/>
              <a:t>Les évaluations peuvent s’imbriquer</a:t>
            </a:r>
          </a:p>
          <a:p>
            <a:pPr lvl="1" algn="just"/>
            <a:endParaRPr lang="fr-FR" dirty="0"/>
          </a:p>
          <a:p>
            <a:pPr lvl="1" algn="just"/>
            <a:r>
              <a:rPr lang="fr-FR" dirty="0"/>
              <a:t>La chaine est définit avec accent grave et non des apostrophes</a:t>
            </a:r>
          </a:p>
          <a:p>
            <a:pPr lvl="2" algn="just"/>
            <a:r>
              <a:rPr lang="fr-FR" dirty="0"/>
              <a:t>`  une littérale      `  </a:t>
            </a:r>
          </a:p>
          <a:p>
            <a:pPr lvl="2" algn="just"/>
            <a:r>
              <a:rPr lang="fr-FR" dirty="0"/>
              <a:t>‘  </a:t>
            </a:r>
            <a:r>
              <a:rPr lang="fr-FR" strike="dblStrike" dirty="0"/>
              <a:t> pas un littérale</a:t>
            </a:r>
            <a:r>
              <a:rPr lang="fr-FR" dirty="0"/>
              <a:t>   ’</a:t>
            </a:r>
          </a:p>
          <a:p>
            <a:pPr lvl="2" algn="just"/>
            <a:r>
              <a:rPr lang="fr-FR" dirty="0"/>
              <a:t>"</a:t>
            </a:r>
            <a:r>
              <a:rPr lang="fr-FR" strike="dblStrike" dirty="0"/>
              <a:t> pas encore une littérale</a:t>
            </a:r>
            <a:r>
              <a:rPr lang="fr-FR" dirty="0"/>
              <a:t>"</a:t>
            </a:r>
          </a:p>
          <a:p>
            <a:pPr lvl="1" algn="just"/>
            <a:r>
              <a:rPr lang="fr-FR" dirty="0"/>
              <a:t>Peut effectuer des choix, ternaires, …</a:t>
            </a:r>
          </a:p>
          <a:p>
            <a:pPr lvl="2" algn="just"/>
            <a:endParaRPr lang="fr-FR" dirty="0"/>
          </a:p>
        </p:txBody>
      </p:sp>
      <p:sp>
        <p:nvSpPr>
          <p:cNvPr id="5" name="Rectangle 4">
            <a:extLst>
              <a:ext uri="{FF2B5EF4-FFF2-40B4-BE49-F238E27FC236}">
                <a16:creationId xmlns="" xmlns:a16="http://schemas.microsoft.com/office/drawing/2014/main" id="{ADEF11F7-FD8D-4582-936D-3A986C5D85F9}"/>
              </a:ext>
            </a:extLst>
          </p:cNvPr>
          <p:cNvSpPr/>
          <p:nvPr/>
        </p:nvSpPr>
        <p:spPr>
          <a:xfrm>
            <a:off x="6881232" y="1311966"/>
            <a:ext cx="4810539" cy="769441"/>
          </a:xfrm>
          <a:prstGeom prst="rect">
            <a:avLst/>
          </a:prstGeom>
        </p:spPr>
        <p:txBody>
          <a:bodyPr wrap="square">
            <a:spAutoFit/>
          </a:bodyPr>
          <a:lstStyle/>
          <a:p>
            <a:pPr lvl="0" eaLnBrk="0" fontAlgn="base" hangingPunct="0">
              <a:spcBef>
                <a:spcPct val="0"/>
              </a:spcBef>
              <a:spcAft>
                <a:spcPct val="0"/>
              </a:spcAft>
            </a:pPr>
            <a:r>
              <a:rPr lang="fr-FR" altLang="fr-FR" sz="4400" b="1" dirty="0">
                <a:solidFill>
                  <a:srgbClr val="669900"/>
                </a:solidFill>
                <a:latin typeface="Consolas" panose="020B0609020204030204" pitchFamily="49" charset="0"/>
              </a:rPr>
              <a:t>`</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chaines</a:t>
            </a:r>
            <a:r>
              <a:rPr lang="fr-FR" altLang="fr-FR" sz="2400" dirty="0">
                <a:solidFill>
                  <a:srgbClr val="999999"/>
                </a:solidFill>
                <a:latin typeface="Consolas" panose="020B0609020204030204" pitchFamily="49" charset="0"/>
              </a:rPr>
              <a:t>[</a:t>
            </a:r>
            <a:r>
              <a:rPr lang="fr-FR" altLang="fr-FR" sz="2400" dirty="0">
                <a:solidFill>
                  <a:srgbClr val="990055"/>
                </a:solidFill>
                <a:latin typeface="Consolas" panose="020B0609020204030204" pitchFamily="49" charset="0"/>
              </a:rPr>
              <a:t>0</a:t>
            </a:r>
            <a:r>
              <a:rPr lang="fr-FR" altLang="fr-FR" sz="2400" dirty="0">
                <a:solidFill>
                  <a:srgbClr val="999999"/>
                </a:solidFill>
                <a:latin typeface="Consolas" panose="020B0609020204030204" pitchFamily="49" charset="0"/>
              </a:rPr>
              <a:t>]}${</a:t>
            </a:r>
            <a:r>
              <a:rPr lang="fr-FR" altLang="fr-FR" sz="2400" dirty="0" err="1">
                <a:solidFill>
                  <a:srgbClr val="333333"/>
                </a:solidFill>
                <a:latin typeface="Consolas" panose="020B0609020204030204" pitchFamily="49" charset="0"/>
              </a:rPr>
              <a:t>varI</a:t>
            </a:r>
            <a:r>
              <a:rPr lang="fr-FR" altLang="fr-FR" sz="2400" dirty="0">
                <a:solidFill>
                  <a:srgbClr val="999999"/>
                </a:solidFill>
                <a:latin typeface="Consolas" panose="020B0609020204030204" pitchFamily="49" charset="0"/>
              </a:rPr>
              <a:t>}</a:t>
            </a:r>
            <a:r>
              <a:rPr lang="fr-FR" altLang="fr-FR" sz="2400" dirty="0">
                <a:solidFill>
                  <a:srgbClr val="669900"/>
                </a:solidFill>
                <a:latin typeface="Consolas" panose="020B0609020204030204" pitchFamily="49" charset="0"/>
              </a:rPr>
              <a:t>.</a:t>
            </a:r>
            <a:r>
              <a:rPr lang="fr-FR" altLang="fr-FR" sz="4000" b="1" dirty="0">
                <a:solidFill>
                  <a:srgbClr val="669900"/>
                </a:solidFill>
                <a:latin typeface="Consolas" panose="020B0609020204030204" pitchFamily="49" charset="0"/>
              </a:rPr>
              <a:t>`</a:t>
            </a:r>
            <a:r>
              <a:rPr lang="fr-FR" altLang="fr-FR" dirty="0"/>
              <a:t> </a:t>
            </a:r>
            <a:endParaRPr lang="fr-FR" altLang="fr-FR" sz="4800" dirty="0">
              <a:latin typeface="Arial" panose="020B0604020202020204" pitchFamily="34" charset="0"/>
            </a:endParaRPr>
          </a:p>
        </p:txBody>
      </p:sp>
    </p:spTree>
    <p:extLst>
      <p:ext uri="{BB962C8B-B14F-4D97-AF65-F5344CB8AC3E}">
        <p14:creationId xmlns:p14="http://schemas.microsoft.com/office/powerpoint/2010/main" val="1011672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1C474B4-151D-459F-96C7-06E1B44B321C}"/>
              </a:ext>
            </a:extLst>
          </p:cNvPr>
          <p:cNvSpPr>
            <a:spLocks noGrp="1"/>
          </p:cNvSpPr>
          <p:nvPr>
            <p:ph type="title"/>
          </p:nvPr>
        </p:nvSpPr>
        <p:spPr/>
        <p:txBody>
          <a:bodyPr/>
          <a:lstStyle/>
          <a:p>
            <a:r>
              <a:rPr lang="fr-FR" dirty="0"/>
              <a:t>Syntaxe es6</a:t>
            </a:r>
          </a:p>
        </p:txBody>
      </p:sp>
      <p:sp>
        <p:nvSpPr>
          <p:cNvPr id="3" name="Espace réservé du contenu 2">
            <a:extLst>
              <a:ext uri="{FF2B5EF4-FFF2-40B4-BE49-F238E27FC236}">
                <a16:creationId xmlns="" xmlns:a16="http://schemas.microsoft.com/office/drawing/2014/main" id="{6BD4A9C4-9DA8-477E-8F77-136C08841039}"/>
              </a:ext>
            </a:extLst>
          </p:cNvPr>
          <p:cNvSpPr>
            <a:spLocks noGrp="1"/>
          </p:cNvSpPr>
          <p:nvPr>
            <p:ph idx="1"/>
          </p:nvPr>
        </p:nvSpPr>
        <p:spPr/>
        <p:txBody>
          <a:bodyPr>
            <a:normAutofit/>
          </a:bodyPr>
          <a:lstStyle/>
          <a:p>
            <a:r>
              <a:rPr lang="fr-FR" dirty="0" err="1"/>
              <a:t>Speard</a:t>
            </a:r>
            <a:r>
              <a:rPr lang="fr-FR" dirty="0"/>
              <a:t> </a:t>
            </a:r>
            <a:r>
              <a:rPr lang="fr-FR" dirty="0" err="1"/>
              <a:t>operator</a:t>
            </a:r>
            <a:endParaRPr lang="fr-FR" dirty="0"/>
          </a:p>
          <a:p>
            <a:pPr lvl="1"/>
            <a:endParaRPr lang="fr-FR" dirty="0"/>
          </a:p>
          <a:p>
            <a:pPr lvl="1"/>
            <a:r>
              <a:rPr lang="fr-FR" dirty="0"/>
              <a:t>Permet de remplir un  </a:t>
            </a:r>
            <a:r>
              <a:rPr lang="fr-FR" i="1" dirty="0"/>
              <a:t>array </a:t>
            </a:r>
            <a:r>
              <a:rPr lang="fr-FR" dirty="0"/>
              <a:t> ou </a:t>
            </a:r>
            <a:r>
              <a:rPr lang="fr-FR" dirty="0" err="1"/>
              <a:t>Iterrable</a:t>
            </a:r>
            <a:r>
              <a:rPr lang="fr-FR" dirty="0"/>
              <a:t>&lt;T&gt; à avec les contenu d’un tableau b facilement</a:t>
            </a:r>
          </a:p>
          <a:p>
            <a:pPr marL="1371600" lvl="3" indent="0">
              <a:buNone/>
            </a:pPr>
            <a:r>
              <a:rPr lang="fr-FR" dirty="0"/>
              <a:t>let tab1=[elem2,eleme3];</a:t>
            </a:r>
          </a:p>
          <a:p>
            <a:pPr marL="1371600" lvl="3" indent="0">
              <a:buNone/>
            </a:pPr>
            <a:r>
              <a:rPr lang="fr-FR" dirty="0"/>
              <a:t>let tab2=[elem1, …tab1];  //tab2 </a:t>
            </a:r>
            <a:r>
              <a:rPr lang="fr-FR" dirty="0">
                <a:sym typeface="Wingdings" panose="05000000000000000000" pitchFamily="2" charset="2"/>
              </a:rPr>
              <a:t> [elem1,elem2,elem3]</a:t>
            </a:r>
            <a:endParaRPr lang="fr-FR" dirty="0"/>
          </a:p>
          <a:p>
            <a:pPr lvl="1"/>
            <a:endParaRPr lang="fr-FR" dirty="0"/>
          </a:p>
          <a:p>
            <a:pPr lvl="1"/>
            <a:r>
              <a:rPr lang="fr-FR" dirty="0"/>
              <a:t>On pourrais imaginer la même chose pour des objets, …</a:t>
            </a:r>
          </a:p>
          <a:p>
            <a:pPr lvl="2"/>
            <a:r>
              <a:rPr lang="fr-FR" dirty="0" err="1"/>
              <a:t>TypeScript</a:t>
            </a:r>
            <a:r>
              <a:rPr lang="fr-FR" dirty="0"/>
              <a:t> l’a fait </a:t>
            </a:r>
          </a:p>
          <a:p>
            <a:pPr lvl="1"/>
            <a:endParaRPr lang="fr-FR" dirty="0"/>
          </a:p>
        </p:txBody>
      </p:sp>
    </p:spTree>
    <p:extLst>
      <p:ext uri="{BB962C8B-B14F-4D97-AF65-F5344CB8AC3E}">
        <p14:creationId xmlns:p14="http://schemas.microsoft.com/office/powerpoint/2010/main" val="3147402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 xmlns:a16="http://schemas.microsoft.com/office/drawing/2014/main" id="{4CFF0D88-6AFE-4F70-B905-C4FDDB7CE7E7}"/>
              </a:ext>
            </a:extLst>
          </p:cNvPr>
          <p:cNvSpPr>
            <a:spLocks noGrp="1"/>
          </p:cNvSpPr>
          <p:nvPr>
            <p:ph idx="1"/>
          </p:nvPr>
        </p:nvSpPr>
        <p:spPr/>
        <p:txBody>
          <a:bodyPr>
            <a:normAutofit/>
          </a:bodyPr>
          <a:lstStyle/>
          <a:p>
            <a:r>
              <a:rPr lang="fr-FR" dirty="0"/>
              <a:t>Jean-Pierre se dit que sa chance vas tourner </a:t>
            </a:r>
          </a:p>
          <a:p>
            <a:pPr lvl="1"/>
            <a:r>
              <a:rPr lang="fr-FR" dirty="0"/>
              <a:t>Ce jour d’avril Il y avais une course de chevaux qui allais démarrer</a:t>
            </a:r>
          </a:p>
          <a:p>
            <a:pPr lvl="2"/>
            <a:endParaRPr lang="fr-FR" dirty="0"/>
          </a:p>
          <a:p>
            <a:pPr lvl="2"/>
            <a:r>
              <a:rPr lang="fr-FR" dirty="0"/>
              <a:t>Il a donc fais un pari sur un cheval</a:t>
            </a:r>
          </a:p>
          <a:p>
            <a:pPr lvl="2"/>
            <a:endParaRPr lang="fr-FR" dirty="0"/>
          </a:p>
          <a:p>
            <a:pPr lvl="2"/>
            <a:r>
              <a:rPr lang="fr-FR" dirty="0"/>
              <a:t>Il attend devant la course qui débute </a:t>
            </a:r>
          </a:p>
          <a:p>
            <a:pPr lvl="2"/>
            <a:endParaRPr lang="fr-FR" dirty="0"/>
          </a:p>
          <a:p>
            <a:pPr lvl="2"/>
            <a:r>
              <a:rPr lang="fr-FR" dirty="0"/>
              <a:t>Son cheval est placé</a:t>
            </a:r>
          </a:p>
          <a:p>
            <a:pPr lvl="2"/>
            <a:endParaRPr lang="fr-FR" dirty="0"/>
          </a:p>
          <a:p>
            <a:pPr lvl="2"/>
            <a:r>
              <a:rPr lang="fr-FR" dirty="0"/>
              <a:t>Il remporte sa mise</a:t>
            </a:r>
          </a:p>
          <a:p>
            <a:pPr lvl="1"/>
            <a:endParaRPr lang="fr-FR" dirty="0"/>
          </a:p>
          <a:p>
            <a:pPr lvl="1"/>
            <a:endParaRPr lang="fr-FR" dirty="0"/>
          </a:p>
        </p:txBody>
      </p:sp>
    </p:spTree>
    <p:extLst>
      <p:ext uri="{BB962C8B-B14F-4D97-AF65-F5344CB8AC3E}">
        <p14:creationId xmlns:p14="http://schemas.microsoft.com/office/powerpoint/2010/main" val="3428179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 xmlns:a16="http://schemas.microsoft.com/office/drawing/2014/main" id="{4CFF0D88-6AFE-4F70-B905-C4FDDB7CE7E7}"/>
              </a:ext>
            </a:extLst>
          </p:cNvPr>
          <p:cNvSpPr>
            <a:spLocks noGrp="1"/>
          </p:cNvSpPr>
          <p:nvPr>
            <p:ph idx="1"/>
          </p:nvPr>
        </p:nvSpPr>
        <p:spPr/>
        <p:txBody>
          <a:bodyPr>
            <a:normAutofit fontScale="70000" lnSpcReduction="20000"/>
          </a:bodyPr>
          <a:lstStyle/>
          <a:p>
            <a:r>
              <a:rPr lang="fr-FR" dirty="0"/>
              <a:t>Jean-Pierre  lorsque il boit son café au bar joue souvent au jeux d’argent.</a:t>
            </a:r>
          </a:p>
          <a:p>
            <a:r>
              <a:rPr lang="fr-FR" dirty="0"/>
              <a:t>Plutôt chanceux, ce jour d’avril il se dit que c’est aujourd’hui</a:t>
            </a:r>
          </a:p>
          <a:p>
            <a:pPr lvl="1"/>
            <a:endParaRPr lang="fr-FR" dirty="0"/>
          </a:p>
          <a:p>
            <a:pPr lvl="1"/>
            <a:r>
              <a:rPr lang="fr-FR" dirty="0"/>
              <a:t>Il </a:t>
            </a:r>
            <a:r>
              <a:rPr lang="fr-FR" b="1" dirty="0"/>
              <a:t>gratte</a:t>
            </a:r>
            <a:r>
              <a:rPr lang="fr-FR" dirty="0"/>
              <a:t>, </a:t>
            </a:r>
            <a:r>
              <a:rPr lang="fr-FR" b="1" dirty="0"/>
              <a:t>il perd </a:t>
            </a:r>
            <a:r>
              <a:rPr lang="fr-FR" dirty="0"/>
              <a:t>..</a:t>
            </a:r>
          </a:p>
          <a:p>
            <a:pPr lvl="1"/>
            <a:endParaRPr lang="fr-FR" dirty="0"/>
          </a:p>
          <a:p>
            <a:pPr lvl="1"/>
            <a:r>
              <a:rPr lang="fr-FR" dirty="0"/>
              <a:t>Il </a:t>
            </a:r>
            <a:r>
              <a:rPr lang="fr-FR" b="1" dirty="0"/>
              <a:t>fais un loto</a:t>
            </a:r>
          </a:p>
          <a:p>
            <a:pPr lvl="1"/>
            <a:endParaRPr lang="fr-FR" dirty="0"/>
          </a:p>
          <a:p>
            <a:pPr lvl="1"/>
            <a:r>
              <a:rPr lang="fr-FR" dirty="0"/>
              <a:t>Une </a:t>
            </a:r>
            <a:r>
              <a:rPr lang="fr-FR" b="1" dirty="0"/>
              <a:t>course de chevaux</a:t>
            </a:r>
            <a:r>
              <a:rPr lang="fr-FR" dirty="0"/>
              <a:t>, allais démarrer</a:t>
            </a:r>
          </a:p>
          <a:p>
            <a:pPr lvl="2"/>
            <a:endParaRPr lang="fr-FR" dirty="0"/>
          </a:p>
          <a:p>
            <a:pPr lvl="2"/>
            <a:r>
              <a:rPr lang="fr-FR" dirty="0"/>
              <a:t>Il a donc fais un pari sur un cheval</a:t>
            </a:r>
          </a:p>
          <a:p>
            <a:pPr lvl="3"/>
            <a:r>
              <a:rPr lang="fr-FR" dirty="0"/>
              <a:t>Qui à un look de gagnant (</a:t>
            </a:r>
            <a:r>
              <a:rPr lang="fr-FR" dirty="0" err="1"/>
              <a:t>cf</a:t>
            </a:r>
            <a:r>
              <a:rPr lang="fr-FR" dirty="0"/>
              <a:t> photo 1).</a:t>
            </a:r>
          </a:p>
          <a:p>
            <a:pPr lvl="2"/>
            <a:endParaRPr lang="fr-FR" dirty="0"/>
          </a:p>
          <a:p>
            <a:pPr lvl="2"/>
            <a:r>
              <a:rPr lang="fr-FR" dirty="0"/>
              <a:t>Il attend devant la course qui débute </a:t>
            </a:r>
          </a:p>
          <a:p>
            <a:pPr lvl="2"/>
            <a:endParaRPr lang="fr-FR" dirty="0"/>
          </a:p>
          <a:p>
            <a:pPr lvl="2"/>
            <a:r>
              <a:rPr lang="fr-FR" dirty="0"/>
              <a:t>Son cheval est placé</a:t>
            </a:r>
          </a:p>
          <a:p>
            <a:pPr lvl="3"/>
            <a:r>
              <a:rPr lang="fr-FR" dirty="0">
                <a:sym typeface="Wingdings" panose="05000000000000000000" pitchFamily="2" charset="2"/>
              </a:rPr>
              <a:t>Mais il a coché sans le vouloir le </a:t>
            </a:r>
          </a:p>
          <a:p>
            <a:pPr lvl="4"/>
            <a:r>
              <a:rPr lang="fr-FR" dirty="0">
                <a:sym typeface="Wingdings" panose="05000000000000000000" pitchFamily="2" charset="2"/>
              </a:rPr>
              <a:t>8 </a:t>
            </a:r>
            <a:r>
              <a:rPr lang="fr-FR" i="1" dirty="0">
                <a:sym typeface="Wingdings" panose="05000000000000000000" pitchFamily="2" charset="2"/>
              </a:rPr>
              <a:t>petit ange des prés (</a:t>
            </a:r>
            <a:r>
              <a:rPr lang="fr-FR" i="1" dirty="0" err="1">
                <a:sym typeface="Wingdings" panose="05000000000000000000" pitchFamily="2" charset="2"/>
              </a:rPr>
              <a:t>cf</a:t>
            </a:r>
            <a:r>
              <a:rPr lang="fr-FR" i="1" dirty="0">
                <a:sym typeface="Wingdings" panose="05000000000000000000" pitchFamily="2" charset="2"/>
              </a:rPr>
              <a:t> photo 2)</a:t>
            </a:r>
            <a:r>
              <a:rPr lang="fr-FR" dirty="0">
                <a:sym typeface="Wingdings" panose="05000000000000000000" pitchFamily="2" charset="2"/>
              </a:rPr>
              <a:t> dernier</a:t>
            </a:r>
            <a:endParaRPr lang="fr-FR" dirty="0"/>
          </a:p>
          <a:p>
            <a:pPr lvl="3"/>
            <a:r>
              <a:rPr lang="fr-FR" dirty="0"/>
              <a:t>Enfin quand il arrivera, si il arrive </a:t>
            </a:r>
          </a:p>
          <a:p>
            <a:pPr lvl="1"/>
            <a:endParaRPr lang="fr-FR" dirty="0"/>
          </a:p>
          <a:p>
            <a:pPr lvl="1"/>
            <a:endParaRPr lang="fr-FR" dirty="0"/>
          </a:p>
        </p:txBody>
      </p:sp>
      <p:pic>
        <p:nvPicPr>
          <p:cNvPr id="3076" name="Picture 4" descr="Comment jouer au Loto et Super Loto sur la grille papier ?">
            <a:extLst>
              <a:ext uri="{FF2B5EF4-FFF2-40B4-BE49-F238E27FC236}">
                <a16:creationId xmlns="" xmlns:a16="http://schemas.microsoft.com/office/drawing/2014/main" id="{94359234-146D-4166-A1B5-F4C4D9CDBC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0411" y="1864006"/>
            <a:ext cx="1708150" cy="230025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 xmlns:a16="http://schemas.microsoft.com/office/drawing/2014/main" id="{2213A033-1060-4BC9-A175-2BAE00F8D218}"/>
              </a:ext>
            </a:extLst>
          </p:cNvPr>
          <p:cNvPicPr>
            <a:picLocks noChangeAspect="1"/>
          </p:cNvPicPr>
          <p:nvPr/>
        </p:nvPicPr>
        <p:blipFill>
          <a:blip r:embed="rId4"/>
          <a:stretch>
            <a:fillRect/>
          </a:stretch>
        </p:blipFill>
        <p:spPr>
          <a:xfrm>
            <a:off x="10134396" y="1700881"/>
            <a:ext cx="1322645" cy="2300252"/>
          </a:xfrm>
          <a:prstGeom prst="rect">
            <a:avLst/>
          </a:prstGeom>
        </p:spPr>
      </p:pic>
      <p:pic>
        <p:nvPicPr>
          <p:cNvPr id="6" name="Image 5">
            <a:extLst>
              <a:ext uri="{FF2B5EF4-FFF2-40B4-BE49-F238E27FC236}">
                <a16:creationId xmlns="" xmlns:a16="http://schemas.microsoft.com/office/drawing/2014/main" id="{A95ADA8F-6F25-4E16-9B1F-E51B8BDB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3381" y="2949306"/>
            <a:ext cx="3545698" cy="3545698"/>
          </a:xfrm>
          <a:prstGeom prst="rect">
            <a:avLst/>
          </a:prstGeom>
        </p:spPr>
      </p:pic>
      <p:pic>
        <p:nvPicPr>
          <p:cNvPr id="3078" name="Picture 6" descr="Jockey png 6 » PNG Image">
            <a:extLst>
              <a:ext uri="{FF2B5EF4-FFF2-40B4-BE49-F238E27FC236}">
                <a16:creationId xmlns="" xmlns:a16="http://schemas.microsoft.com/office/drawing/2014/main" id="{3C3F950D-1F73-471E-88F3-7D08C5B546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9044" y="2801090"/>
            <a:ext cx="2874337" cy="36935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 xmlns:a16="http://schemas.microsoft.com/office/drawing/2014/main" id="{CE20A5DE-1C7D-4653-9D9F-6A03A2A3891A}"/>
              </a:ext>
            </a:extLst>
          </p:cNvPr>
          <p:cNvSpPr/>
          <p:nvPr/>
        </p:nvSpPr>
        <p:spPr>
          <a:xfrm>
            <a:off x="10907844" y="5157119"/>
            <a:ext cx="903196" cy="369332"/>
          </a:xfrm>
          <a:prstGeom prst="rect">
            <a:avLst/>
          </a:prstGeom>
        </p:spPr>
        <p:txBody>
          <a:bodyPr wrap="none">
            <a:spAutoFit/>
          </a:bodyPr>
          <a:lstStyle/>
          <a:p>
            <a:r>
              <a:rPr lang="fr-FR" i="1" dirty="0">
                <a:sym typeface="Wingdings" panose="05000000000000000000" pitchFamily="2" charset="2"/>
              </a:rPr>
              <a:t>photo 2</a:t>
            </a:r>
            <a:endParaRPr lang="fr-FR" dirty="0"/>
          </a:p>
        </p:txBody>
      </p:sp>
      <p:sp>
        <p:nvSpPr>
          <p:cNvPr id="11" name="Rectangle 10">
            <a:extLst>
              <a:ext uri="{FF2B5EF4-FFF2-40B4-BE49-F238E27FC236}">
                <a16:creationId xmlns="" xmlns:a16="http://schemas.microsoft.com/office/drawing/2014/main" id="{28769FB1-8AEC-40FD-9ACC-7A97582641BC}"/>
              </a:ext>
            </a:extLst>
          </p:cNvPr>
          <p:cNvSpPr/>
          <p:nvPr/>
        </p:nvSpPr>
        <p:spPr>
          <a:xfrm>
            <a:off x="6784614" y="2366150"/>
            <a:ext cx="903196" cy="369332"/>
          </a:xfrm>
          <a:prstGeom prst="rect">
            <a:avLst/>
          </a:prstGeom>
        </p:spPr>
        <p:txBody>
          <a:bodyPr wrap="none">
            <a:spAutoFit/>
          </a:bodyPr>
          <a:lstStyle/>
          <a:p>
            <a:r>
              <a:rPr lang="fr-FR" i="1" dirty="0">
                <a:sym typeface="Wingdings" panose="05000000000000000000" pitchFamily="2" charset="2"/>
              </a:rPr>
              <a:t>photo 1</a:t>
            </a:r>
            <a:endParaRPr lang="fr-FR" dirty="0"/>
          </a:p>
        </p:txBody>
      </p:sp>
    </p:spTree>
    <p:extLst>
      <p:ext uri="{BB962C8B-B14F-4D97-AF65-F5344CB8AC3E}">
        <p14:creationId xmlns:p14="http://schemas.microsoft.com/office/powerpoint/2010/main" val="3409030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4DCC603-E4D1-40E0-AEC7-F936DD6C39FF}"/>
              </a:ext>
            </a:extLst>
          </p:cNvPr>
          <p:cNvSpPr>
            <a:spLocks noGrp="1"/>
          </p:cNvSpPr>
          <p:nvPr>
            <p:ph type="title"/>
          </p:nvPr>
        </p:nvSpPr>
        <p:spPr/>
        <p:txBody>
          <a:bodyPr/>
          <a:lstStyle/>
          <a:p>
            <a:r>
              <a:rPr lang="fr-FR" dirty="0"/>
              <a:t>C’est l’histoire d’un mec</a:t>
            </a:r>
          </a:p>
        </p:txBody>
      </p:sp>
      <p:sp>
        <p:nvSpPr>
          <p:cNvPr id="3" name="Espace réservé du contenu 2">
            <a:extLst>
              <a:ext uri="{FF2B5EF4-FFF2-40B4-BE49-F238E27FC236}">
                <a16:creationId xmlns="" xmlns:a16="http://schemas.microsoft.com/office/drawing/2014/main" id="{DD985EDA-5C7A-4342-A5D3-FFFAE7947D1A}"/>
              </a:ext>
            </a:extLst>
          </p:cNvPr>
          <p:cNvSpPr>
            <a:spLocks noGrp="1"/>
          </p:cNvSpPr>
          <p:nvPr>
            <p:ph idx="1"/>
          </p:nvPr>
        </p:nvSpPr>
        <p:spPr/>
        <p:txBody>
          <a:bodyPr>
            <a:normAutofit fontScale="92500" lnSpcReduction="20000"/>
          </a:bodyPr>
          <a:lstStyle/>
          <a:p>
            <a:r>
              <a:rPr lang="fr-FR" sz="2400" dirty="0" err="1"/>
              <a:t>Jp</a:t>
            </a:r>
            <a:r>
              <a:rPr lang="fr-FR" sz="2400" dirty="0"/>
              <a:t> sais qu’il a tout joué au tiercé du coup il rentre pu un sous en poche </a:t>
            </a:r>
          </a:p>
          <a:p>
            <a:r>
              <a:rPr lang="fr-FR" sz="2400" dirty="0"/>
              <a:t>A 22h ce jour d’avril, il entend le tirage du loto </a:t>
            </a:r>
          </a:p>
          <a:p>
            <a:pPr lvl="1"/>
            <a:endParaRPr lang="fr-FR" sz="2400" dirty="0"/>
          </a:p>
          <a:p>
            <a:pPr lvl="1"/>
            <a:r>
              <a:rPr lang="fr-FR" sz="2400" dirty="0"/>
              <a:t>Souvenez vous, </a:t>
            </a:r>
            <a:r>
              <a:rPr lang="fr-FR" sz="2400" dirty="0" err="1"/>
              <a:t>jp</a:t>
            </a:r>
            <a:r>
              <a:rPr lang="fr-FR" sz="2400" dirty="0"/>
              <a:t> à joué avant le tierce :</a:t>
            </a:r>
          </a:p>
          <a:p>
            <a:pPr lvl="2"/>
            <a:r>
              <a:rPr lang="fr-FR" sz="1800" dirty="0"/>
              <a:t>Il avais fais sa grille</a:t>
            </a:r>
          </a:p>
          <a:p>
            <a:pPr marL="0" lvl="0" indent="0" algn="ctr">
              <a:buNone/>
            </a:pPr>
            <a:r>
              <a:rPr lang="fr-FR" sz="2400" dirty="0">
                <a:solidFill>
                  <a:prstClr val="black"/>
                </a:solidFill>
              </a:rPr>
              <a:t>3 – 8 – 21 – 35 – 49</a:t>
            </a:r>
            <a:endParaRPr lang="fr-FR" sz="2400" dirty="0"/>
          </a:p>
          <a:p>
            <a:pPr lvl="2"/>
            <a:endParaRPr lang="fr-FR" sz="1800" dirty="0"/>
          </a:p>
          <a:p>
            <a:pPr lvl="2"/>
            <a:r>
              <a:rPr lang="fr-FR" sz="1800" dirty="0"/>
              <a:t>Enregistrer son ticket contre un reçu de jeu</a:t>
            </a:r>
          </a:p>
          <a:p>
            <a:pPr lvl="3"/>
            <a:r>
              <a:rPr lang="fr-FR" sz="1600" dirty="0"/>
              <a:t>Il a donc prévu après le tirage de vérifier si il a gagner</a:t>
            </a:r>
          </a:p>
          <a:p>
            <a:pPr lvl="4"/>
            <a:endParaRPr lang="fr-FR" sz="1600" dirty="0"/>
          </a:p>
          <a:p>
            <a:pPr lvl="4"/>
            <a:r>
              <a:rPr lang="fr-FR" sz="1600" dirty="0"/>
              <a:t>Il à déjà prévu que si il gagnait, il irais encaisser ses gains</a:t>
            </a:r>
          </a:p>
          <a:p>
            <a:pPr lvl="5"/>
            <a:r>
              <a:rPr lang="fr-FR" sz="1600" dirty="0"/>
              <a:t>et que c’est un gros lot, il déménagerais à Mulhouse</a:t>
            </a:r>
          </a:p>
          <a:p>
            <a:pPr lvl="4"/>
            <a:endParaRPr lang="fr-FR" sz="1600" dirty="0"/>
          </a:p>
          <a:p>
            <a:pPr lvl="4"/>
            <a:r>
              <a:rPr lang="fr-FR" sz="1600" dirty="0"/>
              <a:t>Il a aussi prévu que si il gagnait rien, il jetterais son ticket</a:t>
            </a:r>
          </a:p>
          <a:p>
            <a:pPr lvl="4"/>
            <a:endParaRPr lang="fr-FR" sz="1600" dirty="0"/>
          </a:p>
          <a:p>
            <a:pPr lvl="2"/>
            <a:r>
              <a:rPr lang="fr-FR" sz="1800" dirty="0"/>
              <a:t>Vue qu’il étais d’humeur gagnante il a jouer et fait d’autre chose</a:t>
            </a:r>
          </a:p>
          <a:p>
            <a:pPr lvl="3"/>
            <a:r>
              <a:rPr lang="fr-FR" sz="1600" dirty="0"/>
              <a:t>C’est la notification de l’appli qui lui à rappeler que le tirage venait d’</a:t>
            </a:r>
            <a:r>
              <a:rPr lang="fr-FR" sz="1600" dirty="0" err="1"/>
              <a:t>etre</a:t>
            </a:r>
            <a:r>
              <a:rPr lang="fr-FR" sz="1600" dirty="0"/>
              <a:t> fait</a:t>
            </a:r>
          </a:p>
          <a:p>
            <a:endParaRPr lang="fr-FR" sz="2400" dirty="0"/>
          </a:p>
          <a:p>
            <a:r>
              <a:rPr lang="fr-FR" sz="2400" dirty="0" err="1"/>
              <a:t>Jp</a:t>
            </a:r>
            <a:r>
              <a:rPr lang="fr-FR" sz="2400" dirty="0"/>
              <a:t> 42 ans en ce jour d’avril avais tous les bon numéro, dans l’ordre du loto.</a:t>
            </a:r>
          </a:p>
          <a:p>
            <a:endParaRPr lang="fr-FR" sz="2400" dirty="0"/>
          </a:p>
          <a:p>
            <a:pPr lvl="2"/>
            <a:endParaRPr lang="fr-FR" sz="1800" dirty="0"/>
          </a:p>
        </p:txBody>
      </p:sp>
      <p:pic>
        <p:nvPicPr>
          <p:cNvPr id="4" name="Picture 2">
            <a:extLst>
              <a:ext uri="{FF2B5EF4-FFF2-40B4-BE49-F238E27FC236}">
                <a16:creationId xmlns="" xmlns:a16="http://schemas.microsoft.com/office/drawing/2014/main" id="{0AA6389D-3040-4E02-8520-FB5F4CC3A1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1193" y="5245671"/>
            <a:ext cx="1389847" cy="11837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 xmlns:a16="http://schemas.microsoft.com/office/drawing/2014/main" id="{6E173959-956F-4F9F-86A4-2E09D1DB72C4}"/>
              </a:ext>
            </a:extLst>
          </p:cNvPr>
          <p:cNvGrpSpPr/>
          <p:nvPr/>
        </p:nvGrpSpPr>
        <p:grpSpPr>
          <a:xfrm>
            <a:off x="8182937" y="3429000"/>
            <a:ext cx="3628103" cy="1641988"/>
            <a:chOff x="7895303" y="2812026"/>
            <a:chExt cx="3628103" cy="1641988"/>
          </a:xfrm>
        </p:grpSpPr>
        <p:sp>
          <p:nvSpPr>
            <p:cNvPr id="6" name="Rectangle : coins arrondis 5">
              <a:extLst>
                <a:ext uri="{FF2B5EF4-FFF2-40B4-BE49-F238E27FC236}">
                  <a16:creationId xmlns="" xmlns:a16="http://schemas.microsoft.com/office/drawing/2014/main" id="{C10932B6-35DF-4A09-B591-CF35EAE5395A}"/>
                </a:ext>
              </a:extLst>
            </p:cNvPr>
            <p:cNvSpPr/>
            <p:nvPr/>
          </p:nvSpPr>
          <p:spPr>
            <a:xfrm>
              <a:off x="7895303" y="2812026"/>
              <a:ext cx="3628103" cy="118372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rPr>
                <a:t>Chanceux le type</a:t>
              </a:r>
            </a:p>
          </p:txBody>
        </p:sp>
        <p:sp>
          <p:nvSpPr>
            <p:cNvPr id="7" name="Triangle isocèle 6">
              <a:extLst>
                <a:ext uri="{FF2B5EF4-FFF2-40B4-BE49-F238E27FC236}">
                  <a16:creationId xmlns="" xmlns:a16="http://schemas.microsoft.com/office/drawing/2014/main" id="{D05F4CC3-44C3-494B-BF27-E95136278A60}"/>
                </a:ext>
              </a:extLst>
            </p:cNvPr>
            <p:cNvSpPr/>
            <p:nvPr/>
          </p:nvSpPr>
          <p:spPr>
            <a:xfrm rot="10800000">
              <a:off x="10421193" y="3995752"/>
              <a:ext cx="796413" cy="4582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 xmlns:a16="http://schemas.microsoft.com/office/drawing/2014/main" id="{804A9ECB-07AD-4988-920A-D17F451FBBF8}"/>
                </a:ext>
              </a:extLst>
            </p:cNvPr>
            <p:cNvSpPr/>
            <p:nvPr/>
          </p:nvSpPr>
          <p:spPr>
            <a:xfrm>
              <a:off x="10491020" y="3926927"/>
              <a:ext cx="678425" cy="74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16378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30E390E-8173-40CE-866F-7289E14FE043}"/>
              </a:ext>
            </a:extLst>
          </p:cNvPr>
          <p:cNvSpPr>
            <a:spLocks noGrp="1"/>
          </p:cNvSpPr>
          <p:nvPr>
            <p:ph type="title"/>
          </p:nvPr>
        </p:nvSpPr>
        <p:spPr/>
        <p:txBody>
          <a:bodyPr/>
          <a:lstStyle/>
          <a:p>
            <a:r>
              <a:rPr lang="fr-FR" dirty="0"/>
              <a:t> technique</a:t>
            </a:r>
          </a:p>
        </p:txBody>
      </p:sp>
      <p:sp>
        <p:nvSpPr>
          <p:cNvPr id="3" name="Espace réservé du contenu 2">
            <a:extLst>
              <a:ext uri="{FF2B5EF4-FFF2-40B4-BE49-F238E27FC236}">
                <a16:creationId xmlns="" xmlns:a16="http://schemas.microsoft.com/office/drawing/2014/main" id="{5F69A50B-F97E-494F-AE47-181B46576703}"/>
              </a:ext>
            </a:extLst>
          </p:cNvPr>
          <p:cNvSpPr>
            <a:spLocks noGrp="1"/>
          </p:cNvSpPr>
          <p:nvPr>
            <p:ph idx="1"/>
          </p:nvPr>
        </p:nvSpPr>
        <p:spPr/>
        <p:txBody>
          <a:bodyPr>
            <a:normAutofit fontScale="77500" lnSpcReduction="20000"/>
          </a:bodyPr>
          <a:lstStyle/>
          <a:p>
            <a:r>
              <a:rPr lang="fr-FR" dirty="0"/>
              <a:t>Le jeux a gratter n’avais aucune notion d’async</a:t>
            </a:r>
          </a:p>
          <a:p>
            <a:r>
              <a:rPr lang="fr-FR" dirty="0"/>
              <a:t>La course de chevaux na pas été utiliser sous forme d’async</a:t>
            </a:r>
          </a:p>
          <a:p>
            <a:r>
              <a:rPr lang="fr-FR" dirty="0"/>
              <a:t>Notion de promise es6 et </a:t>
            </a:r>
            <a:r>
              <a:rPr lang="fr-FR" b="1" dirty="0" err="1"/>
              <a:t>await</a:t>
            </a:r>
            <a:r>
              <a:rPr lang="fr-FR" dirty="0"/>
              <a:t> function es7/</a:t>
            </a:r>
            <a:r>
              <a:rPr lang="fr-FR" dirty="0" err="1"/>
              <a:t>ts</a:t>
            </a:r>
            <a:endParaRPr lang="fr-FR" dirty="0"/>
          </a:p>
          <a:p>
            <a:endParaRPr lang="fr-FR" dirty="0"/>
          </a:p>
          <a:p>
            <a:r>
              <a:rPr lang="fr-FR" dirty="0"/>
              <a:t>Le loto quand à lui :</a:t>
            </a:r>
          </a:p>
          <a:p>
            <a:pPr lvl="2"/>
            <a:r>
              <a:rPr lang="fr-FR" dirty="0"/>
              <a:t>Jouer une fonction </a:t>
            </a:r>
            <a:r>
              <a:rPr lang="fr-FR" b="1" dirty="0"/>
              <a:t>async </a:t>
            </a:r>
            <a:r>
              <a:rPr lang="fr-FR" dirty="0"/>
              <a:t>qui </a:t>
            </a:r>
            <a:r>
              <a:rPr lang="fr-FR" b="1" dirty="0" err="1"/>
              <a:t>await</a:t>
            </a:r>
            <a:r>
              <a:rPr lang="fr-FR" dirty="0"/>
              <a:t> le tirage du soir</a:t>
            </a:r>
          </a:p>
          <a:p>
            <a:pPr lvl="2"/>
            <a:endParaRPr lang="fr-FR" dirty="0"/>
          </a:p>
          <a:p>
            <a:pPr lvl="2"/>
            <a:r>
              <a:rPr lang="fr-FR" dirty="0"/>
              <a:t>Une fois que l’action de jouer est fini j’ exécute une tache</a:t>
            </a:r>
          </a:p>
          <a:p>
            <a:pPr lvl="3"/>
            <a:r>
              <a:rPr lang="fr-FR" dirty="0"/>
              <a:t>En sachant à l’avance quelle prendrais du temps et que j’aurais bien d’autres taches à effectuer d’ici le résultat de la fonction appeler.</a:t>
            </a:r>
          </a:p>
          <a:p>
            <a:pPr lvl="3"/>
            <a:endParaRPr lang="fr-FR" dirty="0"/>
          </a:p>
          <a:p>
            <a:pPr lvl="3"/>
            <a:r>
              <a:rPr lang="fr-FR" dirty="0"/>
              <a:t>Je prévois directement, au moment de l’appel de la fonction, le </a:t>
            </a:r>
            <a:r>
              <a:rPr lang="fr-FR" b="1" dirty="0"/>
              <a:t>retour d’une promise</a:t>
            </a:r>
            <a:r>
              <a:rPr lang="fr-FR" dirty="0"/>
              <a:t>.</a:t>
            </a:r>
          </a:p>
          <a:p>
            <a:pPr lvl="3"/>
            <a:endParaRPr lang="fr-FR" dirty="0"/>
          </a:p>
          <a:p>
            <a:pPr lvl="3"/>
            <a:r>
              <a:rPr lang="fr-FR" dirty="0"/>
              <a:t>Promesse à laquelle je peux définir quoi faire quand l’exécution sera effectuer </a:t>
            </a:r>
          </a:p>
          <a:p>
            <a:pPr lvl="5"/>
            <a:r>
              <a:rPr lang="fr-FR" dirty="0"/>
              <a:t>avec       </a:t>
            </a:r>
            <a:r>
              <a:rPr lang="fr-FR" b="1" dirty="0"/>
              <a:t>.</a:t>
            </a:r>
            <a:r>
              <a:rPr lang="fr-FR" b="1" dirty="0" err="1"/>
              <a:t>then</a:t>
            </a:r>
            <a:r>
              <a:rPr lang="fr-FR" b="1" dirty="0"/>
              <a:t>(retour=&gt;{ … });</a:t>
            </a:r>
          </a:p>
          <a:p>
            <a:pPr lvl="5"/>
            <a:endParaRPr lang="fr-FR" dirty="0"/>
          </a:p>
          <a:p>
            <a:pPr marL="457200" lvl="1" indent="0">
              <a:buNone/>
            </a:pPr>
            <a:r>
              <a:rPr lang="fr-FR" dirty="0"/>
              <a:t> </a:t>
            </a:r>
          </a:p>
        </p:txBody>
      </p:sp>
    </p:spTree>
    <p:extLst>
      <p:ext uri="{BB962C8B-B14F-4D97-AF65-F5344CB8AC3E}">
        <p14:creationId xmlns:p14="http://schemas.microsoft.com/office/powerpoint/2010/main" val="2879168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AD496F59-E83C-4D19-9B92-5FF831EE63A3}"/>
              </a:ext>
            </a:extLst>
          </p:cNvPr>
          <p:cNvSpPr>
            <a:spLocks noGrp="1"/>
          </p:cNvSpPr>
          <p:nvPr>
            <p:ph type="title"/>
          </p:nvPr>
        </p:nvSpPr>
        <p:spPr/>
        <p:txBody>
          <a:bodyPr/>
          <a:lstStyle/>
          <a:p>
            <a:r>
              <a:rPr lang="fr-FR" dirty="0"/>
              <a:t>Async / </a:t>
            </a:r>
            <a:r>
              <a:rPr lang="fr-FR" dirty="0" err="1"/>
              <a:t>await</a:t>
            </a:r>
            <a:r>
              <a:rPr lang="fr-FR" dirty="0"/>
              <a:t> / Promise</a:t>
            </a:r>
          </a:p>
        </p:txBody>
      </p:sp>
      <p:sp>
        <p:nvSpPr>
          <p:cNvPr id="4" name="Espace réservé du contenu 3">
            <a:extLst>
              <a:ext uri="{FF2B5EF4-FFF2-40B4-BE49-F238E27FC236}">
                <a16:creationId xmlns="" xmlns:a16="http://schemas.microsoft.com/office/drawing/2014/main" id="{D0E43CA6-8A11-4EDA-BD44-66B24B025C74}"/>
              </a:ext>
            </a:extLst>
          </p:cNvPr>
          <p:cNvSpPr>
            <a:spLocks noGrp="1"/>
          </p:cNvSpPr>
          <p:nvPr>
            <p:ph idx="1"/>
          </p:nvPr>
        </p:nvSpPr>
        <p:spPr/>
        <p:txBody>
          <a:bodyPr/>
          <a:lstStyle/>
          <a:p>
            <a:r>
              <a:rPr lang="fr-FR" dirty="0"/>
              <a:t>Pour être attendu un fonction :</a:t>
            </a:r>
          </a:p>
          <a:p>
            <a:pPr lvl="1"/>
            <a:r>
              <a:rPr lang="fr-FR" dirty="0"/>
              <a:t>Doit soit être déclarer async</a:t>
            </a:r>
          </a:p>
          <a:p>
            <a:pPr lvl="2"/>
            <a:r>
              <a:rPr lang="fr-FR" dirty="0"/>
              <a:t>Comporter un/des </a:t>
            </a:r>
            <a:r>
              <a:rPr lang="fr-FR" dirty="0" err="1"/>
              <a:t>await</a:t>
            </a:r>
            <a:endParaRPr lang="fr-FR" dirty="0"/>
          </a:p>
          <a:p>
            <a:pPr lvl="2"/>
            <a:endParaRPr lang="fr-FR" dirty="0"/>
          </a:p>
          <a:p>
            <a:pPr lvl="2"/>
            <a:r>
              <a:rPr lang="fr-FR" dirty="0"/>
              <a:t>Doit retourner une promise</a:t>
            </a:r>
          </a:p>
          <a:p>
            <a:pPr lvl="2"/>
            <a:endParaRPr lang="fr-FR" dirty="0"/>
          </a:p>
          <a:p>
            <a:pPr lvl="2"/>
            <a:r>
              <a:rPr lang="fr-FR" dirty="0"/>
              <a:t>Une fonction </a:t>
            </a:r>
            <a:r>
              <a:rPr lang="fr-FR" b="1" dirty="0"/>
              <a:t>async </a:t>
            </a:r>
            <a:r>
              <a:rPr lang="fr-FR" dirty="0"/>
              <a:t>s’utilise soit </a:t>
            </a:r>
          </a:p>
          <a:p>
            <a:pPr lvl="4"/>
            <a:r>
              <a:rPr lang="fr-FR" dirty="0"/>
              <a:t>Notion d’attente explicite, préfixer par </a:t>
            </a:r>
            <a:r>
              <a:rPr lang="fr-FR" b="1" dirty="0" err="1"/>
              <a:t>await</a:t>
            </a:r>
            <a:endParaRPr lang="fr-FR" b="1" dirty="0"/>
          </a:p>
          <a:p>
            <a:pPr lvl="4"/>
            <a:r>
              <a:rPr lang="fr-FR" dirty="0"/>
              <a:t>Pas d’attente explicite, pas de préfixe à l’appel</a:t>
            </a:r>
          </a:p>
        </p:txBody>
      </p:sp>
      <p:sp>
        <p:nvSpPr>
          <p:cNvPr id="5" name="Espace réservé du contenu 4">
            <a:extLst>
              <a:ext uri="{FF2B5EF4-FFF2-40B4-BE49-F238E27FC236}">
                <a16:creationId xmlns="" xmlns:a16="http://schemas.microsoft.com/office/drawing/2014/main" id="{6E16AD51-1085-440D-8B5E-E9F6D32204D6}"/>
              </a:ext>
            </a:extLst>
          </p:cNvPr>
          <p:cNvSpPr>
            <a:spLocks noGrp="1"/>
          </p:cNvSpPr>
          <p:nvPr>
            <p:ph sz="quarter" idx="14"/>
          </p:nvPr>
        </p:nvSpPr>
        <p:spPr>
          <a:xfrm>
            <a:off x="190460" y="1141512"/>
            <a:ext cx="5205567" cy="5095891"/>
          </a:xfrm>
        </p:spPr>
        <p:txBody>
          <a:bodyPr>
            <a:normAutofit fontScale="92500" lnSpcReduction="10000"/>
          </a:bodyPr>
          <a:lstStyle/>
          <a:p>
            <a:r>
              <a:rPr lang="fr-FR" dirty="0">
                <a:solidFill>
                  <a:srgbClr val="000000"/>
                </a:solidFill>
                <a:latin typeface="Consolas" panose="020B0609020204030204" pitchFamily="49" charset="0"/>
              </a:rPr>
              <a:t>Fichier.js</a:t>
            </a: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doSomething2()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Promise((</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setTimeout</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sz="1800" dirty="0">
                <a:solidFill>
                  <a:srgbClr val="A31515"/>
                </a:solidFill>
                <a:latin typeface="Consolas" panose="020B0609020204030204" pitchFamily="49" charset="0"/>
              </a:rPr>
              <a:t>I </a:t>
            </a:r>
            <a:r>
              <a:rPr lang="fr-FR" sz="1800" dirty="0" err="1">
                <a:solidFill>
                  <a:srgbClr val="A31515"/>
                </a:solidFill>
                <a:latin typeface="Consolas" panose="020B0609020204030204" pitchFamily="49" charset="0"/>
              </a:rPr>
              <a:t>did</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3000</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doSomething2())</a:t>
            </a:r>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Before</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a:p>
            <a:pPr marL="0" indent="0">
              <a:buNone/>
            </a:pP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After</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 xmlns:a16="http://schemas.microsoft.com/office/drawing/2014/main" id="{27A109DD-DE65-40D6-9C03-063E53CCBF72}"/>
              </a:ext>
            </a:extLst>
          </p:cNvPr>
          <p:cNvCxnSpPr>
            <a:cxnSpLocks/>
          </p:cNvCxnSpPr>
          <p:nvPr/>
        </p:nvCxnSpPr>
        <p:spPr>
          <a:xfrm flipH="1" flipV="1">
            <a:off x="4490720" y="2072640"/>
            <a:ext cx="1605280" cy="3718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eur : en angle 10">
            <a:extLst>
              <a:ext uri="{FF2B5EF4-FFF2-40B4-BE49-F238E27FC236}">
                <a16:creationId xmlns="" xmlns:a16="http://schemas.microsoft.com/office/drawing/2014/main" id="{B04A7287-1A76-439A-A57B-E2B5262FC6F9}"/>
              </a:ext>
            </a:extLst>
          </p:cNvPr>
          <p:cNvCxnSpPr>
            <a:cxnSpLocks/>
          </p:cNvCxnSpPr>
          <p:nvPr/>
        </p:nvCxnSpPr>
        <p:spPr>
          <a:xfrm rot="10800000">
            <a:off x="1361440" y="1341120"/>
            <a:ext cx="4307840" cy="609600"/>
          </a:xfrm>
          <a:prstGeom prst="bentConnector3">
            <a:avLst>
              <a:gd name="adj1" fmla="val 1179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 xmlns:a16="http://schemas.microsoft.com/office/drawing/2014/main" id="{26D65721-7DB1-4CFF-9B58-54169E804D6C}"/>
              </a:ext>
            </a:extLst>
          </p:cNvPr>
          <p:cNvCxnSpPr>
            <a:cxnSpLocks/>
          </p:cNvCxnSpPr>
          <p:nvPr/>
        </p:nvCxnSpPr>
        <p:spPr>
          <a:xfrm flipH="1" flipV="1">
            <a:off x="4826000" y="3169920"/>
            <a:ext cx="1412240" cy="111761"/>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5" name="Connecteur droit avec flèche 24">
            <a:extLst>
              <a:ext uri="{FF2B5EF4-FFF2-40B4-BE49-F238E27FC236}">
                <a16:creationId xmlns="" xmlns:a16="http://schemas.microsoft.com/office/drawing/2014/main" id="{1743CFC3-04CB-4585-A4B2-40D791D5D5DB}"/>
              </a:ext>
            </a:extLst>
          </p:cNvPr>
          <p:cNvCxnSpPr>
            <a:cxnSpLocks/>
          </p:cNvCxnSpPr>
          <p:nvPr/>
        </p:nvCxnSpPr>
        <p:spPr>
          <a:xfrm flipH="1" flipV="1">
            <a:off x="4490720" y="4577125"/>
            <a:ext cx="2453640" cy="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7" name="Connecteur droit avec flèche 26">
            <a:extLst>
              <a:ext uri="{FF2B5EF4-FFF2-40B4-BE49-F238E27FC236}">
                <a16:creationId xmlns="" xmlns:a16="http://schemas.microsoft.com/office/drawing/2014/main" id="{70F432FC-84B7-4C3E-AA15-738B5CBE078F}"/>
              </a:ext>
            </a:extLst>
          </p:cNvPr>
          <p:cNvCxnSpPr>
            <a:cxnSpLocks/>
          </p:cNvCxnSpPr>
          <p:nvPr/>
        </p:nvCxnSpPr>
        <p:spPr>
          <a:xfrm flipH="1">
            <a:off x="2072640" y="5308617"/>
            <a:ext cx="5029200" cy="406399"/>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92695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08F86FE-E864-4383-B46C-71801474024C}"/>
              </a:ext>
            </a:extLst>
          </p:cNvPr>
          <p:cNvSpPr>
            <a:spLocks noGrp="1"/>
          </p:cNvSpPr>
          <p:nvPr>
            <p:ph type="title"/>
          </p:nvPr>
        </p:nvSpPr>
        <p:spPr/>
        <p:txBody>
          <a:bodyPr/>
          <a:lstStyle/>
          <a:p>
            <a:r>
              <a:rPr lang="fr-FR" dirty="0"/>
              <a:t>Les décorateurs </a:t>
            </a:r>
          </a:p>
        </p:txBody>
      </p:sp>
      <p:sp>
        <p:nvSpPr>
          <p:cNvPr id="3" name="Espace réservé du contenu 2">
            <a:extLst>
              <a:ext uri="{FF2B5EF4-FFF2-40B4-BE49-F238E27FC236}">
                <a16:creationId xmlns="" xmlns:a16="http://schemas.microsoft.com/office/drawing/2014/main" id="{37625933-933F-4701-8C77-79B3C836AC9C}"/>
              </a:ext>
            </a:extLst>
          </p:cNvPr>
          <p:cNvSpPr>
            <a:spLocks noGrp="1"/>
          </p:cNvSpPr>
          <p:nvPr>
            <p:ph idx="1"/>
          </p:nvPr>
        </p:nvSpPr>
        <p:spPr/>
        <p:txBody>
          <a:bodyPr/>
          <a:lstStyle/>
          <a:p>
            <a:r>
              <a:rPr lang="fr-FR" dirty="0"/>
              <a:t>Un </a:t>
            </a:r>
            <a:r>
              <a:rPr lang="fr-FR" dirty="0" err="1"/>
              <a:t>wrapper</a:t>
            </a:r>
            <a:r>
              <a:rPr lang="fr-FR" dirty="0"/>
              <a:t> pour les </a:t>
            </a:r>
            <a:r>
              <a:rPr lang="fr-FR" i="1" dirty="0"/>
              <a:t>High </a:t>
            </a:r>
            <a:r>
              <a:rPr lang="fr-FR" i="1" dirty="0" err="1"/>
              <a:t>Order</a:t>
            </a:r>
            <a:endParaRPr lang="fr-FR" i="1" dirty="0"/>
          </a:p>
          <a:p>
            <a:pPr lvl="2"/>
            <a:r>
              <a:rPr lang="fr-FR" dirty="0"/>
              <a:t>Le décorateur est abstrait, il n’est que syntaxe pour appeler une fonction</a:t>
            </a:r>
          </a:p>
          <a:p>
            <a:pPr lvl="2"/>
            <a:r>
              <a:rPr lang="fr-FR" dirty="0"/>
              <a:t>Créer un objet a de type A par une fonction B vivant dans la peau de B</a:t>
            </a:r>
          </a:p>
          <a:p>
            <a:pPr lvl="2"/>
            <a:endParaRPr lang="fr-FR" dirty="0"/>
          </a:p>
          <a:p>
            <a:r>
              <a:rPr lang="fr-FR" dirty="0"/>
              <a:t>Disponibles de façon expérimentale depuis ES7</a:t>
            </a:r>
          </a:p>
          <a:p>
            <a:pPr lvl="2"/>
            <a:r>
              <a:rPr lang="fr-FR" dirty="0"/>
              <a:t>Intégré à type script</a:t>
            </a:r>
          </a:p>
          <a:p>
            <a:pPr lvl="2"/>
            <a:endParaRPr lang="fr-FR" dirty="0"/>
          </a:p>
          <a:p>
            <a:r>
              <a:rPr lang="fr-FR" dirty="0"/>
              <a:t>Permet la création de décorateurs personnalisés </a:t>
            </a:r>
          </a:p>
          <a:p>
            <a:pPr lvl="2"/>
            <a:r>
              <a:rPr lang="fr-FR" dirty="0"/>
              <a:t>Définition d’une fonction a utiliser pour le décorateur</a:t>
            </a:r>
          </a:p>
          <a:p>
            <a:endParaRPr lang="fr-FR" dirty="0"/>
          </a:p>
        </p:txBody>
      </p:sp>
    </p:spTree>
    <p:extLst>
      <p:ext uri="{BB962C8B-B14F-4D97-AF65-F5344CB8AC3E}">
        <p14:creationId xmlns:p14="http://schemas.microsoft.com/office/powerpoint/2010/main" val="6194720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 xmlns:a16="http://schemas.microsoft.com/office/drawing/2014/main" id="{677F5C9F-272C-4F65-97C0-5F9B987EBDC4}"/>
              </a:ext>
            </a:extLst>
          </p:cNvPr>
          <p:cNvSpPr>
            <a:spLocks noGrp="1"/>
          </p:cNvSpPr>
          <p:nvPr>
            <p:ph idx="1"/>
          </p:nvPr>
        </p:nvSpPr>
        <p:spPr/>
        <p:txBody>
          <a:bodyPr>
            <a:normAutofit fontScale="700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février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a:t>Cocréer par le principal inventeur du </a:t>
            </a:r>
            <a:r>
              <a:rPr lang="fr-FR" dirty="0" err="1"/>
              <a:t>c#</a:t>
            </a:r>
            <a:r>
              <a:rPr lang="fr-FR" dirty="0"/>
              <a:t>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err="1"/>
              <a:t>ts</a:t>
            </a:r>
            <a:r>
              <a:rPr lang="fr-FR" b="1" dirty="0"/>
              <a:t> </a:t>
            </a:r>
            <a:r>
              <a:rPr lang="fr-FR" dirty="0"/>
              <a:t>qui vers du </a:t>
            </a:r>
            <a:r>
              <a:rPr lang="fr-FR" b="1" dirty="0"/>
              <a:t>js</a:t>
            </a:r>
            <a:r>
              <a:rPr lang="fr-FR" dirty="0"/>
              <a:t> grâce à une commande « </a:t>
            </a:r>
            <a:r>
              <a:rPr lang="fr-FR" b="1" dirty="0" err="1"/>
              <a:t>tsc</a:t>
            </a:r>
            <a:r>
              <a:rPr lang="fr-FR" b="1" dirty="0"/>
              <a:t> </a:t>
            </a:r>
            <a:r>
              <a:rPr lang="fr-FR" dirty="0"/>
              <a:t>»</a:t>
            </a:r>
          </a:p>
          <a:p>
            <a:endParaRPr lang="fr-FR" dirty="0"/>
          </a:p>
          <a:p>
            <a:r>
              <a:rPr lang="fr-FR" dirty="0"/>
              <a:t>Un outil pour le </a:t>
            </a:r>
            <a:r>
              <a:rPr lang="fr-FR" dirty="0" err="1"/>
              <a:t>ts</a:t>
            </a:r>
            <a:endParaRPr lang="fr-FR" dirty="0"/>
          </a:p>
          <a:p>
            <a:pPr lvl="1"/>
            <a:r>
              <a:rPr lang="fr-FR" dirty="0"/>
              <a:t>Un Linter « </a:t>
            </a:r>
            <a:r>
              <a:rPr lang="fr-FR" b="1" dirty="0" err="1"/>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4714962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 xmlns:a16="http://schemas.microsoft.com/office/drawing/2014/main" id="{2E15709B-740B-4384-BF11-82C487C27C5B}"/>
              </a:ext>
            </a:extLst>
          </p:cNvPr>
          <p:cNvSpPr>
            <a:spLocks noGrp="1"/>
          </p:cNvSpPr>
          <p:nvPr>
            <p:ph idx="1"/>
          </p:nvPr>
        </p:nvSpPr>
        <p:spPr>
          <a:xfrm>
            <a:off x="390485" y="1142984"/>
            <a:ext cx="11430080" cy="5286412"/>
          </a:xfrm>
        </p:spPr>
        <p:txBody>
          <a:bodyPr>
            <a:normAutofit fontScale="47500" lnSpcReduction="20000"/>
          </a:bodyPr>
          <a:lstStyle/>
          <a:p>
            <a:r>
              <a:rPr lang="fr-FR" dirty="0"/>
              <a:t>L’usage de let et </a:t>
            </a:r>
            <a:r>
              <a:rPr lang="fr-FR" dirty="0" err="1"/>
              <a:t>const</a:t>
            </a:r>
            <a:r>
              <a:rPr lang="fr-FR" dirty="0"/>
              <a:t> :</a:t>
            </a:r>
          </a:p>
          <a:p>
            <a:pPr lvl="2"/>
            <a:r>
              <a:rPr lang="fr-FR" dirty="0"/>
              <a:t>let 	:  Son positionnement en mémoire peut changer d’objet mais rester du </a:t>
            </a:r>
            <a:r>
              <a:rPr lang="fr-FR" dirty="0" err="1"/>
              <a:t>meme</a:t>
            </a:r>
            <a:r>
              <a:rPr lang="fr-FR" dirty="0"/>
              <a:t> type toute sa durée de vie.</a:t>
            </a:r>
          </a:p>
          <a:p>
            <a:pPr lvl="2"/>
            <a:r>
              <a:rPr lang="fr-FR" dirty="0" err="1"/>
              <a:t>const</a:t>
            </a:r>
            <a:r>
              <a:rPr lang="fr-FR" dirty="0"/>
              <a:t> 	: le contenu référencé sera toujours le </a:t>
            </a:r>
            <a:r>
              <a:rPr lang="fr-FR" dirty="0" err="1"/>
              <a:t>meme</a:t>
            </a:r>
            <a:r>
              <a:rPr lang="fr-FR" dirty="0"/>
              <a:t>, il ne pourra pas </a:t>
            </a:r>
            <a:r>
              <a:rPr lang="fr-FR" dirty="0" err="1"/>
              <a:t>etre</a:t>
            </a:r>
            <a:r>
              <a:rPr lang="fr-FR" dirty="0"/>
              <a:t> réaffecter a un autre objet.</a:t>
            </a:r>
          </a:p>
          <a:p>
            <a:pPr lvl="3"/>
            <a:r>
              <a:rPr lang="fr-FR" dirty="0"/>
              <a:t>L’usage de </a:t>
            </a:r>
            <a:r>
              <a:rPr lang="fr-FR" dirty="0" err="1"/>
              <a:t>const</a:t>
            </a:r>
            <a:r>
              <a:rPr lang="fr-FR" dirty="0"/>
              <a:t> est bonne pratique dans maximum de cas, le linter peut vous le </a:t>
            </a:r>
            <a:r>
              <a:rPr lang="fr-FR" dirty="0" err="1"/>
              <a:t>rapeler</a:t>
            </a:r>
            <a:r>
              <a:rPr lang="fr-FR" dirty="0"/>
              <a:t> …</a:t>
            </a:r>
          </a:p>
          <a:p>
            <a:endParaRPr lang="fr-FR" dirty="0"/>
          </a:p>
          <a:p>
            <a:r>
              <a:rPr lang="fr-FR" dirty="0"/>
              <a:t>La </a:t>
            </a:r>
            <a:r>
              <a:rPr lang="fr-FR" b="1" dirty="0"/>
              <a:t>portée</a:t>
            </a:r>
            <a:r>
              <a:rPr lang="fr-FR" dirty="0"/>
              <a:t> de la variable est uniquement le </a:t>
            </a:r>
            <a:r>
              <a:rPr lang="fr-FR" b="1" dirty="0"/>
              <a:t>bloc</a:t>
            </a:r>
            <a:r>
              <a:rPr lang="fr-FR" dirty="0"/>
              <a:t> dans lequel elle est déclaré.</a:t>
            </a:r>
          </a:p>
          <a:p>
            <a:pPr lvl="2"/>
            <a:r>
              <a:rPr lang="fr-FR" dirty="0"/>
              <a:t>( a: A )=&gt; </a:t>
            </a:r>
            <a:r>
              <a:rPr lang="fr-FR" sz="3300" b="1" dirty="0"/>
              <a:t>{</a:t>
            </a:r>
            <a:r>
              <a:rPr lang="fr-FR" dirty="0"/>
              <a:t> let b = new A(); console.log(`a:${a} &amp; b:${b} existe que dans cette fonction`); </a:t>
            </a:r>
            <a:r>
              <a:rPr lang="fr-FR" sz="3300" b="1" dirty="0"/>
              <a:t>}</a:t>
            </a:r>
            <a:r>
              <a:rPr lang="fr-FR" dirty="0"/>
              <a:t>  </a:t>
            </a:r>
          </a:p>
          <a:p>
            <a:pPr lvl="2"/>
            <a:r>
              <a:rPr lang="fr-FR" dirty="0"/>
              <a:t>If( … ) </a:t>
            </a:r>
            <a:r>
              <a:rPr lang="fr-FR" sz="3300" b="1" dirty="0"/>
              <a:t>{</a:t>
            </a:r>
            <a:r>
              <a:rPr lang="fr-FR" dirty="0"/>
              <a:t> </a:t>
            </a:r>
            <a:r>
              <a:rPr lang="fr-FR" dirty="0" err="1"/>
              <a:t>const</a:t>
            </a:r>
            <a:r>
              <a:rPr lang="fr-FR" dirty="0"/>
              <a:t> a = new A(); console.log(`a:${a} existe que dans cette fonction`); </a:t>
            </a:r>
            <a:r>
              <a:rPr lang="fr-FR" sz="3300" b="1" dirty="0"/>
              <a:t>}</a:t>
            </a:r>
          </a:p>
          <a:p>
            <a:pPr lvl="2"/>
            <a:endParaRPr lang="fr-FR" b="1" dirty="0"/>
          </a:p>
          <a:p>
            <a:endParaRPr lang="fr-FR" dirty="0"/>
          </a:p>
          <a:p>
            <a:r>
              <a:rPr lang="fr-FR" dirty="0"/>
              <a:t>Typage basiques :</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Le Duck </a:t>
            </a:r>
            <a:r>
              <a:rPr lang="fr-FR" dirty="0" err="1"/>
              <a:t>Typing</a:t>
            </a:r>
            <a:endParaRPr lang="fr-FR" dirty="0"/>
          </a:p>
          <a:p>
            <a:pPr marL="0" lvl="0" indent="0" algn="ctr">
              <a:buNone/>
            </a:pPr>
            <a:r>
              <a:rPr lang="fr-FR" b="1" dirty="0">
                <a:solidFill>
                  <a:prstClr val="black"/>
                </a:solidFill>
              </a:rPr>
              <a:t>let</a:t>
            </a:r>
            <a:r>
              <a:rPr lang="fr-FR" dirty="0">
                <a:solidFill>
                  <a:prstClr val="black"/>
                </a:solidFill>
              </a:rPr>
              <a:t> </a:t>
            </a:r>
            <a:r>
              <a:rPr lang="fr-FR" dirty="0" err="1">
                <a:solidFill>
                  <a:srgbClr val="2F4F4F"/>
                </a:solidFill>
                <a:latin typeface="Menlo"/>
              </a:rPr>
              <a:t>departement</a:t>
            </a:r>
            <a:r>
              <a:rPr lang="fr-FR" dirty="0">
                <a:solidFill>
                  <a:prstClr val="black"/>
                </a:solidFill>
              </a:rPr>
              <a:t> = 56;  //attention</a:t>
            </a:r>
          </a:p>
          <a:p>
            <a:pPr marL="0" lvl="0" indent="0" algn="ctr">
              <a:buNone/>
            </a:pPr>
            <a:r>
              <a:rPr lang="en-US" b="1" dirty="0">
                <a:solidFill>
                  <a:srgbClr val="2F4F4F"/>
                </a:solidFill>
                <a:latin typeface="Menlo"/>
              </a:rPr>
              <a:t>let</a:t>
            </a:r>
            <a:r>
              <a:rPr lang="en-US" dirty="0">
                <a:solidFill>
                  <a:srgbClr val="2F4F4F"/>
                </a:solidFill>
                <a:latin typeface="Menlo"/>
              </a:rPr>
              <a:t> </a:t>
            </a:r>
            <a:r>
              <a:rPr lang="en-US" dirty="0" err="1">
                <a:solidFill>
                  <a:srgbClr val="2F4F4F"/>
                </a:solidFill>
                <a:latin typeface="Menlo"/>
              </a:rPr>
              <a:t>fullName</a:t>
            </a:r>
            <a:r>
              <a:rPr lang="en-US" dirty="0">
                <a:solidFill>
                  <a:srgbClr val="2F4F4F"/>
                </a:solidFill>
                <a:latin typeface="Menlo"/>
              </a:rPr>
              <a:t> = `</a:t>
            </a:r>
            <a:r>
              <a:rPr lang="fr-FR" dirty="0">
                <a:solidFill>
                  <a:prstClr val="black"/>
                </a:solidFill>
              </a:rPr>
              <a:t>Sarah Vigote</a:t>
            </a:r>
            <a:r>
              <a:rPr lang="en-US" dirty="0">
                <a:solidFill>
                  <a:srgbClr val="2F4F4F"/>
                </a:solidFill>
                <a:latin typeface="Menlo"/>
              </a:rPr>
              <a:t>`;</a:t>
            </a:r>
          </a:p>
          <a:p>
            <a:endParaRPr lang="fr-FR" dirty="0">
              <a:solidFill>
                <a:prstClr val="black"/>
              </a:solidFill>
            </a:endParaRPr>
          </a:p>
          <a:p>
            <a:r>
              <a:rPr lang="fr-FR" dirty="0">
                <a:solidFill>
                  <a:prstClr val="black"/>
                </a:solidFill>
              </a:rPr>
              <a:t>Rendre une variable facultative </a:t>
            </a:r>
          </a:p>
          <a:p>
            <a:pPr marL="0" indent="0" algn="ctr">
              <a:buNone/>
            </a:pPr>
            <a:r>
              <a:rPr lang="fr-FR" b="1" dirty="0"/>
              <a:t>let</a:t>
            </a:r>
            <a:r>
              <a:rPr lang="fr-FR" dirty="0"/>
              <a:t> </a:t>
            </a:r>
            <a:r>
              <a:rPr lang="fr-FR" dirty="0" err="1">
                <a:solidFill>
                  <a:srgbClr val="2F4F4F"/>
                </a:solidFill>
                <a:latin typeface="Menlo"/>
              </a:rPr>
              <a:t>departement</a:t>
            </a:r>
            <a:r>
              <a:rPr lang="fr-FR" dirty="0">
                <a:solidFill>
                  <a:srgbClr val="2F4F4F"/>
                </a:solidFill>
                <a:latin typeface="Menlo"/>
              </a:rPr>
              <a:t>?: string</a:t>
            </a:r>
            <a:r>
              <a:rPr lang="fr-FR" dirty="0"/>
              <a:t>;  //attention aux accès</a:t>
            </a:r>
          </a:p>
          <a:p>
            <a:pPr marL="0" indent="0" algn="ctr">
              <a:buNone/>
            </a:pPr>
            <a:endParaRPr lang="fr-FR" dirty="0">
              <a:solidFill>
                <a:prstClr val="black"/>
              </a:solidFill>
            </a:endParaRPr>
          </a:p>
          <a:p>
            <a:pPr marL="0" indent="0" algn="ctr">
              <a:buNone/>
            </a:pPr>
            <a:endParaRPr lang="fr-FR" dirty="0"/>
          </a:p>
        </p:txBody>
      </p:sp>
    </p:spTree>
    <p:extLst>
      <p:ext uri="{BB962C8B-B14F-4D97-AF65-F5344CB8AC3E}">
        <p14:creationId xmlns:p14="http://schemas.microsoft.com/office/powerpoint/2010/main" val="22645164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r>
              <a:rPr lang="fr-FR" dirty="0"/>
              <a:t/>
            </a:r>
            <a:br>
              <a:rPr lang="fr-FR" dirty="0"/>
            </a:br>
            <a:r>
              <a:rPr lang="fr-FR" dirty="0"/>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3 jours </a:t>
            </a:r>
          </a:p>
          <a:p>
            <a:pPr lvl="1"/>
            <a:endParaRPr lang="fr-FR" dirty="0"/>
          </a:p>
          <a:p>
            <a:r>
              <a:rPr lang="fr-FR" dirty="0"/>
              <a:t>Horaires </a:t>
            </a:r>
          </a:p>
          <a:p>
            <a:pPr lvl="1"/>
            <a:r>
              <a:rPr lang="fr-FR" dirty="0"/>
              <a:t>Début : 9h </a:t>
            </a:r>
          </a:p>
          <a:p>
            <a:pPr lvl="1"/>
            <a:r>
              <a:rPr lang="fr-FR" dirty="0"/>
              <a:t>Fin : 17h30 </a:t>
            </a:r>
            <a:r>
              <a:rPr lang="fr-FR" sz="1600" b="1" dirty="0">
                <a:solidFill>
                  <a:prstClr val="black"/>
                </a:solidFill>
              </a:rPr>
              <a:t>approx.</a:t>
            </a:r>
            <a:endParaRPr lang="fr-FR" dirty="0"/>
          </a:p>
          <a:p>
            <a:endParaRPr lang="fr-FR" dirty="0"/>
          </a:p>
          <a:p>
            <a:r>
              <a:rPr lang="fr-FR" dirty="0"/>
              <a:t>Pause </a:t>
            </a:r>
          </a:p>
          <a:p>
            <a:pPr lvl="1"/>
            <a:r>
              <a:rPr lang="fr-FR" dirty="0"/>
              <a:t>10h30 </a:t>
            </a:r>
            <a:r>
              <a:rPr lang="fr-FR" sz="1600" b="1" dirty="0"/>
              <a:t>approx. </a:t>
            </a:r>
            <a:r>
              <a:rPr lang="fr-FR" dirty="0"/>
              <a:t>Matin</a:t>
            </a:r>
          </a:p>
          <a:p>
            <a:pPr lvl="1"/>
            <a:r>
              <a:rPr lang="fr-FR" dirty="0"/>
              <a:t>12h30 </a:t>
            </a:r>
            <a:r>
              <a:rPr lang="fr-FR" sz="1600" b="1" dirty="0">
                <a:solidFill>
                  <a:prstClr val="black"/>
                </a:solidFill>
              </a:rPr>
              <a:t>approx. </a:t>
            </a:r>
            <a:r>
              <a:rPr lang="fr-FR" dirty="0"/>
              <a:t>Midi</a:t>
            </a:r>
          </a:p>
          <a:p>
            <a:pPr lvl="1"/>
            <a:r>
              <a:rPr lang="fr-FR" dirty="0"/>
              <a:t>15h30 </a:t>
            </a:r>
            <a:r>
              <a:rPr lang="fr-FR" sz="1600" b="1" dirty="0">
                <a:solidFill>
                  <a:prstClr val="black"/>
                </a:solidFill>
              </a:rPr>
              <a:t>approx. </a:t>
            </a:r>
            <a:r>
              <a:rPr lang="fr-FR" dirty="0"/>
              <a:t>Après-midi</a:t>
            </a:r>
          </a:p>
          <a:p>
            <a:endParaRPr lang="fr-F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2961E40E-62E8-4CAD-A02B-D6865EE5D685}"/>
              </a:ext>
            </a:extLst>
          </p:cNvPr>
          <p:cNvSpPr>
            <a:spLocks noGrp="1"/>
          </p:cNvSpPr>
          <p:nvPr>
            <p:ph type="title"/>
          </p:nvPr>
        </p:nvSpPr>
        <p:spPr/>
        <p:txBody>
          <a:bodyPr/>
          <a:lstStyle/>
          <a:p>
            <a:r>
              <a:rPr lang="fr-FR" dirty="0"/>
              <a:t>Typage </a:t>
            </a:r>
            <a:r>
              <a:rPr lang="fr-FR" dirty="0" err="1"/>
              <a:t>arrays</a:t>
            </a:r>
            <a:r>
              <a:rPr lang="fr-FR" dirty="0"/>
              <a:t> et autre </a:t>
            </a:r>
            <a:r>
              <a:rPr lang="fr-FR" dirty="0" err="1"/>
              <a:t>generiques</a:t>
            </a:r>
            <a:endParaRPr lang="fr-FR" dirty="0"/>
          </a:p>
        </p:txBody>
      </p:sp>
      <p:sp>
        <p:nvSpPr>
          <p:cNvPr id="3" name="Espace réservé du contenu 2">
            <a:extLst>
              <a:ext uri="{FF2B5EF4-FFF2-40B4-BE49-F238E27FC236}">
                <a16:creationId xmlns="" xmlns:a16="http://schemas.microsoft.com/office/drawing/2014/main" id="{FAF3D4B7-C97B-45F9-A241-4D497172F808}"/>
              </a:ext>
            </a:extLst>
          </p:cNvPr>
          <p:cNvSpPr>
            <a:spLocks noGrp="1"/>
          </p:cNvSpPr>
          <p:nvPr>
            <p:ph idx="1"/>
          </p:nvPr>
        </p:nvSpPr>
        <p:spPr/>
        <p:txBody>
          <a:bodyPr>
            <a:normAutofit fontScale="92500" lnSpcReduction="20000"/>
          </a:bodyPr>
          <a:lstStyle/>
          <a:p>
            <a:r>
              <a:rPr lang="fr-FR" dirty="0"/>
              <a:t>Les génériques </a:t>
            </a:r>
          </a:p>
          <a:p>
            <a:pPr lvl="2"/>
            <a:r>
              <a:rPr lang="fr-FR" dirty="0"/>
              <a:t>Fonction nécessitant un type de quelle doit manager</a:t>
            </a:r>
          </a:p>
          <a:p>
            <a:pPr lvl="2"/>
            <a:r>
              <a:rPr lang="fr-FR" dirty="0"/>
              <a:t>Exemple d’un objet Array qui limite le type de contenu a des string</a:t>
            </a:r>
          </a:p>
          <a:p>
            <a:pPr lvl="4"/>
            <a:r>
              <a:rPr lang="fr-FR" dirty="0"/>
              <a:t>Les fonctions de l’array vont </a:t>
            </a:r>
            <a:r>
              <a:rPr lang="fr-FR" dirty="0" err="1"/>
              <a:t>definir</a:t>
            </a:r>
            <a:r>
              <a:rPr lang="fr-FR" dirty="0"/>
              <a:t> de </a:t>
            </a:r>
            <a:r>
              <a:rPr lang="fr-FR" dirty="0" err="1"/>
              <a:t>facon</a:t>
            </a:r>
            <a:r>
              <a:rPr lang="fr-FR" dirty="0"/>
              <a:t> </a:t>
            </a:r>
            <a:r>
              <a:rPr lang="fr-FR" dirty="0" err="1"/>
              <a:t>generique</a:t>
            </a:r>
            <a:r>
              <a:rPr lang="fr-FR" dirty="0"/>
              <a:t> que si que des string sont stocker il peut renvoyer que des string</a:t>
            </a:r>
          </a:p>
          <a:p>
            <a:pPr lvl="4"/>
            <a:endParaRPr lang="fr-FR" b="1" dirty="0"/>
          </a:p>
          <a:p>
            <a:pPr lvl="4"/>
            <a:r>
              <a:rPr lang="fr-FR" b="1" dirty="0"/>
              <a:t>&lt;T&gt; </a:t>
            </a:r>
            <a:r>
              <a:rPr lang="fr-FR" dirty="0"/>
              <a:t> pour dire un type </a:t>
            </a:r>
            <a:r>
              <a:rPr lang="fr-FR" dirty="0" err="1"/>
              <a:t>generique</a:t>
            </a:r>
            <a:r>
              <a:rPr lang="fr-FR" dirty="0"/>
              <a:t> pas connus lors de l’</a:t>
            </a:r>
            <a:r>
              <a:rPr lang="fr-FR" dirty="0" err="1"/>
              <a:t>ecriture</a:t>
            </a:r>
            <a:r>
              <a:rPr lang="fr-FR" dirty="0"/>
              <a:t> d’une fonction </a:t>
            </a:r>
          </a:p>
          <a:p>
            <a:pPr lvl="5"/>
            <a:r>
              <a:rPr lang="fr-FR" dirty="0"/>
              <a:t>et </a:t>
            </a:r>
            <a:r>
              <a:rPr lang="fr-FR" dirty="0" err="1"/>
              <a:t>dependra</a:t>
            </a:r>
            <a:r>
              <a:rPr lang="fr-FR" dirty="0"/>
              <a:t> du type fournit lors de l’usage a chaque appel d’usage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Array&lt;string&gt;</a:t>
            </a:r>
            <a:r>
              <a:rPr lang="en-US" dirty="0">
                <a:solidFill>
                  <a:srgbClr val="2F4F4F"/>
                </a:solidFill>
                <a:latin typeface="Menlo"/>
              </a:rPr>
              <a:t>;</a:t>
            </a:r>
            <a:endParaRPr lang="fr-FR" dirty="0"/>
          </a:p>
          <a:p>
            <a:pPr lvl="2"/>
            <a:endParaRPr lang="fr-FR" dirty="0"/>
          </a:p>
          <a:p>
            <a:r>
              <a:rPr lang="fr-FR" dirty="0"/>
              <a:t>Le typage des </a:t>
            </a:r>
            <a:r>
              <a:rPr lang="fr-FR" i="1" dirty="0"/>
              <a:t>array</a:t>
            </a:r>
            <a:r>
              <a:rPr lang="fr-FR" dirty="0"/>
              <a:t> possède plusieurs syntaxes:</a:t>
            </a:r>
          </a:p>
          <a:p>
            <a:pPr lvl="2"/>
            <a:r>
              <a:rPr lang="fr-FR" dirty="0"/>
              <a:t>Il possède aussi les syntaxes suivante en plus de la syntaxe générique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endParaRPr lang="fr-FR" dirty="0"/>
          </a:p>
          <a:p>
            <a:pPr marL="0" lvl="0" indent="0" algn="ctr">
              <a:buNone/>
            </a:pPr>
            <a:endParaRPr lang="fr-FR" dirty="0">
              <a:solidFill>
                <a:prstClr val="black"/>
              </a:solidFill>
            </a:endParaRPr>
          </a:p>
          <a:p>
            <a:pPr lvl="2"/>
            <a:endParaRPr lang="fr-FR" dirty="0"/>
          </a:p>
        </p:txBody>
      </p:sp>
    </p:spTree>
    <p:extLst>
      <p:ext uri="{BB962C8B-B14F-4D97-AF65-F5344CB8AC3E}">
        <p14:creationId xmlns:p14="http://schemas.microsoft.com/office/powerpoint/2010/main" val="14781862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 xmlns:a16="http://schemas.microsoft.com/office/drawing/2014/main" id="{2E15709B-740B-4384-BF11-82C487C27C5B}"/>
              </a:ext>
            </a:extLst>
          </p:cNvPr>
          <p:cNvSpPr>
            <a:spLocks noGrp="1"/>
          </p:cNvSpPr>
          <p:nvPr>
            <p:ph idx="1"/>
          </p:nvPr>
        </p:nvSpPr>
        <p:spPr/>
        <p:txBody>
          <a:bodyPr>
            <a:normAutofit fontScale="70000" lnSpcReduction="20000"/>
          </a:bodyPr>
          <a:lstStyle/>
          <a:p>
            <a:r>
              <a:rPr lang="fr-FR" dirty="0"/>
              <a:t>L’usage de let et </a:t>
            </a:r>
            <a:r>
              <a:rPr lang="fr-FR" dirty="0" err="1"/>
              <a:t>const</a:t>
            </a:r>
            <a:endParaRPr lang="fr-FR" dirty="0"/>
          </a:p>
          <a:p>
            <a:pPr marL="0" indent="0">
              <a:buNone/>
            </a:pPr>
            <a:endParaRPr lang="fr-FR" dirty="0"/>
          </a:p>
          <a:p>
            <a:r>
              <a:rPr lang="fr-FR" dirty="0"/>
              <a:t>Typage basiques de variable:</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Typer pour de fonction</a:t>
            </a:r>
          </a:p>
          <a:p>
            <a:pPr marL="0" indent="0">
              <a:buNone/>
            </a:pPr>
            <a:r>
              <a:rPr lang="fr-FR" dirty="0">
                <a:solidFill>
                  <a:srgbClr val="0000FF"/>
                </a:solidFill>
                <a:latin typeface="Consolas" panose="020B0609020204030204" pitchFamily="49" charset="0"/>
              </a:rPr>
              <a:t>	</a:t>
            </a:r>
            <a:r>
              <a:rPr lang="fr-FR" b="1" dirty="0">
                <a:solidFill>
                  <a:srgbClr val="2F4F4F"/>
                </a:solidFill>
                <a:latin typeface="Menlo"/>
              </a:rPr>
              <a:t>function </a:t>
            </a:r>
            <a:r>
              <a:rPr lang="fr-FR" dirty="0">
                <a:solidFill>
                  <a:srgbClr val="000000"/>
                </a:solidFill>
                <a:latin typeface="Consolas" panose="020B0609020204030204" pitchFamily="49" charset="0"/>
              </a:rPr>
              <a:t>hello(</a:t>
            </a:r>
          </a:p>
          <a:p>
            <a:pPr marL="0" indent="0">
              <a:buNone/>
            </a:pPr>
            <a:r>
              <a:rPr lang="fr-FR" dirty="0">
                <a:solidFill>
                  <a:srgbClr val="000000"/>
                </a:solidFill>
                <a:latin typeface="Consolas" panose="020B0609020204030204" pitchFamily="49" charset="0"/>
              </a:rPr>
              <a:t>			nom: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number</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25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isMale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boolean</a:t>
            </a:r>
            <a:endParaRPr lang="fr-FR" dirty="0">
              <a:solidFill>
                <a:schemeClr val="tx2"/>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2F4F4F"/>
                </a:solidFill>
                <a:latin typeface="Menlo"/>
              </a:rPr>
              <a:t>return </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`Demat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nom</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00"/>
                </a:solidFill>
                <a:latin typeface="Consolas" panose="020B0609020204030204" pitchFamily="49" charset="0"/>
              </a:rPr>
              <a:t>age</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endParaRPr lang="fr-FR" dirty="0"/>
          </a:p>
          <a:p>
            <a:pPr marL="0" indent="0">
              <a:buNone/>
            </a:pPr>
            <a:endParaRPr lang="fr-FR" dirty="0">
              <a:solidFill>
                <a:prstClr val="black"/>
              </a:solidFill>
            </a:endParaRPr>
          </a:p>
        </p:txBody>
      </p:sp>
      <p:sp>
        <p:nvSpPr>
          <p:cNvPr id="4" name="ZoneTexte 3">
            <a:extLst>
              <a:ext uri="{FF2B5EF4-FFF2-40B4-BE49-F238E27FC236}">
                <a16:creationId xmlns="" xmlns:a16="http://schemas.microsoft.com/office/drawing/2014/main" id="{C330D30A-EE32-49AD-9544-2F2E64187359}"/>
              </a:ext>
            </a:extLst>
          </p:cNvPr>
          <p:cNvSpPr txBox="1"/>
          <p:nvPr/>
        </p:nvSpPr>
        <p:spPr>
          <a:xfrm>
            <a:off x="7627716" y="3533798"/>
            <a:ext cx="3804760" cy="6463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fr-FR" dirty="0" err="1"/>
              <a:t>age</a:t>
            </a:r>
            <a:r>
              <a:rPr lang="fr-FR" dirty="0"/>
              <a:t> est un paramètre typés obligatoire</a:t>
            </a:r>
          </a:p>
          <a:p>
            <a:pPr algn="ctr"/>
            <a:r>
              <a:rPr lang="fr-FR" dirty="0"/>
              <a:t>Mais avec une valeur par défaut</a:t>
            </a:r>
          </a:p>
        </p:txBody>
      </p:sp>
      <p:sp>
        <p:nvSpPr>
          <p:cNvPr id="5" name="ZoneTexte 4">
            <a:extLst>
              <a:ext uri="{FF2B5EF4-FFF2-40B4-BE49-F238E27FC236}">
                <a16:creationId xmlns="" xmlns:a16="http://schemas.microsoft.com/office/drawing/2014/main" id="{0074C0AE-B480-4E7A-8FA0-D0A84B989766}"/>
              </a:ext>
            </a:extLst>
          </p:cNvPr>
          <p:cNvSpPr txBox="1"/>
          <p:nvPr/>
        </p:nvSpPr>
        <p:spPr>
          <a:xfrm>
            <a:off x="7825206" y="4394443"/>
            <a:ext cx="3409780" cy="6463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fr-FR" dirty="0" err="1"/>
              <a:t>isMale</a:t>
            </a:r>
            <a:r>
              <a:rPr lang="fr-FR" dirty="0"/>
              <a:t> est un paramètre facultatif </a:t>
            </a:r>
          </a:p>
          <a:p>
            <a:pPr algn="ctr"/>
            <a:r>
              <a:rPr lang="fr-FR" dirty="0"/>
              <a:t>sans valeur par défaut</a:t>
            </a:r>
          </a:p>
        </p:txBody>
      </p:sp>
      <p:sp>
        <p:nvSpPr>
          <p:cNvPr id="6" name="ZoneTexte 5">
            <a:extLst>
              <a:ext uri="{FF2B5EF4-FFF2-40B4-BE49-F238E27FC236}">
                <a16:creationId xmlns="" xmlns:a16="http://schemas.microsoft.com/office/drawing/2014/main" id="{4256891F-D6F9-4501-BCEC-AB3959137009}"/>
              </a:ext>
            </a:extLst>
          </p:cNvPr>
          <p:cNvSpPr txBox="1"/>
          <p:nvPr/>
        </p:nvSpPr>
        <p:spPr>
          <a:xfrm>
            <a:off x="453444" y="5391850"/>
            <a:ext cx="2018951" cy="6463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fr-FR" dirty="0"/>
              <a:t>La fonction </a:t>
            </a:r>
            <a:r>
              <a:rPr lang="fr-FR" b="1" dirty="0"/>
              <a:t>doit</a:t>
            </a:r>
            <a:r>
              <a:rPr lang="fr-FR" dirty="0"/>
              <a:t> </a:t>
            </a:r>
          </a:p>
          <a:p>
            <a:pPr algn="ctr"/>
            <a:r>
              <a:rPr lang="fr-FR" dirty="0"/>
              <a:t>renvoyer une </a:t>
            </a:r>
            <a:r>
              <a:rPr lang="fr-FR" b="1" dirty="0"/>
              <a:t>string</a:t>
            </a:r>
          </a:p>
        </p:txBody>
      </p:sp>
      <p:sp>
        <p:nvSpPr>
          <p:cNvPr id="7" name="ZoneTexte 6">
            <a:extLst>
              <a:ext uri="{FF2B5EF4-FFF2-40B4-BE49-F238E27FC236}">
                <a16:creationId xmlns="" xmlns:a16="http://schemas.microsoft.com/office/drawing/2014/main" id="{C62471C9-9FE4-441F-B012-558D098C80BB}"/>
              </a:ext>
            </a:extLst>
          </p:cNvPr>
          <p:cNvSpPr txBox="1"/>
          <p:nvPr/>
        </p:nvSpPr>
        <p:spPr>
          <a:xfrm>
            <a:off x="8634458" y="2399569"/>
            <a:ext cx="2333972"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fr-FR" dirty="0"/>
              <a:t>nom est un paramètre </a:t>
            </a:r>
          </a:p>
          <a:p>
            <a:pPr algn="ctr"/>
            <a:r>
              <a:rPr lang="fr-FR" dirty="0"/>
              <a:t>typés obligatoire</a:t>
            </a:r>
          </a:p>
        </p:txBody>
      </p:sp>
      <p:cxnSp>
        <p:nvCxnSpPr>
          <p:cNvPr id="9" name="Connecteur droit avec flèche 8">
            <a:extLst>
              <a:ext uri="{FF2B5EF4-FFF2-40B4-BE49-F238E27FC236}">
                <a16:creationId xmlns="" xmlns:a16="http://schemas.microsoft.com/office/drawing/2014/main" id="{CD209029-A592-4244-BD4C-60945042D916}"/>
              </a:ext>
            </a:extLst>
          </p:cNvPr>
          <p:cNvCxnSpPr>
            <a:stCxn id="7" idx="1"/>
          </p:cNvCxnSpPr>
          <p:nvPr/>
        </p:nvCxnSpPr>
        <p:spPr>
          <a:xfrm flipH="1">
            <a:off x="5189517" y="2722735"/>
            <a:ext cx="3444941" cy="1379885"/>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 xmlns:a16="http://schemas.microsoft.com/office/drawing/2014/main" id="{D4137724-C1B2-4D7A-B8F7-8373AB276C27}"/>
              </a:ext>
            </a:extLst>
          </p:cNvPr>
          <p:cNvCxnSpPr>
            <a:cxnSpLocks/>
          </p:cNvCxnSpPr>
          <p:nvPr/>
        </p:nvCxnSpPr>
        <p:spPr>
          <a:xfrm flipH="1">
            <a:off x="5937662" y="3886122"/>
            <a:ext cx="1690055" cy="65118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Connecteur droit avec flèche 11">
            <a:extLst>
              <a:ext uri="{FF2B5EF4-FFF2-40B4-BE49-F238E27FC236}">
                <a16:creationId xmlns="" xmlns:a16="http://schemas.microsoft.com/office/drawing/2014/main" id="{7DDAB3FA-9928-4DB2-A3D0-500402166915}"/>
              </a:ext>
            </a:extLst>
          </p:cNvPr>
          <p:cNvCxnSpPr>
            <a:cxnSpLocks/>
            <a:stCxn id="5" idx="1"/>
          </p:cNvCxnSpPr>
          <p:nvPr/>
        </p:nvCxnSpPr>
        <p:spPr>
          <a:xfrm flipH="1">
            <a:off x="5788490" y="4717609"/>
            <a:ext cx="2036716" cy="331591"/>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Connecteur droit avec flèche 26">
            <a:extLst>
              <a:ext uri="{FF2B5EF4-FFF2-40B4-BE49-F238E27FC236}">
                <a16:creationId xmlns="" xmlns:a16="http://schemas.microsoft.com/office/drawing/2014/main" id="{570852EB-E1AB-43E8-89DB-C18BB832C630}"/>
              </a:ext>
            </a:extLst>
          </p:cNvPr>
          <p:cNvCxnSpPr>
            <a:cxnSpLocks/>
            <a:stCxn id="6" idx="3"/>
          </p:cNvCxnSpPr>
          <p:nvPr/>
        </p:nvCxnSpPr>
        <p:spPr>
          <a:xfrm flipV="1">
            <a:off x="2472395" y="5391852"/>
            <a:ext cx="699068" cy="3231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 xmlns:a16="http://schemas.microsoft.com/office/drawing/2014/main" id="{7B49FAFF-1F7A-494C-AAAE-21718A1D3F22}"/>
              </a:ext>
            </a:extLst>
          </p:cNvPr>
          <p:cNvCxnSpPr>
            <a:cxnSpLocks/>
            <a:stCxn id="6" idx="3"/>
          </p:cNvCxnSpPr>
          <p:nvPr/>
        </p:nvCxnSpPr>
        <p:spPr>
          <a:xfrm flipV="1">
            <a:off x="2472395" y="5715015"/>
            <a:ext cx="69906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4719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C4DD907-DC61-4F56-802E-28D60567B3F4}"/>
              </a:ext>
            </a:extLst>
          </p:cNvPr>
          <p:cNvSpPr>
            <a:spLocks noGrp="1"/>
          </p:cNvSpPr>
          <p:nvPr>
            <p:ph type="title"/>
          </p:nvPr>
        </p:nvSpPr>
        <p:spPr/>
        <p:txBody>
          <a:bodyPr/>
          <a:lstStyle/>
          <a:p>
            <a:r>
              <a:rPr lang="fr-FR" dirty="0"/>
              <a:t>Class</a:t>
            </a:r>
          </a:p>
        </p:txBody>
      </p:sp>
      <p:sp>
        <p:nvSpPr>
          <p:cNvPr id="3" name="Espace réservé du contenu 2">
            <a:extLst>
              <a:ext uri="{FF2B5EF4-FFF2-40B4-BE49-F238E27FC236}">
                <a16:creationId xmlns="" xmlns:a16="http://schemas.microsoft.com/office/drawing/2014/main" id="{D0EA1F38-6F11-4E5B-A109-DDF236D35425}"/>
              </a:ext>
            </a:extLst>
          </p:cNvPr>
          <p:cNvSpPr>
            <a:spLocks noGrp="1"/>
          </p:cNvSpPr>
          <p:nvPr>
            <p:ph idx="1"/>
          </p:nvPr>
        </p:nvSpPr>
        <p:spPr/>
        <p:txBody>
          <a:bodyPr>
            <a:normAutofit fontScale="92500" lnSpcReduction="10000"/>
          </a:bodyPr>
          <a:lstStyle/>
          <a:p>
            <a:r>
              <a:rPr lang="fr-FR" dirty="0"/>
              <a:t>Les classes </a:t>
            </a:r>
          </a:p>
          <a:p>
            <a:pPr lvl="1"/>
            <a:r>
              <a:rPr lang="fr-FR" dirty="0"/>
              <a:t>permettent le définition d’un objet </a:t>
            </a:r>
          </a:p>
          <a:p>
            <a:pPr lvl="2"/>
            <a:r>
              <a:rPr lang="fr-FR" dirty="0"/>
              <a:t>Des champs ou propriétés</a:t>
            </a:r>
          </a:p>
          <a:p>
            <a:pPr lvl="2"/>
            <a:endParaRPr lang="fr-FR" dirty="0"/>
          </a:p>
          <a:p>
            <a:pPr lvl="2"/>
            <a:r>
              <a:rPr lang="fr-FR" dirty="0"/>
              <a:t>Des méthode du cycle de vie de l’objet</a:t>
            </a:r>
          </a:p>
          <a:p>
            <a:pPr lvl="3"/>
            <a:r>
              <a:rPr lang="fr-FR" b="1" dirty="0" err="1"/>
              <a:t>constructor</a:t>
            </a:r>
            <a:r>
              <a:rPr lang="fr-FR" dirty="0"/>
              <a:t>,…</a:t>
            </a:r>
          </a:p>
          <a:p>
            <a:pPr lvl="2"/>
            <a:endParaRPr lang="fr-FR" dirty="0"/>
          </a:p>
          <a:p>
            <a:pPr lvl="2"/>
            <a:r>
              <a:rPr lang="fr-FR" dirty="0"/>
              <a:t>Des méthodes et des fonctions</a:t>
            </a:r>
          </a:p>
          <a:p>
            <a:pPr lvl="2"/>
            <a:endParaRPr lang="fr-FR" dirty="0"/>
          </a:p>
          <a:p>
            <a:pPr lvl="2"/>
            <a:r>
              <a:rPr lang="fr-FR" dirty="0"/>
              <a:t>Il peut avoir des champs qui lui appartienne qu’a lui</a:t>
            </a:r>
          </a:p>
          <a:p>
            <a:pPr lvl="3"/>
            <a:r>
              <a:rPr lang="fr-FR" dirty="0"/>
              <a:t>Notion de </a:t>
            </a:r>
            <a:r>
              <a:rPr lang="fr-FR" b="1" dirty="0" err="1"/>
              <a:t>private</a:t>
            </a:r>
            <a:r>
              <a:rPr lang="fr-FR" dirty="0"/>
              <a:t>, </a:t>
            </a:r>
            <a:r>
              <a:rPr lang="fr-FR" b="1" dirty="0" err="1"/>
              <a:t>protected</a:t>
            </a:r>
            <a:endParaRPr lang="fr-FR" b="1" dirty="0"/>
          </a:p>
          <a:p>
            <a:pPr lvl="2"/>
            <a:endParaRPr lang="fr-FR" dirty="0"/>
          </a:p>
          <a:p>
            <a:pPr lvl="2"/>
            <a:r>
              <a:rPr lang="fr-FR" dirty="0"/>
              <a:t>Il peut avoir des champs/fonctions disponibles pour interagir avec lui</a:t>
            </a:r>
          </a:p>
          <a:p>
            <a:pPr lvl="3"/>
            <a:r>
              <a:rPr lang="fr-FR" dirty="0"/>
              <a:t>Notion de </a:t>
            </a:r>
            <a:r>
              <a:rPr lang="fr-FR" b="1" dirty="0"/>
              <a:t>public</a:t>
            </a:r>
          </a:p>
          <a:p>
            <a:pPr lvl="1"/>
            <a:endParaRPr lang="fr-FR" dirty="0"/>
          </a:p>
          <a:p>
            <a:pPr marL="457200" lvl="1" indent="0">
              <a:buNone/>
            </a:pPr>
            <a:endParaRPr lang="fr-FR" dirty="0"/>
          </a:p>
          <a:p>
            <a:endParaRPr lang="fr-FR" dirty="0"/>
          </a:p>
        </p:txBody>
      </p:sp>
    </p:spTree>
    <p:extLst>
      <p:ext uri="{BB962C8B-B14F-4D97-AF65-F5344CB8AC3E}">
        <p14:creationId xmlns:p14="http://schemas.microsoft.com/office/powerpoint/2010/main" val="11359824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 xmlns:a16="http://schemas.microsoft.com/office/drawing/2014/main" id="{EF173981-9473-4B7B-A4E4-7637D6982912}"/>
              </a:ext>
            </a:extLst>
          </p:cNvPr>
          <p:cNvSpPr>
            <a:spLocks noGrp="1"/>
          </p:cNvSpPr>
          <p:nvPr>
            <p:ph idx="1"/>
          </p:nvPr>
        </p:nvSpPr>
        <p:spPr/>
        <p:txBody>
          <a:bodyPr>
            <a:normAutofit lnSpcReduction="10000"/>
          </a:bodyPr>
          <a:lstStyle/>
          <a:p>
            <a:r>
              <a:rPr lang="fr-FR" dirty="0"/>
              <a:t>C’est l’histoire d’un mec, de 56 ans habitant à </a:t>
            </a:r>
            <a:r>
              <a:rPr lang="fr-FR" dirty="0" err="1"/>
              <a:t>mullhouse</a:t>
            </a:r>
            <a:r>
              <a:rPr lang="fr-FR" dirty="0"/>
              <a:t> prénommé </a:t>
            </a:r>
            <a:r>
              <a:rPr lang="fr-FR" dirty="0" err="1"/>
              <a:t>jean-pierre</a:t>
            </a:r>
            <a:endParaRPr lang="fr-FR" dirty="0"/>
          </a:p>
          <a:p>
            <a:endParaRPr lang="fr-FR" dirty="0"/>
          </a:p>
          <a:p>
            <a:pPr marL="3681413"/>
            <a:r>
              <a:rPr lang="fr-FR" dirty="0"/>
              <a:t>Il acheté une machine à café, le type …</a:t>
            </a:r>
          </a:p>
          <a:p>
            <a:pPr marL="4398963" lvl="2"/>
            <a:r>
              <a:rPr lang="fr-FR" dirty="0"/>
              <a:t>Elle à un bouton marche / arrêt </a:t>
            </a:r>
          </a:p>
          <a:p>
            <a:pPr marL="4398963" lvl="2"/>
            <a:r>
              <a:rPr lang="fr-FR" dirty="0"/>
              <a:t>Un bac d’eau à remplir d’un litre</a:t>
            </a:r>
          </a:p>
          <a:p>
            <a:pPr marL="4398963" lvl="2"/>
            <a:r>
              <a:rPr lang="fr-FR" dirty="0"/>
              <a:t>Et du café en poudre à mettre dans le filtre à café</a:t>
            </a:r>
          </a:p>
          <a:p>
            <a:pPr marL="4398963" lvl="2"/>
            <a:endParaRPr lang="fr-FR" dirty="0"/>
          </a:p>
          <a:p>
            <a:pPr marL="5197475"/>
            <a:endParaRPr lang="fr-FR" dirty="0"/>
          </a:p>
          <a:p>
            <a:pPr marL="5197475"/>
            <a:r>
              <a:rPr lang="fr-FR" dirty="0"/>
              <a:t>Analysons la conception </a:t>
            </a:r>
          </a:p>
          <a:p>
            <a:pPr marL="4854575" indent="0" algn="ctr">
              <a:buNone/>
            </a:pPr>
            <a:r>
              <a:rPr lang="fr-FR" dirty="0"/>
              <a:t>de l’objet</a:t>
            </a:r>
          </a:p>
        </p:txBody>
      </p:sp>
      <p:pic>
        <p:nvPicPr>
          <p:cNvPr id="4100" name="Picture 4" descr="KLARSTEIN Minibarista - Machine à café 550W avec Carafe 0,6 L pour ...">
            <a:extLst>
              <a:ext uri="{FF2B5EF4-FFF2-40B4-BE49-F238E27FC236}">
                <a16:creationId xmlns=""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 xmlns:a16="http://schemas.microsoft.com/office/drawing/2014/main" id="{6D8E1CB3-FED5-4954-A3F4-0E3C216D0A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056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 xmlns:a16="http://schemas.microsoft.com/office/drawing/2014/main" id="{EF173981-9473-4B7B-A4E4-7637D6982912}"/>
              </a:ext>
            </a:extLst>
          </p:cNvPr>
          <p:cNvSpPr>
            <a:spLocks noGrp="1"/>
          </p:cNvSpPr>
          <p:nvPr>
            <p:ph idx="1"/>
          </p:nvPr>
        </p:nvSpPr>
        <p:spPr/>
        <p:txBody>
          <a:bodyPr>
            <a:normAutofit fontScale="77500" lnSpcReduction="20000"/>
          </a:bodyPr>
          <a:lstStyle/>
          <a:p>
            <a:r>
              <a:rPr lang="fr-FR" dirty="0"/>
              <a:t>Sans intérêt pour nous </a:t>
            </a:r>
          </a:p>
          <a:p>
            <a:pPr marL="0" indent="0" algn="ctr">
              <a:buNone/>
            </a:pPr>
            <a:r>
              <a:rPr lang="fr-FR" sz="1600" dirty="0"/>
              <a:t>C’est l’histoire d’un mec, de 56 ans habitant à Mulhouse prénommé </a:t>
            </a:r>
            <a:r>
              <a:rPr lang="fr-FR" sz="1600" dirty="0" err="1"/>
              <a:t>jean-pierre</a:t>
            </a:r>
            <a:endParaRPr lang="fr-FR" dirty="0"/>
          </a:p>
          <a:p>
            <a:pPr marL="3681413"/>
            <a:r>
              <a:rPr lang="fr-FR" dirty="0"/>
              <a:t>Identifions une class machine à café</a:t>
            </a:r>
          </a:p>
          <a:p>
            <a:pPr marL="4481513" lvl="2"/>
            <a:r>
              <a:rPr lang="fr-FR" dirty="0"/>
              <a:t>Des fonctions d’ interaction </a:t>
            </a:r>
            <a:r>
              <a:rPr lang="fr-FR" b="1" dirty="0"/>
              <a:t>public</a:t>
            </a:r>
          </a:p>
          <a:p>
            <a:pPr marL="4856163" lvl="3"/>
            <a:r>
              <a:rPr lang="fr-FR" dirty="0"/>
              <a:t>Elle à une fonction marche / </a:t>
            </a:r>
            <a:r>
              <a:rPr lang="fr-FR" dirty="0" err="1"/>
              <a:t>arret</a:t>
            </a:r>
            <a:r>
              <a:rPr lang="fr-FR" dirty="0"/>
              <a:t> </a:t>
            </a:r>
          </a:p>
          <a:p>
            <a:pPr marL="4856163" lvl="3"/>
            <a:r>
              <a:rPr lang="fr-FR" dirty="0"/>
              <a:t>Un champs définissant le volume d’eau du bac</a:t>
            </a:r>
          </a:p>
          <a:p>
            <a:pPr marL="4856163" lvl="3"/>
            <a:r>
              <a:rPr lang="fr-FR" dirty="0"/>
              <a:t>Elle possède un champ de type café</a:t>
            </a:r>
          </a:p>
          <a:p>
            <a:pPr marL="4398963" lvl="2"/>
            <a:endParaRPr lang="fr-FR" dirty="0"/>
          </a:p>
          <a:p>
            <a:pPr marL="4398963" lvl="2"/>
            <a:r>
              <a:rPr lang="fr-FR" dirty="0"/>
              <a:t>Des fonctions et champs qui lui sont propre </a:t>
            </a:r>
          </a:p>
          <a:p>
            <a:pPr marL="4856163" lvl="3"/>
            <a:r>
              <a:rPr lang="fr-FR" dirty="0"/>
              <a:t>Température de l’eau</a:t>
            </a:r>
          </a:p>
          <a:p>
            <a:pPr marL="4856163" lvl="3"/>
            <a:r>
              <a:rPr lang="fr-FR" dirty="0"/>
              <a:t>Activation de la résistance chauffante</a:t>
            </a:r>
          </a:p>
          <a:p>
            <a:pPr marL="4856163" lvl="3"/>
            <a:r>
              <a:rPr lang="fr-FR" dirty="0"/>
              <a:t>Activation de la pompe </a:t>
            </a:r>
          </a:p>
          <a:p>
            <a:pPr marL="4856163" lvl="3"/>
            <a:r>
              <a:rPr lang="fr-FR" dirty="0"/>
              <a:t>Eclairage du bouton lors du branchement</a:t>
            </a:r>
          </a:p>
          <a:p>
            <a:pPr marL="4121150"/>
            <a:endParaRPr lang="fr-FR" dirty="0"/>
          </a:p>
          <a:p>
            <a:pPr marL="4121150"/>
            <a:r>
              <a:rPr lang="fr-FR" dirty="0"/>
              <a:t>Une cafetière c’est donc un objet!!!</a:t>
            </a:r>
          </a:p>
          <a:p>
            <a:pPr marL="3778250" indent="0">
              <a:buNone/>
            </a:pPr>
            <a:r>
              <a:rPr lang="fr-FR" dirty="0"/>
              <a:t>				Et </a:t>
            </a:r>
            <a:r>
              <a:rPr lang="fr-FR" dirty="0" err="1"/>
              <a:t>jean-pierre</a:t>
            </a:r>
            <a:r>
              <a:rPr lang="fr-FR" dirty="0"/>
              <a:t> aussi</a:t>
            </a:r>
          </a:p>
          <a:p>
            <a:pPr marL="4854575" indent="0" algn="r">
              <a:buNone/>
            </a:pPr>
            <a:r>
              <a:rPr lang="fr-FR" dirty="0"/>
              <a:t>   Heu l’autre!! 		</a:t>
            </a:r>
          </a:p>
        </p:txBody>
      </p:sp>
      <p:pic>
        <p:nvPicPr>
          <p:cNvPr id="4100" name="Picture 4" descr="KLARSTEIN Minibarista - Machine à café 550W avec Carafe 0,6 L pour ...">
            <a:extLst>
              <a:ext uri="{FF2B5EF4-FFF2-40B4-BE49-F238E27FC236}">
                <a16:creationId xmlns=""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 xmlns:a16="http://schemas.microsoft.com/office/drawing/2014/main" id="{6D8E1CB3-FED5-4954-A3F4-0E3C216D0A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ovan's Coffee - Menu">
            <a:extLst>
              <a:ext uri="{FF2B5EF4-FFF2-40B4-BE49-F238E27FC236}">
                <a16:creationId xmlns="" xmlns:a16="http://schemas.microsoft.com/office/drawing/2014/main" id="{4F463401-7518-45A2-9CF7-9DB85AA252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67745" y="1142984"/>
            <a:ext cx="2152650" cy="144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765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 xmlns:a16="http://schemas.microsoft.com/office/drawing/2014/main" id="{9DC7315F-AA3B-4EA6-80D2-55941E13C254}"/>
              </a:ext>
            </a:extLst>
          </p:cNvPr>
          <p:cNvSpPr>
            <a:spLocks noGrp="1"/>
          </p:cNvSpPr>
          <p:nvPr>
            <p:ph idx="1"/>
          </p:nvPr>
        </p:nvSpPr>
        <p:spPr/>
        <p:txBody>
          <a:bodyPr>
            <a:normAutofit fontScale="92500" lnSpcReduction="10000"/>
          </a:bodyPr>
          <a:lstStyle/>
          <a:p>
            <a:r>
              <a:rPr lang="fr-FR" dirty="0"/>
              <a:t>Machine à café</a:t>
            </a:r>
          </a:p>
          <a:p>
            <a:endParaRPr lang="fr-FR" dirty="0"/>
          </a:p>
          <a:p>
            <a:pPr lvl="2"/>
            <a:r>
              <a:rPr lang="fr-FR" dirty="0"/>
              <a:t>Des champs privés</a:t>
            </a:r>
          </a:p>
          <a:p>
            <a:endParaRPr lang="fr-FR" dirty="0"/>
          </a:p>
          <a:p>
            <a:pPr lvl="2"/>
            <a:r>
              <a:rPr lang="fr-FR" dirty="0"/>
              <a:t>Des champs public </a:t>
            </a:r>
          </a:p>
          <a:p>
            <a:pPr lvl="2"/>
            <a:endParaRPr lang="fr-FR" dirty="0"/>
          </a:p>
          <a:p>
            <a:pPr lvl="2"/>
            <a:r>
              <a:rPr lang="fr-FR" dirty="0"/>
              <a:t>Un constructeur</a:t>
            </a:r>
          </a:p>
          <a:p>
            <a:endParaRPr lang="fr-FR" dirty="0"/>
          </a:p>
          <a:p>
            <a:pPr lvl="2"/>
            <a:r>
              <a:rPr lang="fr-FR" dirty="0"/>
              <a:t>Des fonctions interne privée</a:t>
            </a:r>
          </a:p>
          <a:p>
            <a:endParaRPr lang="fr-FR" dirty="0"/>
          </a:p>
          <a:p>
            <a:pPr lvl="2"/>
            <a:r>
              <a:rPr lang="fr-FR" dirty="0"/>
              <a:t>Des interactions extérieur, public</a:t>
            </a:r>
          </a:p>
          <a:p>
            <a:pPr lvl="3"/>
            <a:r>
              <a:rPr lang="fr-FR" dirty="0"/>
              <a:t>This, context de l’objet dans l’objet</a:t>
            </a:r>
          </a:p>
        </p:txBody>
      </p:sp>
      <p:sp>
        <p:nvSpPr>
          <p:cNvPr id="6" name="Espace réservé du contenu 5">
            <a:extLst>
              <a:ext uri="{FF2B5EF4-FFF2-40B4-BE49-F238E27FC236}">
                <a16:creationId xmlns="" xmlns:a16="http://schemas.microsoft.com/office/drawing/2014/main" id="{2F66DCA6-DE46-4887-837E-F799B8A164C0}"/>
              </a:ext>
            </a:extLst>
          </p:cNvPr>
          <p:cNvSpPr>
            <a:spLocks noGrp="1"/>
          </p:cNvSpPr>
          <p:nvPr>
            <p:ph sz="quarter" idx="14"/>
          </p:nvPr>
        </p:nvSpPr>
        <p:spPr>
          <a:xfrm>
            <a:off x="7257328" y="1047244"/>
            <a:ext cx="4525701" cy="5145212"/>
          </a:xfrm>
        </p:spPr>
        <p:txBody>
          <a:bodyPr>
            <a:normAutofit fontScale="77500" lnSpcReduction="20000"/>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MachineCafe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temperatureMax</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95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isPumpStarted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isHeaterStarted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isOnButton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 xmlns:a16="http://schemas.microsoft.com/office/drawing/2014/main" id="{AA26248D-6DA6-4C6A-B7A6-8C4914AA9882}"/>
              </a:ext>
            </a:extLst>
          </p:cNvPr>
          <p:cNvCxnSpPr>
            <a:cxnSpLocks/>
          </p:cNvCxnSpPr>
          <p:nvPr/>
        </p:nvCxnSpPr>
        <p:spPr>
          <a:xfrm flipV="1">
            <a:off x="3333509" y="1142985"/>
            <a:ext cx="3803976" cy="256233"/>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sp>
        <p:nvSpPr>
          <p:cNvPr id="11" name="Rectangle 10">
            <a:extLst>
              <a:ext uri="{FF2B5EF4-FFF2-40B4-BE49-F238E27FC236}">
                <a16:creationId xmlns="" xmlns:a16="http://schemas.microsoft.com/office/drawing/2014/main" id="{40B82F23-ECBD-4FD1-B5A1-9552D7C82BA4}"/>
              </a:ext>
            </a:extLst>
          </p:cNvPr>
          <p:cNvSpPr/>
          <p:nvPr/>
        </p:nvSpPr>
        <p:spPr>
          <a:xfrm rot="218273">
            <a:off x="7518810" y="1389181"/>
            <a:ext cx="3646026" cy="802841"/>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 xmlns:a16="http://schemas.microsoft.com/office/drawing/2014/main" id="{F93159D5-4AC8-4635-AF7A-3570AD1FC7A2}"/>
              </a:ext>
            </a:extLst>
          </p:cNvPr>
          <p:cNvSpPr/>
          <p:nvPr/>
        </p:nvSpPr>
        <p:spPr>
          <a:xfrm rot="218273">
            <a:off x="7521232" y="2294012"/>
            <a:ext cx="3646026" cy="726469"/>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 xmlns:a16="http://schemas.microsoft.com/office/drawing/2014/main" id="{98DD45AA-6625-400B-BEDA-2BD6D4C43DB1}"/>
              </a:ext>
            </a:extLst>
          </p:cNvPr>
          <p:cNvSpPr/>
          <p:nvPr/>
        </p:nvSpPr>
        <p:spPr>
          <a:xfrm rot="218273">
            <a:off x="7496042" y="3117463"/>
            <a:ext cx="3646026" cy="1002913"/>
          </a:xfrm>
          <a:prstGeom prst="rect">
            <a:avLst/>
          </a:prstGeom>
          <a:solidFill>
            <a:srgbClr val="FCD5B5">
              <a:alpha val="30196"/>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 xmlns:a16="http://schemas.microsoft.com/office/drawing/2014/main" id="{0C973087-ED8C-49EE-B01A-A7DD281A7781}"/>
              </a:ext>
            </a:extLst>
          </p:cNvPr>
          <p:cNvSpPr/>
          <p:nvPr/>
        </p:nvSpPr>
        <p:spPr>
          <a:xfrm rot="218273">
            <a:off x="7428954" y="4216974"/>
            <a:ext cx="4158109" cy="760977"/>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 xmlns:a16="http://schemas.microsoft.com/office/drawing/2014/main" id="{E43D662C-FD4D-4042-99C9-8A9124536AAB}"/>
              </a:ext>
            </a:extLst>
          </p:cNvPr>
          <p:cNvSpPr/>
          <p:nvPr/>
        </p:nvSpPr>
        <p:spPr>
          <a:xfrm rot="218273">
            <a:off x="7423462" y="5052622"/>
            <a:ext cx="3646026" cy="760202"/>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 xmlns:a16="http://schemas.microsoft.com/office/drawing/2014/main" id="{ED1DD3E3-6635-4436-B871-C0740F27F468}"/>
              </a:ext>
            </a:extLst>
          </p:cNvPr>
          <p:cNvCxnSpPr>
            <a:cxnSpLocks/>
          </p:cNvCxnSpPr>
          <p:nvPr/>
        </p:nvCxnSpPr>
        <p:spPr>
          <a:xfrm flipV="1">
            <a:off x="4352081" y="1593437"/>
            <a:ext cx="3085011" cy="757503"/>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eur droit avec flèche 19">
            <a:extLst>
              <a:ext uri="{FF2B5EF4-FFF2-40B4-BE49-F238E27FC236}">
                <a16:creationId xmlns="" xmlns:a16="http://schemas.microsoft.com/office/drawing/2014/main" id="{C19A42DF-A09B-470E-8C2C-ADBDDC953FD6}"/>
              </a:ext>
            </a:extLst>
          </p:cNvPr>
          <p:cNvCxnSpPr>
            <a:cxnSpLocks/>
          </p:cNvCxnSpPr>
          <p:nvPr/>
        </p:nvCxnSpPr>
        <p:spPr>
          <a:xfrm flipV="1">
            <a:off x="4112395" y="2589146"/>
            <a:ext cx="3085011" cy="757503"/>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1" name="Connecteur droit avec flèche 20">
            <a:extLst>
              <a:ext uri="{FF2B5EF4-FFF2-40B4-BE49-F238E27FC236}">
                <a16:creationId xmlns="" xmlns:a16="http://schemas.microsoft.com/office/drawing/2014/main" id="{73FC37E8-A1FF-4118-BB15-BE2C32BFCFF2}"/>
              </a:ext>
            </a:extLst>
          </p:cNvPr>
          <p:cNvCxnSpPr>
            <a:cxnSpLocks/>
          </p:cNvCxnSpPr>
          <p:nvPr/>
        </p:nvCxnSpPr>
        <p:spPr>
          <a:xfrm flipV="1">
            <a:off x="3877519" y="3477535"/>
            <a:ext cx="3319887" cy="608288"/>
          </a:xfrm>
          <a:prstGeom prst="straightConnector1">
            <a:avLst/>
          </a:prstGeom>
          <a:ln w="7620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Connecteur droit avec flèche 22">
            <a:extLst>
              <a:ext uri="{FF2B5EF4-FFF2-40B4-BE49-F238E27FC236}">
                <a16:creationId xmlns="" xmlns:a16="http://schemas.microsoft.com/office/drawing/2014/main" id="{5A99B6B3-3FA5-4221-8601-B690B9479FF9}"/>
              </a:ext>
            </a:extLst>
          </p:cNvPr>
          <p:cNvCxnSpPr>
            <a:cxnSpLocks/>
            <a:endCxn id="14" idx="1"/>
          </p:cNvCxnSpPr>
          <p:nvPr/>
        </p:nvCxnSpPr>
        <p:spPr>
          <a:xfrm flipV="1">
            <a:off x="5092861" y="4465546"/>
            <a:ext cx="2340282" cy="315909"/>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Connecteur droit avec flèche 24">
            <a:extLst>
              <a:ext uri="{FF2B5EF4-FFF2-40B4-BE49-F238E27FC236}">
                <a16:creationId xmlns="" xmlns:a16="http://schemas.microsoft.com/office/drawing/2014/main" id="{64A8E3F2-2D3E-4942-9213-07AB7A0BE71E}"/>
              </a:ext>
            </a:extLst>
          </p:cNvPr>
          <p:cNvCxnSpPr>
            <a:cxnSpLocks/>
          </p:cNvCxnSpPr>
          <p:nvPr/>
        </p:nvCxnSpPr>
        <p:spPr>
          <a:xfrm flipV="1">
            <a:off x="5256836" y="5292711"/>
            <a:ext cx="2086259" cy="388489"/>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3659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pas adroit il met du café en poudre partout tous les matins</a:t>
            </a:r>
          </a:p>
          <a:p>
            <a:endParaRPr lang="fr-FR" dirty="0"/>
          </a:p>
          <a:p>
            <a:pPr marL="3681413"/>
            <a:r>
              <a:rPr lang="fr-FR" dirty="0"/>
              <a:t>Il acheté une machine à café,</a:t>
            </a:r>
          </a:p>
          <a:p>
            <a:pPr marL="4081463" lvl="1"/>
            <a:r>
              <a:rPr lang="fr-FR" b="1" dirty="0"/>
              <a:t>oui encore</a:t>
            </a:r>
            <a:r>
              <a:rPr lang="fr-FR" dirty="0"/>
              <a:t>, système </a:t>
            </a:r>
            <a:r>
              <a:rPr lang="fr-FR" b="1" dirty="0"/>
              <a:t>café à dosettes </a:t>
            </a:r>
            <a:r>
              <a:rPr lang="fr-FR" dirty="0"/>
              <a:t>cette fois</a:t>
            </a:r>
          </a:p>
          <a:p>
            <a:pPr marL="4081463" lvl="1"/>
            <a:r>
              <a:rPr lang="fr-FR" dirty="0"/>
              <a:t>elle </a:t>
            </a:r>
            <a:r>
              <a:rPr lang="fr-FR" b="1" dirty="0"/>
              <a:t>fait tout pareil </a:t>
            </a:r>
            <a:r>
              <a:rPr lang="fr-FR" dirty="0"/>
              <a:t>,mais plus pratique</a:t>
            </a:r>
          </a:p>
          <a:p>
            <a:pPr marL="3795713" lvl="1" indent="0">
              <a:buNone/>
            </a:pPr>
            <a:r>
              <a:rPr lang="fr-FR" dirty="0"/>
              <a:t> </a:t>
            </a:r>
          </a:p>
          <a:p>
            <a:pPr marL="4398963" lvl="2"/>
            <a:r>
              <a:rPr lang="fr-FR" dirty="0"/>
              <a:t>Elle à un bouton marche / arrêt </a:t>
            </a:r>
          </a:p>
          <a:p>
            <a:pPr marL="4398963" lvl="2"/>
            <a:r>
              <a:rPr lang="fr-FR" dirty="0"/>
              <a:t>Un bac d’eau à remplir d’un litre</a:t>
            </a:r>
          </a:p>
          <a:p>
            <a:pPr marL="4398963" lvl="2"/>
            <a:r>
              <a:rPr lang="fr-FR" dirty="0"/>
              <a:t>Et un objet </a:t>
            </a:r>
            <a:r>
              <a:rPr lang="fr-FR" b="1" i="1" dirty="0"/>
              <a:t>filtre </a:t>
            </a:r>
            <a:r>
              <a:rPr lang="fr-FR" dirty="0"/>
              <a:t>qui contient </a:t>
            </a:r>
            <a:r>
              <a:rPr lang="fr-FR" b="1" i="1" dirty="0"/>
              <a:t>café </a:t>
            </a:r>
            <a:r>
              <a:rPr lang="fr-FR" dirty="0"/>
              <a:t>est </a:t>
            </a:r>
            <a:r>
              <a:rPr lang="fr-FR" b="1" dirty="0"/>
              <a:t>redéfini</a:t>
            </a:r>
            <a:r>
              <a:rPr lang="fr-FR" dirty="0"/>
              <a:t> différemment </a:t>
            </a:r>
          </a:p>
          <a:p>
            <a:pPr marL="4856163" lvl="3"/>
            <a:r>
              <a:rPr lang="fr-FR" dirty="0"/>
              <a:t>Il accepte désormais du </a:t>
            </a:r>
            <a:r>
              <a:rPr lang="fr-FR" b="1" dirty="0"/>
              <a:t>café en dosette</a:t>
            </a:r>
          </a:p>
          <a:p>
            <a:pPr marL="4854575" indent="0">
              <a:buNone/>
            </a:pPr>
            <a:endParaRPr lang="fr-FR" dirty="0"/>
          </a:p>
          <a:p>
            <a:pPr marL="3762375">
              <a:tabLst>
                <a:tab pos="4398963" algn="l"/>
              </a:tabLst>
            </a:pPr>
            <a:r>
              <a:rPr lang="fr-FR" dirty="0"/>
              <a:t>Alors une machine à dosette c’est une </a:t>
            </a:r>
          </a:p>
          <a:p>
            <a:pPr marL="3419475" indent="0">
              <a:buNone/>
              <a:tabLst>
                <a:tab pos="4398963" algn="l"/>
              </a:tabLst>
            </a:pPr>
            <a:r>
              <a:rPr lang="fr-FR" dirty="0"/>
              <a:t>machine qui fais aussi du café. </a:t>
            </a:r>
          </a:p>
          <a:p>
            <a:pPr marL="3419475" indent="0" algn="r">
              <a:buNone/>
              <a:tabLst>
                <a:tab pos="4398963" algn="l"/>
              </a:tabLst>
            </a:pPr>
            <a:r>
              <a:rPr lang="fr-FR" dirty="0"/>
              <a:t>Comme l’autre!!!		</a:t>
            </a:r>
          </a:p>
        </p:txBody>
      </p:sp>
      <p:pic>
        <p:nvPicPr>
          <p:cNvPr id="4098" name="Picture 2">
            <a:extLst>
              <a:ext uri="{FF2B5EF4-FFF2-40B4-BE49-F238E27FC236}">
                <a16:creationId xmlns="" xmlns:a16="http://schemas.microsoft.com/office/drawing/2014/main" id="{6D8E1CB3-FED5-4954-A3F4-0E3C216D0A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s Senseo - FasocafeFasocafe">
            <a:extLst>
              <a:ext uri="{FF2B5EF4-FFF2-40B4-BE49-F238E27FC236}">
                <a16:creationId xmlns="" xmlns:a16="http://schemas.microsoft.com/office/drawing/2014/main" id="{4E281458-5607-4C03-82C3-73E05CDEA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43" y="1885119"/>
            <a:ext cx="3123936" cy="393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73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 xmlns:a16="http://schemas.microsoft.com/office/drawing/2014/main" id="{9DC7315F-AA3B-4EA6-80D2-55941E13C254}"/>
              </a:ext>
            </a:extLst>
          </p:cNvPr>
          <p:cNvSpPr>
            <a:spLocks noGrp="1"/>
          </p:cNvSpPr>
          <p:nvPr>
            <p:ph idx="1"/>
          </p:nvPr>
        </p:nvSpPr>
        <p:spPr/>
        <p:txBody>
          <a:bodyPr>
            <a:normAutofit fontScale="70000" lnSpcReduction="20000"/>
          </a:bodyPr>
          <a:lstStyle/>
          <a:p>
            <a:r>
              <a:rPr lang="fr-FR" dirty="0"/>
              <a:t>Machine à café à dosettes</a:t>
            </a:r>
          </a:p>
          <a:p>
            <a:pPr lvl="2"/>
            <a:r>
              <a:rPr lang="fr-FR" dirty="0"/>
              <a:t>Ses champs privés</a:t>
            </a:r>
          </a:p>
          <a:p>
            <a:pPr lvl="3"/>
            <a:r>
              <a:rPr lang="fr-FR" dirty="0"/>
              <a:t>Ceux du </a:t>
            </a:r>
            <a:r>
              <a:rPr lang="fr-FR" b="1" dirty="0"/>
              <a:t>parent </a:t>
            </a:r>
            <a:r>
              <a:rPr lang="fr-FR" dirty="0"/>
              <a:t>étant eux aussi </a:t>
            </a:r>
            <a:r>
              <a:rPr lang="fr-FR" b="1" i="1" dirty="0" err="1"/>
              <a:t>private</a:t>
            </a:r>
            <a:r>
              <a:rPr lang="fr-FR" b="1" i="1" dirty="0"/>
              <a:t> </a:t>
            </a:r>
            <a:r>
              <a:rPr lang="fr-FR" dirty="0"/>
              <a:t>il sont </a:t>
            </a:r>
            <a:r>
              <a:rPr lang="fr-FR" b="1" dirty="0" err="1"/>
              <a:t>innaccessible</a:t>
            </a:r>
            <a:endParaRPr lang="fr-FR" b="1" dirty="0"/>
          </a:p>
          <a:p>
            <a:pPr lvl="4"/>
            <a:r>
              <a:rPr lang="fr-FR" dirty="0"/>
              <a:t>Notion d’</a:t>
            </a:r>
            <a:r>
              <a:rPr lang="fr-FR" dirty="0" err="1"/>
              <a:t>heritage</a:t>
            </a:r>
            <a:endParaRPr lang="fr-FR" dirty="0"/>
          </a:p>
          <a:p>
            <a:pPr lvl="4"/>
            <a:r>
              <a:rPr lang="fr-FR" dirty="0"/>
              <a:t>Notion de </a:t>
            </a:r>
            <a:r>
              <a:rPr lang="fr-FR" b="1" dirty="0" err="1"/>
              <a:t>protected</a:t>
            </a:r>
            <a:endParaRPr lang="fr-FR" b="1" dirty="0"/>
          </a:p>
          <a:p>
            <a:pPr lvl="4"/>
            <a:endParaRPr lang="fr-FR" b="1" dirty="0"/>
          </a:p>
          <a:p>
            <a:pPr lvl="2"/>
            <a:r>
              <a:rPr lang="fr-FR" dirty="0"/>
              <a:t>Des champs / fonctions public, </a:t>
            </a:r>
            <a:r>
              <a:rPr lang="fr-FR" dirty="0" err="1"/>
              <a:t>protected</a:t>
            </a:r>
            <a:r>
              <a:rPr lang="fr-FR" dirty="0"/>
              <a:t> </a:t>
            </a:r>
          </a:p>
          <a:p>
            <a:pPr lvl="3"/>
            <a:r>
              <a:rPr lang="fr-FR" dirty="0"/>
              <a:t>Permettant l’héritage aux futurs extensions</a:t>
            </a:r>
          </a:p>
          <a:p>
            <a:pPr lvl="3"/>
            <a:r>
              <a:rPr lang="fr-FR" b="1" dirty="0"/>
              <a:t>Redéfinition</a:t>
            </a:r>
            <a:r>
              <a:rPr lang="fr-FR" dirty="0"/>
              <a:t> de la manière de faire le café</a:t>
            </a:r>
          </a:p>
          <a:p>
            <a:pPr lvl="4"/>
            <a:r>
              <a:rPr lang="fr-FR" dirty="0"/>
              <a:t>Notions d</a:t>
            </a:r>
            <a:r>
              <a:rPr lang="fr-FR" b="1" dirty="0"/>
              <a:t>’</a:t>
            </a:r>
            <a:r>
              <a:rPr lang="fr-FR" b="1" dirty="0" err="1"/>
              <a:t>override</a:t>
            </a:r>
            <a:endParaRPr lang="fr-FR" b="1" dirty="0"/>
          </a:p>
          <a:p>
            <a:pPr lvl="2"/>
            <a:endParaRPr lang="fr-FR" dirty="0"/>
          </a:p>
          <a:p>
            <a:pPr lvl="2"/>
            <a:r>
              <a:rPr lang="fr-FR" dirty="0"/>
              <a:t>Des champs / fonction privés qui lui sont totalement personnel</a:t>
            </a:r>
          </a:p>
          <a:p>
            <a:pPr lvl="2"/>
            <a:endParaRPr lang="fr-FR" dirty="0"/>
          </a:p>
          <a:p>
            <a:pPr lvl="2"/>
            <a:r>
              <a:rPr lang="fr-FR" dirty="0"/>
              <a:t>Un constructeur</a:t>
            </a:r>
          </a:p>
          <a:p>
            <a:pPr lvl="3"/>
            <a:r>
              <a:rPr lang="fr-FR" dirty="0"/>
              <a:t>Appel du constructeur parent</a:t>
            </a:r>
          </a:p>
          <a:p>
            <a:pPr lvl="4"/>
            <a:r>
              <a:rPr lang="fr-FR" dirty="0"/>
              <a:t>Notion de </a:t>
            </a:r>
            <a:r>
              <a:rPr lang="fr-FR" b="1" dirty="0"/>
              <a:t>super()</a:t>
            </a:r>
          </a:p>
          <a:p>
            <a:pPr lvl="4"/>
            <a:endParaRPr lang="fr-FR" dirty="0"/>
          </a:p>
          <a:p>
            <a:pPr lvl="2"/>
            <a:r>
              <a:rPr lang="fr-FR" dirty="0"/>
              <a:t>Des fonctions interne protégé pour permettre aux futurs génération de pleinement hérité de leur ainés</a:t>
            </a:r>
          </a:p>
          <a:p>
            <a:endParaRPr lang="fr-FR" dirty="0"/>
          </a:p>
        </p:txBody>
      </p:sp>
      <p:sp>
        <p:nvSpPr>
          <p:cNvPr id="6" name="Espace réservé du contenu 5">
            <a:extLst>
              <a:ext uri="{FF2B5EF4-FFF2-40B4-BE49-F238E27FC236}">
                <a16:creationId xmlns="" xmlns:a16="http://schemas.microsoft.com/office/drawing/2014/main" id="{2F66DCA6-DE46-4887-837E-F799B8A164C0}"/>
              </a:ext>
            </a:extLst>
          </p:cNvPr>
          <p:cNvSpPr>
            <a:spLocks noGrp="1"/>
          </p:cNvSpPr>
          <p:nvPr>
            <p:ph sz="quarter" idx="14"/>
          </p:nvPr>
        </p:nvSpPr>
        <p:spPr>
          <a:xfrm>
            <a:off x="7257328" y="1047244"/>
            <a:ext cx="4553712" cy="5145212"/>
          </a:xfrm>
        </p:spPr>
        <p:txBody>
          <a:bodyPr>
            <a:normAutofit/>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CoffeMachinPad</a:t>
            </a:r>
            <a:r>
              <a:rPr lang="fr-FR" dirty="0">
                <a:solidFill>
                  <a:srgbClr val="000000"/>
                </a:solidFill>
                <a:latin typeface="Consolas" panose="020B0609020204030204" pitchFamily="49" charset="0"/>
              </a:rPr>
              <a:t> </a:t>
            </a:r>
            <a:r>
              <a:rPr lang="fr-FR" b="1" dirty="0" err="1">
                <a:solidFill>
                  <a:srgbClr val="000000"/>
                </a:solidFill>
                <a:latin typeface="Consolas" panose="020B0609020204030204" pitchFamily="49" charset="0"/>
              </a:rPr>
              <a:t>extends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000000"/>
                </a:solidFill>
                <a:latin typeface="Consolas" panose="020B0609020204030204" pitchFamily="49" charset="0"/>
              </a:rPr>
              <a:t>super();</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insertDoset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pad:CoffePad</a:t>
            </a:r>
            <a:r>
              <a:rPr lang="fr-FR" dirty="0">
                <a:solidFill>
                  <a:srgbClr val="000000"/>
                </a:solidFill>
                <a:latin typeface="Consolas" panose="020B0609020204030204" pitchFamily="49" charset="0"/>
              </a:rPr>
              <a:t>){ … }</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.cofee</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.padHolder.coffe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(97);</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(255);</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051529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 xmlns:a16="http://schemas.microsoft.com/office/drawing/2014/main" id="{EF173981-9473-4B7B-A4E4-7637D6982912}"/>
              </a:ext>
            </a:extLst>
          </p:cNvPr>
          <p:cNvSpPr>
            <a:spLocks noGrp="1"/>
          </p:cNvSpPr>
          <p:nvPr>
            <p:ph idx="1"/>
          </p:nvPr>
        </p:nvSpPr>
        <p:spPr/>
        <p:txBody>
          <a:bodyPr>
            <a:normAutofit/>
          </a:bodyPr>
          <a:lstStyle/>
          <a:p>
            <a:r>
              <a:rPr lang="fr-FR" dirty="0"/>
              <a:t>Jean-Pierre est devenu un expert du café</a:t>
            </a:r>
          </a:p>
          <a:p>
            <a:pPr lvl="1"/>
            <a:r>
              <a:rPr lang="fr-FR" dirty="0"/>
              <a:t>Il a essayé une 20aine de systèmes différents.</a:t>
            </a:r>
          </a:p>
          <a:p>
            <a:pPr lvl="1"/>
            <a:endParaRPr lang="fr-FR" dirty="0"/>
          </a:p>
          <a:p>
            <a:r>
              <a:rPr lang="fr-FR" dirty="0"/>
              <a:t>Il à finit par déduire que</a:t>
            </a:r>
          </a:p>
          <a:p>
            <a:pPr lvl="1"/>
            <a:r>
              <a:rPr lang="fr-FR" dirty="0"/>
              <a:t>Faire du café </a:t>
            </a:r>
            <a:r>
              <a:rPr lang="fr-FR" b="1" dirty="0"/>
              <a:t>c’est toujours </a:t>
            </a:r>
            <a:r>
              <a:rPr lang="fr-FR" dirty="0"/>
              <a:t>:</a:t>
            </a:r>
          </a:p>
          <a:p>
            <a:pPr lvl="2"/>
            <a:r>
              <a:rPr lang="fr-FR" dirty="0"/>
              <a:t>Mettre du café/ eau</a:t>
            </a:r>
          </a:p>
          <a:p>
            <a:pPr lvl="2"/>
            <a:r>
              <a:rPr lang="fr-FR" dirty="0"/>
              <a:t>Démarrer</a:t>
            </a:r>
          </a:p>
          <a:p>
            <a:pPr lvl="2"/>
            <a:r>
              <a:rPr lang="fr-FR" dirty="0"/>
              <a:t>Collecter boisson chaude</a:t>
            </a:r>
          </a:p>
        </p:txBody>
      </p:sp>
      <p:pic>
        <p:nvPicPr>
          <p:cNvPr id="7170" name="Picture 2" descr="Machine à Café Capsules - Iperespresso - illy Shop">
            <a:extLst>
              <a:ext uri="{FF2B5EF4-FFF2-40B4-BE49-F238E27FC236}">
                <a16:creationId xmlns="" xmlns:a16="http://schemas.microsoft.com/office/drawing/2014/main" id="{33ADA8FC-1703-4767-9086-48BE3E8D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518" y="977542"/>
            <a:ext cx="2468482" cy="24684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LARSTEIN Minibarista - Machine à café 550W avec Carafe 0,6 L pour ...">
            <a:extLst>
              <a:ext uri="{FF2B5EF4-FFF2-40B4-BE49-F238E27FC236}">
                <a16:creationId xmlns="" xmlns:a16="http://schemas.microsoft.com/office/drawing/2014/main" id="{103EC93D-54DF-47E3-AC84-1B5BB14668E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8002" y="1586651"/>
            <a:ext cx="1455516" cy="17846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F85C0736-D317-4E0B-9910-EA5DA2DD8F27}"/>
              </a:ext>
            </a:extLst>
          </p:cNvPr>
          <p:cNvSpPr/>
          <p:nvPr/>
        </p:nvSpPr>
        <p:spPr>
          <a:xfrm>
            <a:off x="6267330" y="3719874"/>
            <a:ext cx="5839202" cy="1692771"/>
          </a:xfrm>
          <a:prstGeom prst="rect">
            <a:avLst/>
          </a:prstGeom>
        </p:spPr>
        <p:txBody>
          <a:bodyPr wrap="square">
            <a:spAutoFit/>
          </a:bodyPr>
          <a:lstStyle/>
          <a:p>
            <a:pPr marL="450850" lvl="0" indent="-342900">
              <a:spcBef>
                <a:spcPct val="20000"/>
              </a:spcBef>
              <a:buFont typeface="Arial" pitchFamily="34" charset="0"/>
              <a:buChar char="•"/>
            </a:pPr>
            <a:r>
              <a:rPr lang="fr-FR" sz="2800" dirty="0">
                <a:solidFill>
                  <a:prstClr val="black"/>
                </a:solidFill>
              </a:rPr>
              <a:t>Il a aussi identifié 2 sous modèles génériques pour faire du café</a:t>
            </a:r>
          </a:p>
          <a:p>
            <a:pPr marL="450850" lvl="2" indent="-342900">
              <a:spcBef>
                <a:spcPct val="20000"/>
              </a:spcBef>
              <a:buFont typeface="Arial" pitchFamily="34" charset="0"/>
              <a:buChar char="•"/>
            </a:pPr>
            <a:r>
              <a:rPr lang="fr-FR" sz="2000" dirty="0">
                <a:solidFill>
                  <a:prstClr val="black"/>
                </a:solidFill>
              </a:rPr>
              <a:t>Les machines classiques</a:t>
            </a:r>
          </a:p>
          <a:p>
            <a:pPr marL="450850" lvl="2" indent="-342900">
              <a:spcBef>
                <a:spcPct val="20000"/>
              </a:spcBef>
              <a:buFont typeface="Arial" pitchFamily="34" charset="0"/>
              <a:buChar char="•"/>
            </a:pPr>
            <a:r>
              <a:rPr lang="fr-FR" sz="2000" dirty="0">
                <a:solidFill>
                  <a:prstClr val="black"/>
                </a:solidFill>
              </a:rPr>
              <a:t>Les machines a expresso</a:t>
            </a:r>
          </a:p>
        </p:txBody>
      </p:sp>
      <p:sp>
        <p:nvSpPr>
          <p:cNvPr id="6" name="Rectangle 5">
            <a:extLst>
              <a:ext uri="{FF2B5EF4-FFF2-40B4-BE49-F238E27FC236}">
                <a16:creationId xmlns="" xmlns:a16="http://schemas.microsoft.com/office/drawing/2014/main" id="{383974B7-4396-40DD-86B8-6D1896D00A14}"/>
              </a:ext>
            </a:extLst>
          </p:cNvPr>
          <p:cNvSpPr/>
          <p:nvPr/>
        </p:nvSpPr>
        <p:spPr>
          <a:xfrm>
            <a:off x="380961" y="5341849"/>
            <a:ext cx="11811040" cy="1138773"/>
          </a:xfrm>
          <a:prstGeom prst="rect">
            <a:avLst/>
          </a:prstGeom>
        </p:spPr>
        <p:txBody>
          <a:bodyPr wrap="square">
            <a:spAutoFit/>
          </a:bodyPr>
          <a:lstStyle/>
          <a:p>
            <a:pPr marL="450850" lvl="0" indent="-342900">
              <a:spcBef>
                <a:spcPct val="20000"/>
              </a:spcBef>
              <a:buFont typeface="Arial" pitchFamily="34" charset="0"/>
              <a:buChar char="•"/>
            </a:pPr>
            <a:r>
              <a:rPr lang="fr-FR" sz="2000" dirty="0">
                <a:solidFill>
                  <a:prstClr val="black"/>
                </a:solidFill>
              </a:rPr>
              <a:t>abstraction de faire le café</a:t>
            </a:r>
          </a:p>
          <a:p>
            <a:pPr marL="908050" lvl="1" indent="-342900">
              <a:spcBef>
                <a:spcPct val="20000"/>
              </a:spcBef>
              <a:buFont typeface="Arial" pitchFamily="34" charset="0"/>
              <a:buChar char="•"/>
            </a:pPr>
            <a:r>
              <a:rPr lang="fr-FR" sz="2000" dirty="0">
                <a:solidFill>
                  <a:prstClr val="black"/>
                </a:solidFill>
              </a:rPr>
              <a:t>Les machines implémentent les fonctions de faire du café commun et possède des champs communs</a:t>
            </a:r>
          </a:p>
          <a:p>
            <a:pPr marL="908050" lvl="1" indent="-342900">
              <a:spcBef>
                <a:spcPct val="20000"/>
              </a:spcBef>
              <a:buFont typeface="Arial" pitchFamily="34" charset="0"/>
              <a:buChar char="•"/>
            </a:pPr>
            <a:r>
              <a:rPr lang="fr-FR" sz="2000" dirty="0">
                <a:solidFill>
                  <a:prstClr val="black"/>
                </a:solidFill>
              </a:rPr>
              <a:t>Il peuvent grâce à </a:t>
            </a:r>
            <a:r>
              <a:rPr lang="fr-FR" sz="2000" b="1" dirty="0" err="1">
                <a:solidFill>
                  <a:prstClr val="black"/>
                </a:solidFill>
              </a:rPr>
              <a:t>implements</a:t>
            </a:r>
            <a:r>
              <a:rPr lang="fr-FR" sz="2000" dirty="0">
                <a:solidFill>
                  <a:prstClr val="black"/>
                </a:solidFill>
              </a:rPr>
              <a:t> bénéficier de l’abstraction d’autres fonctionnalités, ex : mousseur à lait</a:t>
            </a:r>
          </a:p>
        </p:txBody>
      </p:sp>
    </p:spTree>
    <p:extLst>
      <p:ext uri="{BB962C8B-B14F-4D97-AF65-F5344CB8AC3E}">
        <p14:creationId xmlns:p14="http://schemas.microsoft.com/office/powerpoint/2010/main" val="3619083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a:t>Jean-Pierre est devenu un expert du café</a:t>
            </a:r>
          </a:p>
          <a:p>
            <a:pPr lvl="1"/>
            <a:r>
              <a:rPr lang="fr-FR" dirty="0"/>
              <a:t>Il a essayé une 20aine de cafés diffèrent.</a:t>
            </a:r>
          </a:p>
          <a:p>
            <a:endParaRPr lang="fr-FR" dirty="0"/>
          </a:p>
          <a:p>
            <a:endParaRPr lang="fr-FR" dirty="0"/>
          </a:p>
          <a:p>
            <a:r>
              <a:rPr lang="fr-FR" dirty="0"/>
              <a:t>Il à finit par déduire que</a:t>
            </a:r>
          </a:p>
          <a:p>
            <a:pPr lvl="1"/>
            <a:r>
              <a:rPr lang="fr-FR" dirty="0"/>
              <a:t>Le café est toujours caractérisé de la même </a:t>
            </a:r>
          </a:p>
          <a:p>
            <a:pPr marL="457200" lvl="1" indent="0">
              <a:buNone/>
            </a:pPr>
            <a:r>
              <a:rPr lang="fr-FR" dirty="0"/>
              <a:t>manière mais nécessite pas un besoin d’objet définit</a:t>
            </a:r>
          </a:p>
          <a:p>
            <a:pPr marL="457200" lvl="1" indent="0">
              <a:buNone/>
            </a:pPr>
            <a:r>
              <a:rPr lang="fr-FR" dirty="0"/>
              <a:t>Seul le faite qu’il contienne tout me suffit </a:t>
            </a:r>
          </a:p>
          <a:p>
            <a:pPr lvl="2"/>
            <a:endParaRPr lang="fr-FR" dirty="0"/>
          </a:p>
          <a:p>
            <a:pPr lvl="2"/>
            <a:r>
              <a:rPr lang="fr-FR" dirty="0"/>
              <a:t>Il utilise donc une interface qui définit juste le contenu décrit</a:t>
            </a:r>
          </a:p>
          <a:p>
            <a:pPr lvl="3"/>
            <a:r>
              <a:rPr lang="fr-FR" dirty="0"/>
              <a:t>Arome,</a:t>
            </a:r>
          </a:p>
          <a:p>
            <a:pPr lvl="3"/>
            <a:r>
              <a:rPr lang="fr-FR" dirty="0"/>
              <a:t>Provenance, </a:t>
            </a:r>
          </a:p>
          <a:p>
            <a:pPr lvl="3"/>
            <a:r>
              <a:rPr lang="fr-FR" dirty="0"/>
              <a:t>… mais </a:t>
            </a:r>
            <a:r>
              <a:rPr lang="fr-FR" b="1" dirty="0"/>
              <a:t>aucune fonctionnalité </a:t>
            </a:r>
            <a:r>
              <a:rPr lang="fr-FR" dirty="0"/>
              <a:t>a proprement parler  </a:t>
            </a:r>
          </a:p>
          <a:p>
            <a:pPr lvl="2"/>
            <a:endParaRPr lang="fr-FR" dirty="0"/>
          </a:p>
          <a:p>
            <a:pPr lvl="2"/>
            <a:r>
              <a:rPr lang="fr-FR" dirty="0"/>
              <a:t>Il formalise juste qu’est ce qu’on peu appeler du café et qui le caractérise</a:t>
            </a:r>
          </a:p>
        </p:txBody>
      </p:sp>
      <p:pic>
        <p:nvPicPr>
          <p:cNvPr id="8196" name="Picture 4" descr="Café moulu Brésil arabica pure origine- Lobodis -Torréfaction ...">
            <a:extLst>
              <a:ext uri="{FF2B5EF4-FFF2-40B4-BE49-F238E27FC236}">
                <a16:creationId xmlns=""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27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6A088779-77D2-45F1-936F-0EF4B7C36EAA}"/>
              </a:ext>
            </a:extLst>
          </p:cNvPr>
          <p:cNvSpPr>
            <a:spLocks noGrp="1"/>
          </p:cNvSpPr>
          <p:nvPr>
            <p:ph type="title"/>
          </p:nvPr>
        </p:nvSpPr>
        <p:spPr/>
        <p:txBody>
          <a:bodyPr/>
          <a:lstStyle/>
          <a:p>
            <a:r>
              <a:rPr lang="fr-FR" dirty="0"/>
              <a:t>Présentation </a:t>
            </a:r>
          </a:p>
        </p:txBody>
      </p:sp>
      <p:sp>
        <p:nvSpPr>
          <p:cNvPr id="6" name="Espace réservé du texte 5">
            <a:extLst>
              <a:ext uri="{FF2B5EF4-FFF2-40B4-BE49-F238E27FC236}">
                <a16:creationId xmlns="" xmlns:a16="http://schemas.microsoft.com/office/drawing/2014/main" id="{9DFD0402-DE4C-40A6-ADB7-0513FDA291A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002090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devenu un expert du café</a:t>
            </a:r>
          </a:p>
          <a:p>
            <a:pPr lvl="1"/>
            <a:r>
              <a:rPr lang="fr-FR" dirty="0"/>
              <a:t>Il a essayé une 100aine de cafés diffèrent.</a:t>
            </a:r>
          </a:p>
          <a:p>
            <a:endParaRPr lang="fr-FR" dirty="0"/>
          </a:p>
          <a:p>
            <a:endParaRPr lang="fr-FR" dirty="0"/>
          </a:p>
          <a:p>
            <a:r>
              <a:rPr lang="fr-FR" dirty="0"/>
              <a:t>Il à finit par déduire que</a:t>
            </a:r>
          </a:p>
          <a:p>
            <a:pPr lvl="1"/>
            <a:r>
              <a:rPr lang="fr-FR" dirty="0"/>
              <a:t>Il a créer une classification pour les différents </a:t>
            </a:r>
          </a:p>
          <a:p>
            <a:pPr marL="457200" lvl="1" indent="0">
              <a:buNone/>
            </a:pPr>
            <a:r>
              <a:rPr lang="fr-FR" dirty="0"/>
              <a:t>		         champs plutôt qu’un simple nombre</a:t>
            </a:r>
          </a:p>
          <a:p>
            <a:pPr lvl="2"/>
            <a:endParaRPr lang="fr-FR" dirty="0"/>
          </a:p>
          <a:p>
            <a:pPr lvl="2"/>
            <a:r>
              <a:rPr lang="fr-FR" dirty="0"/>
              <a:t>Il utilise donc une </a:t>
            </a:r>
            <a:r>
              <a:rPr lang="fr-FR" b="1" dirty="0" err="1"/>
              <a:t>enum</a:t>
            </a:r>
            <a:r>
              <a:rPr lang="fr-FR" dirty="0"/>
              <a:t> qui définit juste une catégorisations </a:t>
            </a:r>
          </a:p>
          <a:p>
            <a:pPr lvl="3"/>
            <a:r>
              <a:rPr lang="fr-FR" dirty="0"/>
              <a:t>Arome,</a:t>
            </a:r>
          </a:p>
          <a:p>
            <a:pPr lvl="4"/>
            <a:r>
              <a:rPr lang="fr-FR" dirty="0"/>
              <a:t>corsé, doux</a:t>
            </a:r>
          </a:p>
          <a:p>
            <a:pPr lvl="3"/>
            <a:r>
              <a:rPr lang="fr-FR" dirty="0"/>
              <a:t>Provenance, </a:t>
            </a:r>
          </a:p>
          <a:p>
            <a:pPr lvl="4"/>
            <a:r>
              <a:rPr lang="fr-FR" dirty="0"/>
              <a:t>Pérou, Mexique, …</a:t>
            </a:r>
          </a:p>
          <a:p>
            <a:pPr lvl="3"/>
            <a:r>
              <a:rPr lang="fr-FR" dirty="0"/>
              <a:t>… mais </a:t>
            </a:r>
            <a:r>
              <a:rPr lang="fr-FR" b="1" dirty="0"/>
              <a:t>aucune fonctionnalité </a:t>
            </a:r>
            <a:r>
              <a:rPr lang="fr-FR" dirty="0"/>
              <a:t>à proprement parler  </a:t>
            </a:r>
          </a:p>
          <a:p>
            <a:pPr lvl="2"/>
            <a:endParaRPr lang="fr-FR" dirty="0"/>
          </a:p>
          <a:p>
            <a:pPr lvl="2"/>
            <a:r>
              <a:rPr lang="fr-FR" dirty="0"/>
              <a:t>Il formalise et catégorise pour une valeur</a:t>
            </a:r>
          </a:p>
        </p:txBody>
      </p:sp>
      <p:pic>
        <p:nvPicPr>
          <p:cNvPr id="8196" name="Picture 4" descr="Café moulu Brésil arabica pure origine- Lobodis -Torréfaction ...">
            <a:extLst>
              <a:ext uri="{FF2B5EF4-FFF2-40B4-BE49-F238E27FC236}">
                <a16:creationId xmlns=""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40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C8BE682-A162-4A8E-901B-FF453C87C520}"/>
              </a:ext>
            </a:extLst>
          </p:cNvPr>
          <p:cNvSpPr>
            <a:spLocks noGrp="1"/>
          </p:cNvSpPr>
          <p:nvPr>
            <p:ph type="title"/>
          </p:nvPr>
        </p:nvSpPr>
        <p:spPr/>
        <p:txBody>
          <a:bodyPr/>
          <a:lstStyle/>
          <a:p>
            <a:r>
              <a:rPr lang="fr-FR" dirty="0"/>
              <a:t>La gestion de imports</a:t>
            </a:r>
          </a:p>
        </p:txBody>
      </p:sp>
      <p:sp>
        <p:nvSpPr>
          <p:cNvPr id="3" name="Espace réservé du contenu 2">
            <a:extLst>
              <a:ext uri="{FF2B5EF4-FFF2-40B4-BE49-F238E27FC236}">
                <a16:creationId xmlns="" xmlns:a16="http://schemas.microsoft.com/office/drawing/2014/main" id="{EE2B0041-43FE-4EDE-83C4-E8D27AC9C69A}"/>
              </a:ext>
            </a:extLst>
          </p:cNvPr>
          <p:cNvSpPr>
            <a:spLocks noGrp="1"/>
          </p:cNvSpPr>
          <p:nvPr>
            <p:ph idx="1"/>
          </p:nvPr>
        </p:nvSpPr>
        <p:spPr/>
        <p:txBody>
          <a:bodyPr>
            <a:normAutofit/>
          </a:bodyPr>
          <a:lstStyle/>
          <a:p>
            <a:r>
              <a:rPr lang="fr-FR" dirty="0"/>
              <a:t>Avec import et </a:t>
            </a:r>
            <a:r>
              <a:rPr lang="fr-FR" b="1" dirty="0"/>
              <a:t>export / default / import {} </a:t>
            </a:r>
            <a:r>
              <a:rPr lang="fr-FR" b="1" dirty="0" err="1"/>
              <a:t>from</a:t>
            </a:r>
            <a:endParaRPr lang="fr-FR" b="1" dirty="0"/>
          </a:p>
          <a:p>
            <a:endParaRPr lang="fr-FR" dirty="0"/>
          </a:p>
          <a:p>
            <a:r>
              <a:rPr lang="fr-FR" dirty="0"/>
              <a:t>Syntaxe :</a:t>
            </a:r>
          </a:p>
          <a:p>
            <a:pPr lvl="2"/>
            <a:r>
              <a:rPr lang="fr-FR" dirty="0"/>
              <a:t>pour être importer, un contenu doit être exporter</a:t>
            </a:r>
          </a:p>
          <a:p>
            <a:pPr marL="0" indent="0" algn="ctr">
              <a:buNone/>
            </a:pPr>
            <a:endParaRPr lang="en-US" sz="1900" dirty="0">
              <a:solidFill>
                <a:srgbClr val="0000FF"/>
              </a:solidFill>
              <a:latin typeface="Consolas" panose="020B0609020204030204" pitchFamily="49" charset="0"/>
            </a:endParaRP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ExportedThing</a:t>
            </a:r>
            <a:r>
              <a:rPr lang="en-US" sz="1900" dirty="0">
                <a:solidFill>
                  <a:srgbClr val="000000"/>
                </a:solidFill>
                <a:latin typeface="Consolas" panose="020B0609020204030204" pitchFamily="49" charset="0"/>
              </a:rPr>
              <a:t>{};</a:t>
            </a: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b="1" dirty="0">
                <a:solidFill>
                  <a:srgbClr val="0000FF"/>
                </a:solidFill>
                <a:latin typeface="Consolas" panose="020B0609020204030204" pitchFamily="49" charset="0"/>
              </a:rPr>
              <a:t>default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DefaultExported</a:t>
            </a:r>
            <a:r>
              <a:rPr lang="en-US" sz="1900" dirty="0">
                <a:solidFill>
                  <a:srgbClr val="000000"/>
                </a:solidFill>
                <a:latin typeface="Consolas" panose="020B0609020204030204" pitchFamily="49" charset="0"/>
              </a:rPr>
              <a:t>{…;}</a:t>
            </a:r>
          </a:p>
          <a:p>
            <a:pPr marL="914400" lvl="2" indent="0">
              <a:buNone/>
            </a:pPr>
            <a:endParaRPr lang="fr-FR" dirty="0"/>
          </a:p>
          <a:p>
            <a:pPr lvl="2"/>
            <a:r>
              <a:rPr lang="fr-FR" dirty="0"/>
              <a:t>Puis importer a la demande</a:t>
            </a:r>
          </a:p>
          <a:p>
            <a:pPr lvl="2"/>
            <a:endParaRPr lang="fr-FR" dirty="0"/>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ExportedThing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DefaultExported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1480335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8C99E592-5E93-4431-8B1D-3E3EA213C437}"/>
              </a:ext>
            </a:extLst>
          </p:cNvPr>
          <p:cNvSpPr>
            <a:spLocks noGrp="1"/>
          </p:cNvSpPr>
          <p:nvPr>
            <p:ph type="title"/>
          </p:nvPr>
        </p:nvSpPr>
        <p:spPr/>
        <p:txBody>
          <a:bodyPr/>
          <a:lstStyle/>
          <a:p>
            <a:r>
              <a:rPr lang="fr-FR" dirty="0" err="1"/>
              <a:t>tsc</a:t>
            </a:r>
            <a:endParaRPr lang="fr-FR" dirty="0"/>
          </a:p>
        </p:txBody>
      </p:sp>
      <p:sp>
        <p:nvSpPr>
          <p:cNvPr id="3" name="Espace réservé du contenu 2">
            <a:extLst>
              <a:ext uri="{FF2B5EF4-FFF2-40B4-BE49-F238E27FC236}">
                <a16:creationId xmlns="" xmlns:a16="http://schemas.microsoft.com/office/drawing/2014/main" id="{00F56606-B41F-4746-BE30-1CF7F03DDA47}"/>
              </a:ext>
            </a:extLst>
          </p:cNvPr>
          <p:cNvSpPr>
            <a:spLocks noGrp="1"/>
          </p:cNvSpPr>
          <p:nvPr>
            <p:ph idx="1"/>
          </p:nvPr>
        </p:nvSpPr>
        <p:spPr>
          <a:xfrm>
            <a:off x="380960" y="1142984"/>
            <a:ext cx="11430080" cy="5286412"/>
          </a:xfrm>
        </p:spPr>
        <p:txBody>
          <a:bodyPr>
            <a:normAutofit lnSpcReduction="10000"/>
          </a:bodyPr>
          <a:lstStyle/>
          <a:p>
            <a:r>
              <a:rPr lang="fr-FR" dirty="0"/>
              <a:t>La phase de transpilation (ex: </a:t>
            </a:r>
            <a:r>
              <a:rPr lang="fr-FR" dirty="0" err="1"/>
              <a:t>tsc</a:t>
            </a:r>
            <a:r>
              <a:rPr lang="fr-FR" dirty="0"/>
              <a:t>) vérifie l’intégrité de forme des variable</a:t>
            </a:r>
          </a:p>
          <a:p>
            <a:pPr lvl="1"/>
            <a:r>
              <a:rPr lang="fr-FR" dirty="0"/>
              <a:t>Un fichier </a:t>
            </a:r>
            <a:r>
              <a:rPr lang="fr-FR" dirty="0" err="1"/>
              <a:t>tsconfig.json</a:t>
            </a:r>
            <a:r>
              <a:rPr lang="fr-FR" dirty="0"/>
              <a:t> qui spécifie :</a:t>
            </a:r>
          </a:p>
          <a:p>
            <a:pPr lvl="3"/>
            <a:r>
              <a:rPr lang="fr-FR" dirty="0"/>
              <a:t>Le type de sortie </a:t>
            </a:r>
          </a:p>
          <a:p>
            <a:pPr lvl="3"/>
            <a:r>
              <a:rPr lang="fr-FR" dirty="0"/>
              <a:t>Les fonctionnalité  prendre en charge ,…</a:t>
            </a:r>
          </a:p>
          <a:p>
            <a:pPr lvl="2"/>
            <a:endParaRPr lang="fr-FR" dirty="0"/>
          </a:p>
          <a:p>
            <a:pPr lvl="2"/>
            <a:r>
              <a:rPr lang="fr-FR" dirty="0"/>
              <a:t>Il se génère aisément grâce à </a:t>
            </a:r>
            <a:r>
              <a:rPr lang="fr-FR" b="1" i="1" dirty="0" err="1"/>
              <a:t>tsc</a:t>
            </a:r>
            <a:r>
              <a:rPr lang="fr-FR" b="1" i="1" dirty="0"/>
              <a:t> --init</a:t>
            </a:r>
          </a:p>
          <a:p>
            <a:pPr lvl="1"/>
            <a:endParaRPr lang="fr-FR" dirty="0"/>
          </a:p>
          <a:p>
            <a:pPr lvl="1"/>
            <a:r>
              <a:rPr lang="fr-FR" dirty="0"/>
              <a:t>Attention cette phase de compilation garanti uniquement l’intégrité des type jusqu’à la transpilation</a:t>
            </a:r>
          </a:p>
          <a:p>
            <a:pPr marL="1828800" lvl="4" indent="0">
              <a:buNone/>
            </a:pPr>
            <a:endParaRPr lang="fr-FR" dirty="0"/>
          </a:p>
          <a:p>
            <a:pPr lvl="4"/>
            <a:r>
              <a:rPr lang="fr-FR" dirty="0"/>
              <a:t>Le code sera </a:t>
            </a:r>
            <a:r>
              <a:rPr lang="fr-FR" b="1" dirty="0"/>
              <a:t>exécuter</a:t>
            </a:r>
            <a:r>
              <a:rPr lang="fr-FR" dirty="0"/>
              <a:t> avec une version </a:t>
            </a:r>
            <a:r>
              <a:rPr lang="fr-FR" b="1" dirty="0"/>
              <a:t>js générer</a:t>
            </a:r>
          </a:p>
          <a:p>
            <a:endParaRPr lang="fr-FR" dirty="0"/>
          </a:p>
        </p:txBody>
      </p:sp>
    </p:spTree>
    <p:extLst>
      <p:ext uri="{BB962C8B-B14F-4D97-AF65-F5344CB8AC3E}">
        <p14:creationId xmlns:p14="http://schemas.microsoft.com/office/powerpoint/2010/main" val="10860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5C5EE08A-B849-45BC-842B-BFBDA79A4097}"/>
              </a:ext>
            </a:extLst>
          </p:cNvPr>
          <p:cNvSpPr>
            <a:spLocks noGrp="1"/>
          </p:cNvSpPr>
          <p:nvPr>
            <p:ph type="title"/>
          </p:nvPr>
        </p:nvSpPr>
        <p:spPr/>
        <p:txBody>
          <a:bodyPr/>
          <a:lstStyle/>
          <a:p>
            <a:r>
              <a:rPr lang="fr-FR" dirty="0" err="1"/>
              <a:t>Tscconfig.json</a:t>
            </a:r>
            <a:endParaRPr lang="fr-FR" dirty="0"/>
          </a:p>
        </p:txBody>
      </p:sp>
      <p:sp>
        <p:nvSpPr>
          <p:cNvPr id="5" name="Espace réservé du contenu 4">
            <a:extLst>
              <a:ext uri="{FF2B5EF4-FFF2-40B4-BE49-F238E27FC236}">
                <a16:creationId xmlns="" xmlns:a16="http://schemas.microsoft.com/office/drawing/2014/main" id="{FCA8D3A9-62B5-4380-977D-2108A70FA8AC}"/>
              </a:ext>
            </a:extLst>
          </p:cNvPr>
          <p:cNvSpPr>
            <a:spLocks noGrp="1"/>
          </p:cNvSpPr>
          <p:nvPr>
            <p:ph idx="1"/>
          </p:nvPr>
        </p:nvSpPr>
        <p:spPr/>
        <p:txBody>
          <a:bodyPr>
            <a:normAutofit fontScale="92500" lnSpcReduction="20000"/>
          </a:bodyPr>
          <a:lstStyle/>
          <a:p>
            <a:r>
              <a:rPr lang="fr-FR" dirty="0"/>
              <a:t>Une série de paramètres </a:t>
            </a:r>
          </a:p>
          <a:p>
            <a:pPr lvl="1"/>
            <a:r>
              <a:rPr lang="fr-FR" dirty="0"/>
              <a:t>La cible visée</a:t>
            </a:r>
          </a:p>
          <a:p>
            <a:pPr lvl="1"/>
            <a:endParaRPr lang="fr-FR" dirty="0"/>
          </a:p>
          <a:p>
            <a:pPr lvl="1"/>
            <a:r>
              <a:rPr lang="fr-FR" dirty="0"/>
              <a:t>La gestion des modules </a:t>
            </a:r>
          </a:p>
          <a:p>
            <a:pPr lvl="1"/>
            <a:endParaRPr lang="fr-FR" dirty="0"/>
          </a:p>
          <a:p>
            <a:pPr lvl="1"/>
            <a:r>
              <a:rPr lang="fr-FR" dirty="0"/>
              <a:t>Les chemins entrés / sorties</a:t>
            </a:r>
          </a:p>
          <a:p>
            <a:pPr lvl="1"/>
            <a:endParaRPr lang="fr-FR" dirty="0"/>
          </a:p>
          <a:p>
            <a:pPr lvl="1"/>
            <a:r>
              <a:rPr lang="fr-FR" dirty="0"/>
              <a:t>…</a:t>
            </a:r>
          </a:p>
          <a:p>
            <a:endParaRPr lang="fr-FR" dirty="0"/>
          </a:p>
          <a:p>
            <a:r>
              <a:rPr lang="fr-FR" dirty="0"/>
              <a:t>Les paramètres pour une grande partie peuvent être </a:t>
            </a:r>
            <a:r>
              <a:rPr lang="fr-FR" b="1" i="1" dirty="0"/>
              <a:t>set </a:t>
            </a:r>
            <a:r>
              <a:rPr lang="fr-FR" dirty="0"/>
              <a:t>dès la ligne de commande </a:t>
            </a:r>
            <a:r>
              <a:rPr lang="fr-FR" dirty="0" err="1"/>
              <a:t>tsc</a:t>
            </a:r>
            <a:endParaRPr lang="fr-FR" dirty="0"/>
          </a:p>
        </p:txBody>
      </p:sp>
      <p:sp>
        <p:nvSpPr>
          <p:cNvPr id="6" name="Espace réservé du contenu 5">
            <a:extLst>
              <a:ext uri="{FF2B5EF4-FFF2-40B4-BE49-F238E27FC236}">
                <a16:creationId xmlns="" xmlns:a16="http://schemas.microsoft.com/office/drawing/2014/main" id="{803439B8-8C1C-4844-B7A1-D9D2530A7124}"/>
              </a:ext>
            </a:extLst>
          </p:cNvPr>
          <p:cNvSpPr>
            <a:spLocks noGrp="1"/>
          </p:cNvSpPr>
          <p:nvPr>
            <p:ph sz="quarter" idx="14"/>
          </p:nvPr>
        </p:nvSpPr>
        <p:spPr>
          <a:xfrm>
            <a:off x="152360" y="1293912"/>
            <a:ext cx="5205567" cy="5095891"/>
          </a:xfrm>
        </p:spPr>
        <p:txBody>
          <a:bodyPr>
            <a:normAutofit fontScale="55000" lnSpcReduction="20000"/>
          </a:bodyPr>
          <a:lstStyle/>
          <a:p>
            <a:r>
              <a:rPr lang="fr-FR" sz="3300" dirty="0"/>
              <a:t>Exemple de fichier </a:t>
            </a:r>
            <a:r>
              <a:rPr lang="fr-FR" sz="3300" dirty="0" err="1"/>
              <a:t>tscconfig.json</a:t>
            </a:r>
            <a:r>
              <a:rPr lang="fr-FR" sz="3300" dirty="0"/>
              <a:t> </a:t>
            </a:r>
            <a:r>
              <a:rPr lang="fr-FR" sz="3300" dirty="0" err="1"/>
              <a:t>generer</a:t>
            </a:r>
            <a:r>
              <a:rPr lang="fr-FR" sz="3300" dirty="0"/>
              <a:t> par </a:t>
            </a:r>
            <a:r>
              <a:rPr lang="fr-FR" sz="3300" dirty="0" err="1"/>
              <a:t>tsc</a:t>
            </a:r>
            <a:r>
              <a:rPr lang="fr-FR" sz="3300" dirty="0"/>
              <a:t> –init</a:t>
            </a:r>
          </a:p>
          <a:p>
            <a:endParaRPr lang="fr-FR" dirty="0"/>
          </a:p>
          <a:p>
            <a:endParaRPr lang="fr-FR" dirty="0"/>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compilerOptions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Basic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compilation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target</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"es5"</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ECMAScript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target</a:t>
            </a:r>
            <a:r>
              <a:rPr lang="fr-FR" dirty="0">
                <a:solidFill>
                  <a:srgbClr val="008000"/>
                </a:solidFill>
                <a:latin typeface="Consolas" panose="020B0609020204030204" pitchFamily="49" charset="0"/>
              </a:rPr>
              <a:t> version: 'ES3' </a:t>
            </a:r>
            <a:r>
              <a:rPr lang="fr-FR" sz="1600" dirty="0">
                <a:solidFill>
                  <a:srgbClr val="008000"/>
                </a:solidFill>
                <a:latin typeface="Consolas" panose="020B0609020204030204" pitchFamily="49" charset="0"/>
              </a:rPr>
              <a:t>(default)</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"module"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commonjs</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module code </a:t>
            </a:r>
            <a:r>
              <a:rPr lang="fr-FR" dirty="0" err="1">
                <a:solidFill>
                  <a:srgbClr val="008000"/>
                </a:solidFill>
                <a:latin typeface="Consolas" panose="020B0609020204030204" pitchFamily="49" charset="0"/>
              </a:rPr>
              <a:t>generation</a:t>
            </a:r>
            <a:r>
              <a:rPr lang="fr-FR" dirty="0">
                <a:solidFill>
                  <a:srgbClr val="008000"/>
                </a:solidFill>
                <a:latin typeface="Consolas" panose="020B0609020204030204" pitchFamily="49" charset="0"/>
              </a:rPr>
              <a:t>: 'none','</a:t>
            </a:r>
            <a:r>
              <a:rPr lang="fr-FR" dirty="0" err="1">
                <a:solidFill>
                  <a:srgbClr val="008000"/>
                </a:solidFill>
                <a:latin typeface="Consolas" panose="020B0609020204030204" pitchFamily="49" charset="0"/>
              </a:rPr>
              <a:t>commonjs</a:t>
            </a:r>
            <a:r>
              <a:rPr lang="fr-FR" dirty="0">
                <a:solidFill>
                  <a:srgbClr val="008000"/>
                </a:solidFill>
                <a:latin typeface="Consolas" panose="020B0609020204030204" pitchFamily="49" charset="0"/>
              </a:rPr>
              <a:t>','</a:t>
            </a:r>
            <a:r>
              <a:rPr lang="fr-FR" dirty="0" err="1">
                <a:solidFill>
                  <a:srgbClr val="008000"/>
                </a:solidFill>
                <a:latin typeface="Consolas" panose="020B0609020204030204" pitchFamily="49" charset="0"/>
              </a:rPr>
              <a:t>amd</a:t>
            </a:r>
            <a:r>
              <a:rPr lang="fr-FR" dirty="0">
                <a:solidFill>
                  <a:srgbClr val="008000"/>
                </a:solidFill>
                <a:latin typeface="Consolas" panose="020B0609020204030204" pitchFamily="49" charset="0"/>
              </a:rPr>
              <a: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"lib":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library</a:t>
            </a:r>
            <a:r>
              <a:rPr lang="fr-FR" dirty="0">
                <a:solidFill>
                  <a:srgbClr val="008000"/>
                </a:solidFill>
                <a:latin typeface="Consolas" panose="020B0609020204030204" pitchFamily="49" charset="0"/>
              </a:rPr>
              <a: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included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allowJs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a:t>
            </a:r>
            <a:r>
              <a:rPr lang="fr-FR" dirty="0" err="1">
                <a:solidFill>
                  <a:srgbClr val="008000"/>
                </a:solidFill>
                <a:latin typeface="Consolas" panose="020B0609020204030204" pitchFamily="49" charset="0"/>
              </a:rPr>
              <a:t>Allow</a:t>
            </a:r>
            <a:r>
              <a:rPr lang="fr-FR" dirty="0">
                <a:solidFill>
                  <a:srgbClr val="008000"/>
                </a:solidFill>
                <a:latin typeface="Consolas" panose="020B0609020204030204" pitchFamily="49" charset="0"/>
              </a:rPr>
              <a:t> javascript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compiled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checkJs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Report </a:t>
            </a:r>
            <a:r>
              <a:rPr lang="fr-FR" dirty="0" err="1">
                <a:solidFill>
                  <a:srgbClr val="008000"/>
                </a:solidFill>
                <a:latin typeface="Consolas" panose="020B0609020204030204" pitchFamily="49" charset="0"/>
              </a:rPr>
              <a:t>errors</a:t>
            </a:r>
            <a:r>
              <a:rPr lang="fr-FR" dirty="0">
                <a:solidFill>
                  <a:srgbClr val="008000"/>
                </a:solidFill>
                <a:latin typeface="Consolas" panose="020B0609020204030204" pitchFamily="49" charset="0"/>
              </a:rPr>
              <a:t> in .js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outFile</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Concatenate</a:t>
            </a:r>
            <a:r>
              <a:rPr lang="fr-FR" dirty="0">
                <a:solidFill>
                  <a:srgbClr val="008000"/>
                </a:solidFill>
                <a:latin typeface="Consolas" panose="020B0609020204030204" pitchFamily="49" charset="0"/>
              </a:rPr>
              <a:t> and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 to single file.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Redirect</a:t>
            </a:r>
            <a:r>
              <a:rPr lang="fr-FR" dirty="0">
                <a:solidFill>
                  <a:srgbClr val="008000"/>
                </a:solidFill>
                <a:latin typeface="Consolas" panose="020B0609020204030204" pitchFamily="49" charset="0"/>
              </a:rPr>
              <a:t> output structure to the directory.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rootDir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the root directory of input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removeComments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comments</a:t>
            </a:r>
            <a:r>
              <a:rPr lang="fr-FR" dirty="0">
                <a:solidFill>
                  <a:srgbClr val="008000"/>
                </a:solidFill>
                <a:latin typeface="Consolas" panose="020B0609020204030204" pitchFamily="49" charset="0"/>
              </a:rPr>
              <a:t> to output.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noEmit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isolatedModules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Transpile each file as a </a:t>
            </a:r>
            <a:r>
              <a:rPr lang="fr-FR" dirty="0" err="1">
                <a:solidFill>
                  <a:srgbClr val="008000"/>
                </a:solidFill>
                <a:latin typeface="Consolas" panose="020B0609020204030204" pitchFamily="49" charset="0"/>
              </a:rPr>
              <a:t>separate</a:t>
            </a:r>
            <a:r>
              <a:rPr lang="fr-FR" dirty="0">
                <a:solidFill>
                  <a:srgbClr val="008000"/>
                </a:solidFill>
                <a:latin typeface="Consolas" panose="020B0609020204030204" pitchFamily="49" charset="0"/>
              </a:rPr>
              <a:t> module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"strict"</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true</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Enable all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a:t>
            </a:r>
            <a:r>
              <a:rPr lang="fr-FR" dirty="0">
                <a:solidFill>
                  <a:srgbClr val="008000"/>
                </a:solidFill>
                <a:latin typeface="Consolas" panose="020B0609020204030204" pitchFamily="49" charset="0"/>
              </a:rPr>
              <a:t>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experimentalDecorators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Enables support for ES7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emitDecoratorMetadata</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Enables support for </a:t>
            </a:r>
            <a:r>
              <a:rPr lang="fr-FR" dirty="0" err="1">
                <a:solidFill>
                  <a:srgbClr val="008000"/>
                </a:solidFill>
                <a:latin typeface="Consolas" panose="020B0609020204030204" pitchFamily="49" charset="0"/>
              </a:rPr>
              <a:t>emitting</a:t>
            </a:r>
            <a:r>
              <a:rPr lang="fr-FR" dirty="0">
                <a:solidFill>
                  <a:srgbClr val="008000"/>
                </a:solidFill>
                <a:latin typeface="Consolas" panose="020B0609020204030204" pitchFamily="49" charset="0"/>
              </a:rPr>
              <a:t> type of </a:t>
            </a:r>
          </a:p>
          <a:p>
            <a:pPr marL="0" indent="0">
              <a:buNone/>
            </a:pP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Doc : </a:t>
            </a:r>
            <a:r>
              <a:rPr lang="fr-FR" dirty="0">
                <a:hlinkClick r:id="rId3"/>
              </a:rPr>
              <a:t>https://www.typescriptlang.org/docs/handbook/tsconfig-json.html</a:t>
            </a:r>
            <a:endParaRPr lang="fr-FR" dirty="0"/>
          </a:p>
        </p:txBody>
      </p:sp>
    </p:spTree>
    <p:extLst>
      <p:ext uri="{BB962C8B-B14F-4D97-AF65-F5344CB8AC3E}">
        <p14:creationId xmlns:p14="http://schemas.microsoft.com/office/powerpoint/2010/main" val="3873305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593EE637-1EF2-4554-830C-02299D146F7D}"/>
              </a:ext>
            </a:extLst>
          </p:cNvPr>
          <p:cNvSpPr>
            <a:spLocks noGrp="1"/>
          </p:cNvSpPr>
          <p:nvPr>
            <p:ph type="title"/>
          </p:nvPr>
        </p:nvSpPr>
        <p:spPr/>
        <p:txBody>
          <a:bodyPr/>
          <a:lstStyle/>
          <a:p>
            <a:r>
              <a:rPr lang="fr-FR" dirty="0"/>
              <a:t>Rappels architecture</a:t>
            </a:r>
          </a:p>
        </p:txBody>
      </p:sp>
      <p:sp>
        <p:nvSpPr>
          <p:cNvPr id="3" name="Espace réservé du texte 2">
            <a:extLst>
              <a:ext uri="{FF2B5EF4-FFF2-40B4-BE49-F238E27FC236}">
                <a16:creationId xmlns="" xmlns:a16="http://schemas.microsoft.com/office/drawing/2014/main" id="{71FA469B-BD25-4A73-B4BF-9BD7177521B4}"/>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106584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 xmlns:a16="http://schemas.microsoft.com/office/drawing/2014/main" id="{F09CD172-88F9-4A5C-9BF8-8350D8050003}"/>
              </a:ext>
            </a:extLst>
          </p:cNvPr>
          <p:cNvSpPr>
            <a:spLocks noGrp="1"/>
          </p:cNvSpPr>
          <p:nvPr>
            <p:ph idx="1"/>
          </p:nvPr>
        </p:nvSpPr>
        <p:spPr>
          <a:xfrm>
            <a:off x="380960" y="1142984"/>
            <a:ext cx="5086189" cy="5286412"/>
          </a:xfrm>
        </p:spPr>
        <p:txBody>
          <a:bodyPr>
            <a:normAutofit lnSpcReduction="1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371600" lvl="3" indent="0">
              <a:buNone/>
            </a:pPr>
            <a:r>
              <a:rPr lang="fr-FR" dirty="0"/>
              <a:t>Webservice (REST, json)</a:t>
            </a:r>
          </a:p>
          <a:p>
            <a:pPr marL="1371600" lvl="3" indent="0">
              <a:buNone/>
            </a:pPr>
            <a:endParaRPr lang="fr-FR" dirty="0"/>
          </a:p>
          <a:p>
            <a:pPr lvl="3"/>
            <a:endParaRPr lang="fr-FR" dirty="0"/>
          </a:p>
          <a:p>
            <a:endParaRPr lang="fr-FR" dirty="0"/>
          </a:p>
        </p:txBody>
      </p:sp>
      <p:graphicFrame>
        <p:nvGraphicFramePr>
          <p:cNvPr id="6" name="Diagramme 5">
            <a:extLst>
              <a:ext uri="{FF2B5EF4-FFF2-40B4-BE49-F238E27FC236}">
                <a16:creationId xmlns="" xmlns:a16="http://schemas.microsoft.com/office/drawing/2014/main" id="{8772E3A1-CDF1-44EC-AD41-6E7D09A9D7FF}"/>
              </a:ext>
            </a:extLst>
          </p:cNvPr>
          <p:cNvGraphicFramePr/>
          <p:nvPr>
            <p:extLst>
              <p:ext uri="{D42A27DB-BD31-4B8C-83A1-F6EECF244321}">
                <p14:modId xmlns:p14="http://schemas.microsoft.com/office/powerpoint/2010/main" val="1646501190"/>
              </p:ext>
            </p:extLst>
          </p:nvPr>
        </p:nvGraphicFramePr>
        <p:xfrm>
          <a:off x="5640404" y="3792353"/>
          <a:ext cx="6069267" cy="2307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 xmlns:a16="http://schemas.microsoft.com/office/drawing/2014/main" id="{AFFB188F-F13E-4430-A9A2-B06EF833F74A}"/>
              </a:ext>
            </a:extLst>
          </p:cNvPr>
          <p:cNvCxnSpPr/>
          <p:nvPr/>
        </p:nvCxnSpPr>
        <p:spPr>
          <a:xfrm>
            <a:off x="9500135" y="4774131"/>
            <a:ext cx="558266"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 xmlns:a16="http://schemas.microsoft.com/office/drawing/2014/main" id="{A54CEBBE-D254-49C6-A728-28C642D9305C}"/>
              </a:ext>
            </a:extLst>
          </p:cNvPr>
          <p:cNvCxnSpPr>
            <a:cxnSpLocks/>
          </p:cNvCxnSpPr>
          <p:nvPr/>
        </p:nvCxnSpPr>
        <p:spPr>
          <a:xfrm>
            <a:off x="9298004" y="5428648"/>
            <a:ext cx="702645" cy="144379"/>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 xmlns:a16="http://schemas.microsoft.com/office/drawing/2014/main" id="{0B4ADF17-7D3B-4670-99A8-5DD8BB7E2BF9}"/>
              </a:ext>
            </a:extLst>
          </p:cNvPr>
          <p:cNvCxnSpPr>
            <a:cxnSpLocks/>
          </p:cNvCxnSpPr>
          <p:nvPr/>
        </p:nvCxnSpPr>
        <p:spPr>
          <a:xfrm flipV="1">
            <a:off x="6853187" y="5496025"/>
            <a:ext cx="481264" cy="21431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 xmlns:a16="http://schemas.microsoft.com/office/drawing/2014/main" id="{668FB339-D8D0-4662-A2FB-40829F7DBF64}"/>
              </a:ext>
            </a:extLst>
          </p:cNvPr>
          <p:cNvCxnSpPr>
            <a:cxnSpLocks/>
          </p:cNvCxnSpPr>
          <p:nvPr/>
        </p:nvCxnSpPr>
        <p:spPr>
          <a:xfrm>
            <a:off x="6853187" y="5047172"/>
            <a:ext cx="481264" cy="246723"/>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 xmlns:a16="http://schemas.microsoft.com/office/drawing/2014/main" id="{68BB5DAB-87AC-4420-BCFB-09E603344A1A}"/>
              </a:ext>
            </a:extLst>
          </p:cNvPr>
          <p:cNvSpPr txBox="1">
            <a:spLocks/>
          </p:cNvSpPr>
          <p:nvPr/>
        </p:nvSpPr>
        <p:spPr>
          <a:xfrm>
            <a:off x="5640404" y="1142984"/>
            <a:ext cx="6304548" cy="2553117"/>
          </a:xfrm>
          <a:prstGeom prst="rect">
            <a:avLst/>
          </a:prstGeom>
          <a:solidFill>
            <a:schemeClr val="bg1">
              <a:alpha val="74000"/>
            </a:schemeClr>
          </a:solidFill>
          <a:ln>
            <a:solidFill>
              <a:schemeClr val="bg1">
                <a:lumMod val="85000"/>
              </a:schemeClr>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dirty="0"/>
              <a:t>Le serveur</a:t>
            </a:r>
          </a:p>
          <a:p>
            <a:pPr lvl="2"/>
            <a:r>
              <a:rPr lang="fr-FR" dirty="0"/>
              <a:t>Il Répondra aux requêtes http pour accéder aux fichiers du site </a:t>
            </a:r>
          </a:p>
          <a:p>
            <a:pPr lvl="2"/>
            <a:r>
              <a:rPr lang="fr-FR" dirty="0"/>
              <a:t>Il répondra aux requêtes liées aux données (webservice tel que REST)</a:t>
            </a:r>
          </a:p>
          <a:p>
            <a:pPr lvl="2"/>
            <a:r>
              <a:rPr lang="fr-FR" dirty="0"/>
              <a:t>Il géra des échanges internes pour l’accès au </a:t>
            </a:r>
            <a:r>
              <a:rPr lang="fr-FR" dirty="0" err="1"/>
              <a:t>sgbdr</a:t>
            </a:r>
            <a:r>
              <a:rPr lang="fr-FR" dirty="0"/>
              <a:t>, aux </a:t>
            </a:r>
            <a:r>
              <a:rPr lang="fr-FR" dirty="0" err="1"/>
              <a:t>sensors</a:t>
            </a:r>
            <a:r>
              <a:rPr lang="fr-FR" dirty="0"/>
              <a:t>, …</a:t>
            </a:r>
          </a:p>
        </p:txBody>
      </p:sp>
    </p:spTree>
    <p:extLst>
      <p:ext uri="{BB962C8B-B14F-4D97-AF65-F5344CB8AC3E}">
        <p14:creationId xmlns:p14="http://schemas.microsoft.com/office/powerpoint/2010/main" val="1297506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500"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 xmlns:a16="http://schemas.microsoft.com/office/drawing/2014/main"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914400" lvl="2" indent="0">
              <a:buNone/>
            </a:pPr>
            <a:r>
              <a:rPr lang="fr-FR" dirty="0"/>
              <a:t>Qui ne peut être servis aux clients</a:t>
            </a:r>
          </a:p>
          <a:p>
            <a:pPr marL="914400" lvl="2" indent="0">
              <a:buNone/>
            </a:pPr>
            <a:endParaRPr lang="fr-FR" dirty="0"/>
          </a:p>
          <a:p>
            <a:pPr lvl="1"/>
            <a:r>
              <a:rPr lang="fr-FR" dirty="0"/>
              <a:t>Le serveur me sers ma commande </a:t>
            </a:r>
          </a:p>
          <a:p>
            <a:pPr marL="4572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 xmlns:a16="http://schemas.microsoft.com/office/drawing/2014/main" id="{8BEE808E-4C71-43B8-9537-EB12305D2CC3}"/>
              </a:ext>
            </a:extLst>
          </p:cNvPr>
          <p:cNvGrpSpPr/>
          <p:nvPr/>
        </p:nvGrpSpPr>
        <p:grpSpPr>
          <a:xfrm>
            <a:off x="7752185" y="3861048"/>
            <a:ext cx="2927257" cy="2334698"/>
            <a:chOff x="4499992" y="2708920"/>
            <a:chExt cx="4367417" cy="3702850"/>
          </a:xfrm>
        </p:grpSpPr>
        <p:pic>
          <p:nvPicPr>
            <p:cNvPr id="1026" name="Picture 2" descr="LENNE Création - Créateur et fabricant de colonnes à bière ...">
              <a:extLst>
                <a:ext uri="{FF2B5EF4-FFF2-40B4-BE49-F238E27FC236}">
                  <a16:creationId xmlns="" xmlns:a16="http://schemas.microsoft.com/office/drawing/2014/main"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 xmlns:a16="http://schemas.microsoft.com/office/drawing/2014/main"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 xmlns:a16="http://schemas.microsoft.com/office/drawing/2014/main" id="{DA1CD2AE-FBE7-4218-9AA1-FEED5F28B244}"/>
              </a:ext>
            </a:extLst>
          </p:cNvPr>
          <p:cNvGrpSpPr/>
          <p:nvPr/>
        </p:nvGrpSpPr>
        <p:grpSpPr>
          <a:xfrm>
            <a:off x="8035567" y="1243723"/>
            <a:ext cx="2287232" cy="1238126"/>
            <a:chOff x="6156177" y="1281429"/>
            <a:chExt cx="2608156" cy="1368152"/>
          </a:xfrm>
        </p:grpSpPr>
        <p:sp>
          <p:nvSpPr>
            <p:cNvPr id="4" name="Rectangle : coins arrondis 3">
              <a:extLst>
                <a:ext uri="{FF2B5EF4-FFF2-40B4-BE49-F238E27FC236}">
                  <a16:creationId xmlns="" xmlns:a16="http://schemas.microsoft.com/office/drawing/2014/main"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Réserve</a:t>
              </a:r>
            </a:p>
          </p:txBody>
        </p:sp>
        <p:pic>
          <p:nvPicPr>
            <p:cNvPr id="1030" name="Picture 6" descr="Acheter des fûts Beertender en magasin - Choisir sa machine à bière">
              <a:extLst>
                <a:ext uri="{FF2B5EF4-FFF2-40B4-BE49-F238E27FC236}">
                  <a16:creationId xmlns="" xmlns:a16="http://schemas.microsoft.com/office/drawing/2014/main"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 xmlns:a16="http://schemas.microsoft.com/office/drawing/2014/main"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6177" y="1569460"/>
              <a:ext cx="982481" cy="9824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 xmlns:a16="http://schemas.microsoft.com/office/drawing/2014/main"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457200" lvl="1" indent="0">
              <a:buNone/>
            </a:pPr>
            <a:r>
              <a:rPr lang="fr-FR" dirty="0"/>
              <a:t>Promo une réduction spéciale </a:t>
            </a:r>
          </a:p>
          <a:p>
            <a:pPr marL="4572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105" y="2069726"/>
            <a:ext cx="2929327" cy="414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a:t>Les services Web</a:t>
            </a:r>
          </a:p>
        </p:txBody>
      </p:sp>
      <p:sp>
        <p:nvSpPr>
          <p:cNvPr id="2002947" name="Rectangle 3"/>
          <p:cNvSpPr>
            <a:spLocks noGrp="1" noChangeArrowheads="1"/>
          </p:cNvSpPr>
          <p:nvPr>
            <p:ph idx="1"/>
          </p:nvPr>
        </p:nvSpPr>
        <p:spPr/>
        <p:txBody>
          <a:bodyPr>
            <a:normAutofit fontScale="925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a:t>
            </a:r>
            <a:r>
              <a:rPr lang="fr-FR" dirty="0" err="1"/>
              <a:t>Wikipedia</a:t>
            </a:r>
            <a:r>
              <a:rPr lang="fr-FR" dirty="0"/>
              <a:t>). Basé sur des standards et protocoles ouverts (</a:t>
            </a:r>
            <a:r>
              <a:rPr lang="fr-FR" dirty="0" err="1"/>
              <a:t>cf</a:t>
            </a:r>
            <a:r>
              <a:rPr lang="fr-FR" dirty="0"/>
              <a:t>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a:t>
            </a:r>
            <a:r>
              <a:rPr lang="fr-FR" dirty="0" err="1"/>
              <a:t>RESTFull</a:t>
            </a:r>
            <a:r>
              <a:rPr lang="fr-FR" dirty="0"/>
              <a:t>),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59</a:t>
            </a:fld>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6A088779-77D2-45F1-936F-0EF4B7C36EAA}"/>
              </a:ext>
            </a:extLst>
          </p:cNvPr>
          <p:cNvSpPr>
            <a:spLocks noGrp="1"/>
          </p:cNvSpPr>
          <p:nvPr>
            <p:ph type="title"/>
          </p:nvPr>
        </p:nvSpPr>
        <p:spPr/>
        <p:txBody>
          <a:bodyPr/>
          <a:lstStyle/>
          <a:p>
            <a:r>
              <a:rPr lang="fr-FR" dirty="0"/>
              <a:t>Présentation </a:t>
            </a:r>
          </a:p>
        </p:txBody>
      </p:sp>
      <p:sp>
        <p:nvSpPr>
          <p:cNvPr id="2" name="Espace réservé du contenu 1">
            <a:extLst>
              <a:ext uri="{FF2B5EF4-FFF2-40B4-BE49-F238E27FC236}">
                <a16:creationId xmlns="" xmlns:a16="http://schemas.microsoft.com/office/drawing/2014/main" id="{5A3D7751-92A2-4C21-A55D-2AFFF54F3E14}"/>
              </a:ext>
            </a:extLst>
          </p:cNvPr>
          <p:cNvSpPr>
            <a:spLocks noGrp="1"/>
          </p:cNvSpPr>
          <p:nvPr>
            <p:ph idx="1"/>
          </p:nvPr>
        </p:nvSpPr>
        <p:spPr/>
        <p:txBody>
          <a:bodyPr/>
          <a:lstStyle/>
          <a:p>
            <a:r>
              <a:rPr lang="fr-FR" dirty="0"/>
              <a:t>React c’est :</a:t>
            </a:r>
          </a:p>
          <a:p>
            <a:pPr lvl="1"/>
            <a:endParaRPr lang="fr-FR" dirty="0"/>
          </a:p>
          <a:p>
            <a:pPr lvl="1"/>
            <a:r>
              <a:rPr lang="fr-FR" dirty="0"/>
              <a:t>Un LIBRAIRIE != framework</a:t>
            </a:r>
          </a:p>
          <a:p>
            <a:pPr lvl="1"/>
            <a:endParaRPr lang="fr-FR" dirty="0"/>
          </a:p>
          <a:p>
            <a:pPr lvl="1"/>
            <a:r>
              <a:rPr lang="fr-FR" dirty="0"/>
              <a:t>Un ensemble de commandes d’assemblage, de test, …</a:t>
            </a:r>
          </a:p>
          <a:p>
            <a:pPr lvl="2"/>
            <a:r>
              <a:rPr lang="fr-FR" dirty="0"/>
              <a:t>Une configuration automatique de l’environnent de dev</a:t>
            </a:r>
          </a:p>
          <a:p>
            <a:pPr lvl="1"/>
            <a:endParaRPr lang="fr-FR" dirty="0"/>
          </a:p>
          <a:p>
            <a:pPr lvl="1"/>
            <a:r>
              <a:rPr lang="fr-FR" dirty="0"/>
              <a:t>Un écosystème</a:t>
            </a:r>
          </a:p>
          <a:p>
            <a:pPr lvl="1"/>
            <a:endParaRPr lang="fr-FR" dirty="0"/>
          </a:p>
          <a:p>
            <a:pPr lvl="1"/>
            <a:r>
              <a:rPr lang="fr-FR" dirty="0"/>
              <a:t>Une communauté</a:t>
            </a:r>
          </a:p>
        </p:txBody>
      </p:sp>
    </p:spTree>
    <p:extLst>
      <p:ext uri="{BB962C8B-B14F-4D97-AF65-F5344CB8AC3E}">
        <p14:creationId xmlns:p14="http://schemas.microsoft.com/office/powerpoint/2010/main" val="1535944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 xmlns:a16="http://schemas.microsoft.com/office/drawing/2014/main"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a:t>
            </a:r>
            <a:r>
              <a:rPr lang="fr-FR" dirty="0" err="1">
                <a:sym typeface="Wingdings" panose="05000000000000000000" pitchFamily="2" charset="2"/>
              </a:rPr>
              <a:t>sgbdr</a:t>
            </a:r>
            <a:r>
              <a:rPr lang="fr-FR" dirty="0">
                <a:sym typeface="Wingdings" panose="05000000000000000000" pitchFamily="2" charset="2"/>
              </a:rPr>
              <a:t>, </a:t>
            </a:r>
            <a:r>
              <a:rPr lang="fr-FR" dirty="0" err="1">
                <a:sym typeface="Wingdings" panose="05000000000000000000" pitchFamily="2" charset="2"/>
              </a:rPr>
              <a:t>sensor</a:t>
            </a:r>
            <a:r>
              <a:rPr lang="fr-FR" dirty="0">
                <a:sym typeface="Wingdings" panose="05000000000000000000" pitchFamily="2" charset="2"/>
              </a:rPr>
              <a:t>,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9144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6361" y="5112068"/>
            <a:ext cx="851385" cy="120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E4B50BD-5434-4830-B9CE-4D27BDDB443E}"/>
              </a:ext>
            </a:extLst>
          </p:cNvPr>
          <p:cNvSpPr>
            <a:spLocks noGrp="1"/>
          </p:cNvSpPr>
          <p:nvPr>
            <p:ph type="title"/>
          </p:nvPr>
        </p:nvSpPr>
        <p:spPr/>
        <p:txBody>
          <a:bodyPr/>
          <a:lstStyle/>
          <a:p>
            <a:r>
              <a:rPr lang="fr-FR" dirty="0"/>
              <a:t>REST</a:t>
            </a:r>
          </a:p>
        </p:txBody>
      </p:sp>
      <p:sp>
        <p:nvSpPr>
          <p:cNvPr id="3" name="Espace réservé du contenu 2">
            <a:extLst>
              <a:ext uri="{FF2B5EF4-FFF2-40B4-BE49-F238E27FC236}">
                <a16:creationId xmlns="" xmlns:a16="http://schemas.microsoft.com/office/drawing/2014/main" id="{9FDAC885-BD44-4854-AFBB-C94267E51957}"/>
              </a:ext>
            </a:extLst>
          </p:cNvPr>
          <p:cNvSpPr>
            <a:spLocks noGrp="1"/>
          </p:cNvSpPr>
          <p:nvPr>
            <p:ph idx="1"/>
          </p:nvPr>
        </p:nvSpPr>
        <p:spPr/>
        <p:txBody>
          <a:bodyPr>
            <a:normAutofit lnSpcReduction="10000"/>
          </a:bodyPr>
          <a:lstStyle/>
          <a:p>
            <a:r>
              <a:rPr lang="fr-FR" b="1" dirty="0"/>
              <a:t>RE</a:t>
            </a:r>
            <a:r>
              <a:rPr lang="fr-FR" dirty="0"/>
              <a:t>presentational </a:t>
            </a:r>
            <a:r>
              <a:rPr lang="fr-FR" b="1" dirty="0"/>
              <a:t>S</a:t>
            </a:r>
            <a:r>
              <a:rPr lang="fr-FR" dirty="0"/>
              <a:t>tate </a:t>
            </a:r>
            <a:r>
              <a:rPr lang="fr-FR" b="1" dirty="0" err="1"/>
              <a:t>T</a:t>
            </a:r>
            <a:r>
              <a:rPr lang="fr-FR" dirty="0" err="1"/>
              <a:t>ranfert</a:t>
            </a:r>
            <a:endParaRPr lang="fr-FR" dirty="0"/>
          </a:p>
          <a:p>
            <a:pPr lvl="1"/>
            <a:r>
              <a:rPr lang="fr-FR" dirty="0"/>
              <a:t>Transfert de représentation d’état</a:t>
            </a:r>
          </a:p>
          <a:p>
            <a:pPr lvl="2"/>
            <a:r>
              <a:rPr lang="fr-FR" dirty="0"/>
              <a:t>CRUD</a:t>
            </a:r>
          </a:p>
          <a:p>
            <a:pPr lvl="1"/>
            <a:endParaRPr lang="fr-FR" dirty="0"/>
          </a:p>
          <a:p>
            <a:pPr lvl="1"/>
            <a:r>
              <a:rPr lang="fr-FR" dirty="0"/>
              <a:t>Permet l’échange de données</a:t>
            </a:r>
          </a:p>
          <a:p>
            <a:pPr lvl="3"/>
            <a:r>
              <a:rPr lang="fr-FR" dirty="0"/>
              <a:t>Couple ressource / </a:t>
            </a:r>
            <a:r>
              <a:rPr lang="fr-FR" dirty="0" err="1"/>
              <a:t>uri</a:t>
            </a:r>
            <a:endParaRPr lang="fr-FR" dirty="0"/>
          </a:p>
          <a:p>
            <a:pPr lvl="3"/>
            <a:r>
              <a:rPr lang="fr-FR" dirty="0"/>
              <a:t>Appelé </a:t>
            </a:r>
            <a:r>
              <a:rPr lang="fr-FR" i="1" dirty="0" err="1"/>
              <a:t>endpoint</a:t>
            </a:r>
            <a:endParaRPr lang="fr-FR" dirty="0"/>
          </a:p>
          <a:p>
            <a:pPr lvl="1"/>
            <a:endParaRPr lang="fr-FR" dirty="0"/>
          </a:p>
          <a:p>
            <a:pPr lvl="1"/>
            <a:r>
              <a:rPr lang="fr-FR" dirty="0"/>
              <a:t>S’appuie fortement sur le protocole HTTP</a:t>
            </a:r>
          </a:p>
          <a:p>
            <a:pPr lvl="1"/>
            <a:endParaRPr lang="fr-FR" dirty="0"/>
          </a:p>
          <a:p>
            <a:pPr lvl="1"/>
            <a:r>
              <a:rPr lang="fr-FR" dirty="0"/>
              <a:t>Transfert de ressource xml ou json (json est privilégié pour le js)</a:t>
            </a:r>
          </a:p>
        </p:txBody>
      </p:sp>
    </p:spTree>
    <p:extLst>
      <p:ext uri="{BB962C8B-B14F-4D97-AF65-F5344CB8AC3E}">
        <p14:creationId xmlns:p14="http://schemas.microsoft.com/office/powerpoint/2010/main" val="2154504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a:t>
            </a:r>
          </a:p>
        </p:txBody>
      </p:sp>
      <p:sp>
        <p:nvSpPr>
          <p:cNvPr id="3" name="Espace réservé du contenu 2"/>
          <p:cNvSpPr>
            <a:spLocks noGrp="1"/>
          </p:cNvSpPr>
          <p:nvPr>
            <p:ph idx="1"/>
          </p:nvPr>
        </p:nvSpPr>
        <p:spPr/>
        <p:txBody>
          <a:bodyPr>
            <a:normAutofit fontScale="92500" lnSpcReduction="20000"/>
          </a:bodyPr>
          <a:lstStyle/>
          <a:p>
            <a:r>
              <a:rPr lang="fr-FR" dirty="0"/>
              <a:t>Accès CRUD</a:t>
            </a:r>
          </a:p>
          <a:p>
            <a:pPr lvl="1"/>
            <a:r>
              <a:rPr lang="fr-FR" sz="3200" b="1" dirty="0" err="1"/>
              <a:t>C</a:t>
            </a:r>
            <a:r>
              <a:rPr lang="fr-FR" dirty="0" err="1"/>
              <a:t>reate</a:t>
            </a:r>
            <a:r>
              <a:rPr lang="fr-FR" dirty="0"/>
              <a:t> </a:t>
            </a:r>
          </a:p>
          <a:p>
            <a:pPr lvl="1"/>
            <a:r>
              <a:rPr lang="fr-FR" sz="3200" b="1" dirty="0"/>
              <a:t>R</a:t>
            </a:r>
            <a:r>
              <a:rPr lang="fr-FR" dirty="0"/>
              <a:t>ead</a:t>
            </a:r>
          </a:p>
          <a:p>
            <a:pPr lvl="1"/>
            <a:r>
              <a:rPr lang="fr-FR" sz="3200" b="1" dirty="0"/>
              <a:t>U</a:t>
            </a:r>
            <a:r>
              <a:rPr lang="fr-FR" dirty="0"/>
              <a:t>pdate</a:t>
            </a:r>
          </a:p>
          <a:p>
            <a:pPr lvl="1"/>
            <a:r>
              <a:rPr lang="fr-FR" sz="3200" b="1" dirty="0" err="1"/>
              <a:t>D</a:t>
            </a:r>
            <a:r>
              <a:rPr lang="fr-FR" dirty="0" err="1"/>
              <a:t>elete</a:t>
            </a:r>
            <a:endParaRPr lang="fr-FR" dirty="0"/>
          </a:p>
          <a:p>
            <a:pPr lvl="1"/>
            <a:endParaRPr lang="fr-FR" dirty="0"/>
          </a:p>
          <a:p>
            <a:r>
              <a:rPr lang="fr-FR" dirty="0"/>
              <a:t>Accès à une ressource par HTTP</a:t>
            </a:r>
          </a:p>
          <a:p>
            <a:pPr lvl="1"/>
            <a:r>
              <a:rPr lang="fr-FR" dirty="0"/>
              <a:t>Méthodes HTTP</a:t>
            </a:r>
          </a:p>
          <a:p>
            <a:pPr lvl="2"/>
            <a:r>
              <a:rPr lang="fr-FR" dirty="0"/>
              <a:t>POST      (</a:t>
            </a:r>
            <a:r>
              <a:rPr lang="fr-FR" sz="2600" b="1" dirty="0" err="1"/>
              <a:t>c</a:t>
            </a:r>
            <a:r>
              <a:rPr lang="fr-FR" dirty="0" err="1"/>
              <a:t>reate</a:t>
            </a:r>
            <a:r>
              <a:rPr lang="fr-FR" dirty="0"/>
              <a:t>) </a:t>
            </a:r>
          </a:p>
          <a:p>
            <a:pPr lvl="2"/>
            <a:r>
              <a:rPr lang="fr-FR" dirty="0"/>
              <a:t>GET 	     </a:t>
            </a:r>
            <a:r>
              <a:rPr lang="fr-FR" sz="1900" dirty="0"/>
              <a:t>(</a:t>
            </a:r>
            <a:r>
              <a:rPr lang="fr-FR" sz="2200" b="1" dirty="0" err="1"/>
              <a:t>r</a:t>
            </a:r>
            <a:r>
              <a:rPr lang="fr-FR" sz="1900" dirty="0" err="1"/>
              <a:t>ead</a:t>
            </a:r>
            <a:r>
              <a:rPr lang="fr-FR" sz="1900" dirty="0"/>
              <a:t>)</a:t>
            </a:r>
            <a:endParaRPr lang="fr-FR" dirty="0"/>
          </a:p>
          <a:p>
            <a:pPr lvl="2"/>
            <a:r>
              <a:rPr lang="fr-FR" dirty="0"/>
              <a:t>PUT</a:t>
            </a:r>
            <a:r>
              <a:rPr lang="fr-FR" sz="1900" dirty="0"/>
              <a:t> 	     (</a:t>
            </a:r>
            <a:r>
              <a:rPr lang="fr-FR" sz="2200" b="1" dirty="0"/>
              <a:t>u</a:t>
            </a:r>
            <a:r>
              <a:rPr lang="fr-FR" sz="1900" dirty="0"/>
              <a:t>pdate)</a:t>
            </a:r>
          </a:p>
          <a:p>
            <a:pPr lvl="2"/>
            <a:r>
              <a:rPr lang="fr-FR" dirty="0"/>
              <a:t>DELETE  </a:t>
            </a:r>
            <a:r>
              <a:rPr lang="fr-FR" sz="1900" dirty="0"/>
              <a:t>(</a:t>
            </a:r>
            <a:r>
              <a:rPr lang="fr-FR" sz="2200" b="1" dirty="0" err="1"/>
              <a:t>d</a:t>
            </a:r>
            <a:r>
              <a:rPr lang="fr-FR" sz="1900" dirty="0" err="1"/>
              <a:t>elete</a:t>
            </a:r>
            <a:r>
              <a:rPr lang="fr-FR" sz="1900" dirty="0"/>
              <a: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62</a:t>
            </a:fld>
            <a:endParaRPr lang="fr-FR"/>
          </a:p>
        </p:txBody>
      </p:sp>
      <p:sp>
        <p:nvSpPr>
          <p:cNvPr id="7" name="ZoneTexte 6"/>
          <p:cNvSpPr txBox="1"/>
          <p:nvPr/>
        </p:nvSpPr>
        <p:spPr>
          <a:xfrm>
            <a:off x="5883024" y="4360968"/>
            <a:ext cx="4070628" cy="1711238"/>
          </a:xfrm>
          <a:prstGeom prst="rect">
            <a:avLst/>
          </a:prstGeom>
          <a:noFill/>
        </p:spPr>
        <p:txBody>
          <a:bodyPr wrap="square" rtlCol="0">
            <a:spAutoFit/>
          </a:bodyPr>
          <a:lstStyle/>
          <a:p>
            <a:pPr marL="742950" lvl="1" indent="-285750">
              <a:spcBef>
                <a:spcPct val="20000"/>
              </a:spcBef>
              <a:buFont typeface="Arial" pitchFamily="34" charset="0"/>
              <a:buChar char="–"/>
            </a:pPr>
            <a:r>
              <a:rPr lang="fr-FR" sz="2600" dirty="0">
                <a:solidFill>
                  <a:prstClr val="black"/>
                </a:solidFill>
              </a:rPr>
              <a:t>Erreurs HTTP</a:t>
            </a:r>
          </a:p>
          <a:p>
            <a:pPr marL="1143000" lvl="2" indent="-228600">
              <a:spcBef>
                <a:spcPct val="20000"/>
              </a:spcBef>
              <a:buFont typeface="Arial" pitchFamily="34" charset="0"/>
              <a:buChar char="•"/>
            </a:pPr>
            <a:r>
              <a:rPr lang="fr-FR" sz="2200" dirty="0">
                <a:solidFill>
                  <a:prstClr val="black"/>
                </a:solidFill>
              </a:rPr>
              <a:t>2xx 	OK</a:t>
            </a:r>
          </a:p>
          <a:p>
            <a:pPr marL="1143000" lvl="2" indent="-228600">
              <a:spcBef>
                <a:spcPct val="20000"/>
              </a:spcBef>
              <a:buFont typeface="Arial" pitchFamily="34" charset="0"/>
              <a:buChar char="•"/>
            </a:pPr>
            <a:r>
              <a:rPr lang="fr-FR" sz="2200" dirty="0">
                <a:solidFill>
                  <a:prstClr val="black"/>
                </a:solidFill>
              </a:rPr>
              <a:t>4xx	Erreur accès</a:t>
            </a:r>
          </a:p>
          <a:p>
            <a:pPr marL="1143000" lvl="2" indent="-228600">
              <a:spcBef>
                <a:spcPct val="20000"/>
              </a:spcBef>
              <a:buFont typeface="Arial" pitchFamily="34" charset="0"/>
              <a:buChar char="•"/>
            </a:pPr>
            <a:r>
              <a:rPr lang="fr-FR" sz="2200" dirty="0">
                <a:solidFill>
                  <a:prstClr val="black"/>
                </a:solidFill>
              </a:rPr>
              <a:t>5xx	Erreur Serveur</a:t>
            </a:r>
            <a:endParaRPr lang="fr-FR" dirty="0">
              <a:solidFill>
                <a:prstClr val="black"/>
              </a:solidFill>
            </a:endParaRPr>
          </a:p>
        </p:txBody>
      </p:sp>
      <p:sp>
        <p:nvSpPr>
          <p:cNvPr id="8" name="Rectangle 7"/>
          <p:cNvSpPr/>
          <p:nvPr/>
        </p:nvSpPr>
        <p:spPr>
          <a:xfrm>
            <a:off x="6096032" y="1071546"/>
            <a:ext cx="4286248" cy="2622256"/>
          </a:xfrm>
          <a:prstGeom prst="rect">
            <a:avLst/>
          </a:prstGeom>
        </p:spPr>
        <p:txBody>
          <a:bodyPr wrap="square">
            <a:spAutoFit/>
          </a:bodyPr>
          <a:lstStyle/>
          <a:p>
            <a:pPr marL="342900" indent="-342900">
              <a:spcBef>
                <a:spcPct val="20000"/>
              </a:spcBef>
              <a:buFont typeface="Arial" pitchFamily="34" charset="0"/>
              <a:buChar char="•"/>
            </a:pPr>
            <a:r>
              <a:rPr lang="fr-FR" sz="3000" dirty="0">
                <a:solidFill>
                  <a:prstClr val="black"/>
                </a:solidFill>
              </a:rPr>
              <a:t>Capacités</a:t>
            </a:r>
          </a:p>
          <a:p>
            <a:pPr marL="742950" lvl="1" indent="-285750">
              <a:spcBef>
                <a:spcPct val="20000"/>
              </a:spcBef>
              <a:buFont typeface="Arial" pitchFamily="34" charset="0"/>
              <a:buChar char="–"/>
            </a:pPr>
            <a:r>
              <a:rPr lang="fr-FR" sz="2400" dirty="0">
                <a:solidFill>
                  <a:prstClr val="black"/>
                </a:solidFill>
              </a:rPr>
              <a:t>Filtrage</a:t>
            </a:r>
          </a:p>
          <a:p>
            <a:pPr marL="1200150" lvl="2" indent="-285750">
              <a:spcBef>
                <a:spcPct val="20000"/>
              </a:spcBef>
              <a:buFont typeface="Arial" pitchFamily="34" charset="0"/>
              <a:buChar char="–"/>
            </a:pPr>
            <a:r>
              <a:rPr lang="fr-FR" sz="2000" dirty="0">
                <a:solidFill>
                  <a:prstClr val="black"/>
                </a:solidFill>
              </a:rPr>
              <a:t>champs</a:t>
            </a:r>
          </a:p>
          <a:p>
            <a:pPr marL="1200150" lvl="2" indent="-285750">
              <a:spcBef>
                <a:spcPct val="20000"/>
              </a:spcBef>
              <a:buFont typeface="Arial" pitchFamily="34" charset="0"/>
              <a:buChar char="–"/>
            </a:pPr>
            <a:r>
              <a:rPr lang="fr-FR" sz="2000" dirty="0">
                <a:solidFill>
                  <a:prstClr val="black"/>
                </a:solidFill>
              </a:rPr>
              <a:t>id</a:t>
            </a:r>
          </a:p>
          <a:p>
            <a:pPr marL="742950" lvl="1" indent="-285750">
              <a:spcBef>
                <a:spcPct val="20000"/>
              </a:spcBef>
              <a:buFont typeface="Arial" pitchFamily="34" charset="0"/>
              <a:buChar char="–"/>
            </a:pPr>
            <a:r>
              <a:rPr lang="fr-FR" sz="2400" dirty="0">
                <a:solidFill>
                  <a:prstClr val="black"/>
                </a:solidFill>
              </a:rPr>
              <a:t>Positionnement</a:t>
            </a:r>
          </a:p>
          <a:p>
            <a:pPr marL="742950" lvl="1" indent="-285750">
              <a:spcBef>
                <a:spcPct val="20000"/>
              </a:spcBef>
              <a:buFont typeface="Arial" pitchFamily="34" charset="0"/>
              <a:buChar char="–"/>
            </a:pPr>
            <a:r>
              <a:rPr lang="fr-FR" sz="2400" dirty="0">
                <a:solidFill>
                  <a:prstClr val="black"/>
                </a:solidFill>
              </a:rPr>
              <a:t>Relationnel *</a:t>
            </a:r>
            <a:endParaRPr lang="fr-FR" sz="2000" dirty="0">
              <a:solidFill>
                <a:prstClr val="black"/>
              </a:solidFill>
            </a:endParaRPr>
          </a:p>
        </p:txBody>
      </p:sp>
      <p:sp>
        <p:nvSpPr>
          <p:cNvPr id="9" name="Étoile à 12 branches 8"/>
          <p:cNvSpPr/>
          <p:nvPr/>
        </p:nvSpPr>
        <p:spPr>
          <a:xfrm rot="21038633">
            <a:off x="8250779" y="3324906"/>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u="sng" dirty="0"/>
              <a:t>Echanges</a:t>
            </a:r>
          </a:p>
          <a:p>
            <a:pPr algn="ctr"/>
            <a:r>
              <a:rPr lang="fr-FR" sz="2800" b="1" u="sng" dirty="0"/>
              <a:t> JSON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78258A1-F2A1-4BC5-8DCF-D6647261BA2F}"/>
              </a:ext>
            </a:extLst>
          </p:cNvPr>
          <p:cNvSpPr>
            <a:spLocks noGrp="1"/>
          </p:cNvSpPr>
          <p:nvPr>
            <p:ph type="title"/>
          </p:nvPr>
        </p:nvSpPr>
        <p:spPr/>
        <p:txBody>
          <a:bodyPr/>
          <a:lstStyle/>
          <a:p>
            <a:r>
              <a:rPr lang="fr-FR" dirty="0"/>
              <a:t>Un bistrot sur le web !</a:t>
            </a:r>
          </a:p>
        </p:txBody>
      </p:sp>
      <p:sp>
        <p:nvSpPr>
          <p:cNvPr id="3" name="Espace réservé du contenu 2">
            <a:extLst>
              <a:ext uri="{FF2B5EF4-FFF2-40B4-BE49-F238E27FC236}">
                <a16:creationId xmlns="" xmlns:a16="http://schemas.microsoft.com/office/drawing/2014/main" id="{A39FB82E-95C1-41A4-A0C0-6E6878C4F611}"/>
              </a:ext>
            </a:extLst>
          </p:cNvPr>
          <p:cNvSpPr>
            <a:spLocks noGrp="1"/>
          </p:cNvSpPr>
          <p:nvPr>
            <p:ph idx="1"/>
          </p:nvPr>
        </p:nvSpPr>
        <p:spPr/>
        <p:txBody>
          <a:bodyPr>
            <a:normAutofit fontScale="77500" lnSpcReduction="20000"/>
          </a:bodyPr>
          <a:lstStyle/>
          <a:p>
            <a:r>
              <a:rPr lang="fr-FR" dirty="0"/>
              <a:t>On parle </a:t>
            </a:r>
            <a:r>
              <a:rPr lang="fr-FR" sz="3600" b="1" dirty="0"/>
              <a:t>ici</a:t>
            </a:r>
            <a:r>
              <a:rPr lang="fr-FR" dirty="0"/>
              <a:t> de deux type de webservices</a:t>
            </a:r>
          </a:p>
          <a:p>
            <a:pPr lvl="2"/>
            <a:r>
              <a:rPr lang="fr-FR" dirty="0"/>
              <a:t>SOAP</a:t>
            </a:r>
          </a:p>
          <a:p>
            <a:pPr lvl="2"/>
            <a:r>
              <a:rPr lang="fr-FR" dirty="0"/>
              <a:t>REST</a:t>
            </a:r>
          </a:p>
          <a:p>
            <a:r>
              <a:rPr lang="fr-FR" dirty="0"/>
              <a:t>La réserve </a:t>
            </a:r>
          </a:p>
          <a:p>
            <a:pPr lvl="2"/>
            <a:r>
              <a:rPr lang="fr-FR" dirty="0"/>
              <a:t>Votre partie applicatif qui </a:t>
            </a:r>
          </a:p>
          <a:p>
            <a:pPr lvl="2"/>
            <a:r>
              <a:rPr lang="fr-FR" dirty="0"/>
              <a:t>construit les résultats</a:t>
            </a:r>
          </a:p>
          <a:p>
            <a:pPr lvl="2"/>
            <a:r>
              <a:rPr lang="fr-FR" dirty="0"/>
              <a:t>Accède au serveurs internes</a:t>
            </a:r>
          </a:p>
          <a:p>
            <a:pPr lvl="2"/>
            <a:r>
              <a:rPr lang="fr-FR" dirty="0"/>
              <a:t>Le moteur du web service</a:t>
            </a:r>
          </a:p>
          <a:p>
            <a:pPr lvl="2"/>
            <a:r>
              <a:rPr lang="fr-FR" dirty="0"/>
              <a:t>Effectue les contrôles</a:t>
            </a:r>
          </a:p>
          <a:p>
            <a:r>
              <a:rPr lang="fr-FR" dirty="0"/>
              <a:t>Le serveur du bar</a:t>
            </a:r>
          </a:p>
          <a:p>
            <a:pPr lvl="2"/>
            <a:r>
              <a:rPr lang="fr-FR" dirty="0"/>
              <a:t>Le logiciel serveur qui reçoit  les requêtes</a:t>
            </a:r>
          </a:p>
          <a:p>
            <a:pPr lvl="2"/>
            <a:r>
              <a:rPr lang="fr-FR" dirty="0"/>
              <a:t>Redirige les requêtes vers la réserve</a:t>
            </a:r>
          </a:p>
          <a:p>
            <a:r>
              <a:rPr lang="fr-FR" dirty="0"/>
              <a:t>La carte </a:t>
            </a:r>
          </a:p>
          <a:p>
            <a:pPr lvl="2"/>
            <a:r>
              <a:rPr lang="fr-FR" dirty="0"/>
              <a:t>On parle </a:t>
            </a:r>
            <a:r>
              <a:rPr lang="fr-FR" b="1" dirty="0"/>
              <a:t>seulement</a:t>
            </a:r>
            <a:r>
              <a:rPr lang="fr-FR" dirty="0"/>
              <a:t> ici du </a:t>
            </a:r>
            <a:r>
              <a:rPr lang="fr-FR" b="1" dirty="0"/>
              <a:t>SOAP</a:t>
            </a:r>
            <a:r>
              <a:rPr lang="fr-FR" dirty="0"/>
              <a:t> qui permet cette</a:t>
            </a:r>
          </a:p>
          <a:p>
            <a:pPr marL="914400" lvl="2" indent="0">
              <a:buNone/>
            </a:pPr>
            <a:r>
              <a:rPr lang="fr-FR" dirty="0"/>
              <a:t> logique de définition</a:t>
            </a:r>
          </a:p>
          <a:p>
            <a:pPr lvl="2"/>
            <a:r>
              <a:rPr lang="fr-FR" dirty="0"/>
              <a:t>WSDL </a:t>
            </a:r>
            <a:r>
              <a:rPr lang="fr-FR" sz="1900" dirty="0"/>
              <a:t>(</a:t>
            </a:r>
            <a:r>
              <a:rPr lang="fr-FR" sz="1900" dirty="0" err="1"/>
              <a:t>WebServiceDefinitionLayer</a:t>
            </a:r>
            <a:r>
              <a:rPr lang="fr-FR" sz="1900" dirty="0"/>
              <a:t>)</a:t>
            </a:r>
          </a:p>
        </p:txBody>
      </p:sp>
      <p:pic>
        <p:nvPicPr>
          <p:cNvPr id="3074" name="Picture 2">
            <a:extLst>
              <a:ext uri="{FF2B5EF4-FFF2-40B4-BE49-F238E27FC236}">
                <a16:creationId xmlns="" xmlns:a16="http://schemas.microsoft.com/office/drawing/2014/main" id="{0CC97F55-72F2-41D9-9307-8E6BA808FA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272" y="4385072"/>
            <a:ext cx="1763278" cy="1780233"/>
          </a:xfrm>
          <a:prstGeom prst="rect">
            <a:avLst/>
          </a:prstGeom>
          <a:noFill/>
          <a:extLst>
            <a:ext uri="{909E8E84-426E-40DD-AFC4-6F175D3DCCD1}">
              <a14:hiddenFill xmlns:a14="http://schemas.microsoft.com/office/drawing/2010/main">
                <a:solidFill>
                  <a:srgbClr val="FFFFFF"/>
                </a:solidFill>
              </a14:hiddenFill>
            </a:ext>
          </a:extLst>
        </p:spPr>
      </p:pic>
      <p:sp>
        <p:nvSpPr>
          <p:cNvPr id="4" name="Phylactère : pensées 3">
            <a:extLst>
              <a:ext uri="{FF2B5EF4-FFF2-40B4-BE49-F238E27FC236}">
                <a16:creationId xmlns="" xmlns:a16="http://schemas.microsoft.com/office/drawing/2014/main" id="{4B0583FA-DD02-4312-ABAD-FB7F6A2B9AA2}"/>
              </a:ext>
            </a:extLst>
          </p:cNvPr>
          <p:cNvSpPr/>
          <p:nvPr/>
        </p:nvSpPr>
        <p:spPr>
          <a:xfrm flipH="1">
            <a:off x="6096000" y="1412776"/>
            <a:ext cx="4211550" cy="3024336"/>
          </a:xfrm>
          <a:prstGeom prst="cloudCallou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252000" rIns="0" rtlCol="0" anchor="ctr"/>
          <a:lstStyle/>
          <a:p>
            <a:pPr algn="ctr"/>
            <a:r>
              <a:rPr lang="fr-FR" dirty="0">
                <a:solidFill>
                  <a:schemeClr val="tx1"/>
                </a:solidFill>
              </a:rPr>
              <a:t>Il existe </a:t>
            </a:r>
            <a:r>
              <a:rPr lang="fr-FR" b="1" dirty="0">
                <a:solidFill>
                  <a:schemeClr val="tx1"/>
                </a:solidFill>
              </a:rPr>
              <a:t>différentes</a:t>
            </a:r>
            <a:r>
              <a:rPr lang="fr-FR" dirty="0">
                <a:solidFill>
                  <a:schemeClr val="tx1"/>
                </a:solidFill>
              </a:rPr>
              <a:t> types de </a:t>
            </a:r>
            <a:r>
              <a:rPr lang="fr-FR" b="1" dirty="0">
                <a:solidFill>
                  <a:schemeClr val="tx1"/>
                </a:solidFill>
              </a:rPr>
              <a:t>bistrot</a:t>
            </a:r>
            <a:r>
              <a:rPr lang="fr-FR" dirty="0">
                <a:solidFill>
                  <a:schemeClr val="tx1"/>
                </a:solidFill>
              </a:rPr>
              <a:t> REST/SOAP/RPC</a:t>
            </a:r>
          </a:p>
          <a:p>
            <a:pPr algn="ctr"/>
            <a:endParaRPr lang="fr-FR" sz="500" dirty="0">
              <a:solidFill>
                <a:schemeClr val="tx1"/>
              </a:solidFill>
            </a:endParaRPr>
          </a:p>
          <a:p>
            <a:pPr algn="ctr"/>
            <a:r>
              <a:rPr lang="fr-FR" dirty="0">
                <a:solidFill>
                  <a:schemeClr val="tx1"/>
                </a:solidFill>
              </a:rPr>
              <a:t>La </a:t>
            </a:r>
            <a:r>
              <a:rPr lang="fr-FR" b="1" dirty="0">
                <a:solidFill>
                  <a:schemeClr val="tx1"/>
                </a:solidFill>
              </a:rPr>
              <a:t>finalité</a:t>
            </a:r>
            <a:r>
              <a:rPr lang="fr-FR" dirty="0">
                <a:solidFill>
                  <a:schemeClr val="tx1"/>
                </a:solidFill>
              </a:rPr>
              <a:t> est la </a:t>
            </a:r>
            <a:r>
              <a:rPr lang="fr-FR" b="1" dirty="0">
                <a:solidFill>
                  <a:schemeClr val="tx1"/>
                </a:solidFill>
              </a:rPr>
              <a:t>même</a:t>
            </a:r>
            <a:r>
              <a:rPr lang="fr-FR" dirty="0">
                <a:solidFill>
                  <a:schemeClr val="tx1"/>
                </a:solidFill>
              </a:rPr>
              <a:t> </a:t>
            </a:r>
          </a:p>
          <a:p>
            <a:pPr algn="ctr"/>
            <a:endParaRPr lang="fr-FR" sz="600" dirty="0">
              <a:solidFill>
                <a:schemeClr val="tx1"/>
              </a:solidFill>
            </a:endParaRPr>
          </a:p>
          <a:p>
            <a:pPr algn="ctr"/>
            <a:r>
              <a:rPr lang="fr-FR" b="1" dirty="0">
                <a:solidFill>
                  <a:schemeClr val="tx1"/>
                </a:solidFill>
              </a:rPr>
              <a:t>L’ambiance</a:t>
            </a:r>
            <a:r>
              <a:rPr lang="fr-FR" dirty="0">
                <a:solidFill>
                  <a:schemeClr val="tx1"/>
                </a:solidFill>
              </a:rPr>
              <a:t> et le </a:t>
            </a:r>
            <a:r>
              <a:rPr lang="fr-FR" b="1" dirty="0">
                <a:solidFill>
                  <a:schemeClr val="tx1"/>
                </a:solidFill>
              </a:rPr>
              <a:t>process</a:t>
            </a:r>
            <a:r>
              <a:rPr lang="fr-FR" dirty="0">
                <a:solidFill>
                  <a:schemeClr val="tx1"/>
                </a:solidFill>
              </a:rPr>
              <a:t> pour commander sont </a:t>
            </a:r>
            <a:r>
              <a:rPr lang="fr-FR" b="1" dirty="0">
                <a:solidFill>
                  <a:schemeClr val="tx1"/>
                </a:solidFill>
              </a:rPr>
              <a:t>différents</a:t>
            </a:r>
          </a:p>
          <a:p>
            <a:pPr algn="ctr"/>
            <a:r>
              <a:rPr lang="fr-FR" dirty="0">
                <a:solidFill>
                  <a:schemeClr val="tx1"/>
                </a:solidFill>
              </a:rPr>
              <a:t>La </a:t>
            </a:r>
            <a:r>
              <a:rPr lang="fr-FR" b="1" dirty="0">
                <a:solidFill>
                  <a:schemeClr val="tx1"/>
                </a:solidFill>
              </a:rPr>
              <a:t>manière</a:t>
            </a:r>
            <a:r>
              <a:rPr lang="fr-FR" dirty="0">
                <a:solidFill>
                  <a:schemeClr val="tx1"/>
                </a:solidFill>
              </a:rPr>
              <a:t> dont c’est servie peut </a:t>
            </a:r>
            <a:r>
              <a:rPr lang="fr-FR" b="1" dirty="0">
                <a:solidFill>
                  <a:schemeClr val="tx1"/>
                </a:solidFill>
              </a:rPr>
              <a:t>changer</a:t>
            </a:r>
          </a:p>
        </p:txBody>
      </p:sp>
    </p:spTree>
    <p:extLst>
      <p:ext uri="{BB962C8B-B14F-4D97-AF65-F5344CB8AC3E}">
        <p14:creationId xmlns:p14="http://schemas.microsoft.com/office/powerpoint/2010/main" val="3242197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err="1"/>
              <a:t>componentDidMount</a:t>
            </a:r>
            <a:endParaRPr lang="fr-FR" b="1" dirty="0"/>
          </a:p>
          <a:p>
            <a:pPr lvl="3"/>
            <a:r>
              <a:rPr lang="fr-FR" dirty="0"/>
              <a:t>Initial </a:t>
            </a:r>
            <a:r>
              <a:rPr lang="fr-FR" dirty="0" err="1"/>
              <a:t>fetch</a:t>
            </a:r>
            <a:r>
              <a:rPr lang="fr-FR" dirty="0"/>
              <a:t> for a component and son</a:t>
            </a:r>
          </a:p>
          <a:p>
            <a:pPr lvl="1"/>
            <a:endParaRPr lang="fr-FR" dirty="0"/>
          </a:p>
          <a:p>
            <a:pPr lvl="1"/>
            <a:r>
              <a:rPr lang="fr-FR" sz="2200" dirty="0" err="1"/>
              <a:t>await</a:t>
            </a:r>
            <a:r>
              <a:rPr lang="fr-FR" sz="2200" dirty="0"/>
              <a:t> / async (es7/</a:t>
            </a:r>
            <a:r>
              <a:rPr lang="fr-FR" sz="2200" dirty="0" err="1"/>
              <a:t>ts</a:t>
            </a:r>
            <a:r>
              <a:rPr lang="fr-FR" sz="2200" dirty="0"/>
              <a:t>)</a:t>
            </a:r>
          </a:p>
          <a:p>
            <a:pPr lvl="2"/>
            <a:r>
              <a:rPr lang="fr-FR" sz="1900" b="1" dirty="0"/>
              <a:t>async</a:t>
            </a:r>
            <a:r>
              <a:rPr lang="fr-FR" sz="1900" dirty="0"/>
              <a:t> </a:t>
            </a:r>
            <a:r>
              <a:rPr lang="fr-FR" sz="1900" dirty="0" err="1"/>
              <a:t>componentDidMount</a:t>
            </a:r>
            <a:endParaRPr lang="fr-FR" sz="1900" dirty="0"/>
          </a:p>
          <a:p>
            <a:pPr marL="457200" lvl="1" indent="0">
              <a:buNone/>
            </a:pPr>
            <a:endParaRPr lang="fr-FR" dirty="0"/>
          </a:p>
        </p:txBody>
      </p:sp>
      <p:pic>
        <p:nvPicPr>
          <p:cNvPr id="19458" name="Picture 2" descr="look son xhr requests - Computer dad | Meme Generator">
            <a:extLst>
              <a:ext uri="{FF2B5EF4-FFF2-40B4-BE49-F238E27FC236}">
                <a16:creationId xmlns=""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168959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EE82836-B759-4E59-8C49-ECC2FD65192B}"/>
              </a:ext>
            </a:extLst>
          </p:cNvPr>
          <p:cNvSpPr>
            <a:spLocks noGrp="1"/>
          </p:cNvSpPr>
          <p:nvPr>
            <p:ph type="title"/>
          </p:nvPr>
        </p:nvSpPr>
        <p:spPr/>
        <p:txBody>
          <a:bodyPr/>
          <a:lstStyle/>
          <a:p>
            <a:r>
              <a:rPr lang="fr-FR" dirty="0"/>
              <a:t>l’intégration de </a:t>
            </a:r>
            <a:r>
              <a:rPr lang="fr-FR" dirty="0" err="1"/>
              <a:t>rest</a:t>
            </a:r>
            <a:r>
              <a:rPr lang="fr-FR" dirty="0"/>
              <a:t> WS en js</a:t>
            </a:r>
          </a:p>
        </p:txBody>
      </p:sp>
      <p:sp>
        <p:nvSpPr>
          <p:cNvPr id="3" name="Espace réservé du contenu 2">
            <a:extLst>
              <a:ext uri="{FF2B5EF4-FFF2-40B4-BE49-F238E27FC236}">
                <a16:creationId xmlns="" xmlns:a16="http://schemas.microsoft.com/office/drawing/2014/main" id="{B128EB9C-1490-4AF6-A2FD-185B46C5BFA9}"/>
              </a:ext>
            </a:extLst>
          </p:cNvPr>
          <p:cNvSpPr>
            <a:spLocks noGrp="1"/>
          </p:cNvSpPr>
          <p:nvPr>
            <p:ph idx="1"/>
          </p:nvPr>
        </p:nvSpPr>
        <p:spPr>
          <a:xfrm>
            <a:off x="380960" y="1142984"/>
            <a:ext cx="11430080" cy="5286412"/>
          </a:xfrm>
        </p:spPr>
        <p:txBody>
          <a:bodyPr/>
          <a:lstStyle/>
          <a:p>
            <a:r>
              <a:rPr lang="fr-FR" dirty="0"/>
              <a:t>Pour faciliter l’</a:t>
            </a:r>
            <a:r>
              <a:rPr lang="fr-FR" dirty="0" err="1"/>
              <a:t>acces</a:t>
            </a:r>
            <a:r>
              <a:rPr lang="fr-FR" dirty="0"/>
              <a:t> aux </a:t>
            </a:r>
            <a:r>
              <a:rPr lang="fr-FR" dirty="0" err="1"/>
              <a:t>donnees</a:t>
            </a:r>
            <a:r>
              <a:rPr lang="fr-FR" dirty="0"/>
              <a:t> nous privilégierons le </a:t>
            </a:r>
            <a:r>
              <a:rPr lang="fr-FR" dirty="0" err="1"/>
              <a:t>rest</a:t>
            </a:r>
            <a:endParaRPr lang="fr-FR" dirty="0"/>
          </a:p>
          <a:p>
            <a:pPr lvl="2"/>
            <a:r>
              <a:rPr lang="fr-FR" dirty="0"/>
              <a:t>Les échanges XML sont plus durs à  mettre en œuvre et demande plus de ressources que je le JSON</a:t>
            </a:r>
          </a:p>
          <a:p>
            <a:r>
              <a:rPr lang="fr-FR" dirty="0"/>
              <a:t>En js Historiquement les appelles http(</a:t>
            </a:r>
            <a:r>
              <a:rPr lang="fr-FR" dirty="0" err="1"/>
              <a:t>sync</a:t>
            </a:r>
            <a:r>
              <a:rPr lang="fr-FR" dirty="0"/>
              <a:t> et async) étaient fait par xhr (ou </a:t>
            </a:r>
            <a:r>
              <a:rPr lang="fr-FR" dirty="0" err="1"/>
              <a:t>XmlHttpRequest</a:t>
            </a:r>
            <a:r>
              <a:rPr lang="fr-FR" dirty="0"/>
              <a:t>)</a:t>
            </a:r>
          </a:p>
          <a:p>
            <a:pPr lvl="2"/>
            <a:r>
              <a:rPr lang="fr-FR" b="1" dirty="0"/>
              <a:t>Xhr</a:t>
            </a:r>
          </a:p>
          <a:p>
            <a:pPr lvl="3"/>
            <a:r>
              <a:rPr lang="fr-FR" dirty="0"/>
              <a:t>Async grâce à </a:t>
            </a:r>
            <a:r>
              <a:rPr lang="fr-FR" dirty="0" err="1"/>
              <a:t>onreadystatechange</a:t>
            </a:r>
            <a:endParaRPr lang="fr-FR" dirty="0"/>
          </a:p>
          <a:p>
            <a:pPr lvl="3"/>
            <a:r>
              <a:rPr lang="fr-FR" dirty="0"/>
              <a:t>Prise en charge : fortement compatible</a:t>
            </a:r>
          </a:p>
          <a:p>
            <a:pPr lvl="2"/>
            <a:r>
              <a:rPr lang="fr-FR" b="1" dirty="0" err="1"/>
              <a:t>Fetch</a:t>
            </a:r>
            <a:r>
              <a:rPr lang="fr-FR" dirty="0"/>
              <a:t> Une nouvelle approche est disponible </a:t>
            </a:r>
          </a:p>
          <a:p>
            <a:pPr marL="914400" lvl="2" indent="0">
              <a:buNone/>
            </a:pPr>
            <a:r>
              <a:rPr lang="fr-FR" dirty="0"/>
              <a:t>dès es6 </a:t>
            </a:r>
          </a:p>
          <a:p>
            <a:pPr lvl="3"/>
            <a:r>
              <a:rPr lang="fr-FR" dirty="0"/>
              <a:t>Approche async promise avec </a:t>
            </a:r>
            <a:r>
              <a:rPr lang="fr-FR" dirty="0" err="1"/>
              <a:t>then</a:t>
            </a:r>
            <a:r>
              <a:rPr lang="fr-FR" dirty="0"/>
              <a:t>()</a:t>
            </a:r>
          </a:p>
          <a:p>
            <a:pPr lvl="3"/>
            <a:r>
              <a:rPr lang="fr-FR" dirty="0"/>
              <a:t>Prise en charge : moins compatible</a:t>
            </a:r>
          </a:p>
          <a:p>
            <a:pPr lvl="3"/>
            <a:endParaRPr lang="fr-FR" dirty="0"/>
          </a:p>
        </p:txBody>
      </p:sp>
      <p:pic>
        <p:nvPicPr>
          <p:cNvPr id="4" name="Image 3">
            <a:extLst>
              <a:ext uri="{FF2B5EF4-FFF2-40B4-BE49-F238E27FC236}">
                <a16:creationId xmlns="" xmlns:a16="http://schemas.microsoft.com/office/drawing/2014/main" id="{19FCA688-2538-4A27-B8C3-7D804DE00E83}"/>
              </a:ext>
            </a:extLst>
          </p:cNvPr>
          <p:cNvPicPr>
            <a:picLocks noChangeAspect="1"/>
          </p:cNvPicPr>
          <p:nvPr/>
        </p:nvPicPr>
        <p:blipFill>
          <a:blip r:embed="rId3"/>
          <a:stretch>
            <a:fillRect/>
          </a:stretch>
        </p:blipFill>
        <p:spPr>
          <a:xfrm>
            <a:off x="7072158" y="3429000"/>
            <a:ext cx="4689909" cy="2660621"/>
          </a:xfrm>
          <a:prstGeom prst="rect">
            <a:avLst/>
          </a:prstGeom>
        </p:spPr>
      </p:pic>
    </p:spTree>
    <p:extLst>
      <p:ext uri="{BB962C8B-B14F-4D97-AF65-F5344CB8AC3E}">
        <p14:creationId xmlns:p14="http://schemas.microsoft.com/office/powerpoint/2010/main" val="938433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51FDFAEE-D973-4BB8-A6B0-6EE0059B288F}"/>
              </a:ext>
            </a:extLst>
          </p:cNvPr>
          <p:cNvSpPr>
            <a:spLocks noGrp="1"/>
          </p:cNvSpPr>
          <p:nvPr>
            <p:ph type="title"/>
          </p:nvPr>
        </p:nvSpPr>
        <p:spPr/>
        <p:txBody>
          <a:bodyPr/>
          <a:lstStyle/>
          <a:p>
            <a:r>
              <a:rPr lang="fr-FR" dirty="0"/>
              <a:t>Examinons </a:t>
            </a:r>
            <a:r>
              <a:rPr lang="fr-FR" dirty="0" err="1"/>
              <a:t>fetch</a:t>
            </a:r>
            <a:endParaRPr lang="fr-FR" dirty="0"/>
          </a:p>
        </p:txBody>
      </p:sp>
      <p:sp>
        <p:nvSpPr>
          <p:cNvPr id="4" name="Espace réservé du contenu 3">
            <a:extLst>
              <a:ext uri="{FF2B5EF4-FFF2-40B4-BE49-F238E27FC236}">
                <a16:creationId xmlns="" xmlns:a16="http://schemas.microsoft.com/office/drawing/2014/main" id="{347F8EEC-97CD-478F-ABCD-5799EFD1CC34}"/>
              </a:ext>
            </a:extLst>
          </p:cNvPr>
          <p:cNvSpPr>
            <a:spLocks noGrp="1"/>
          </p:cNvSpPr>
          <p:nvPr>
            <p:ph idx="1"/>
          </p:nvPr>
        </p:nvSpPr>
        <p:spPr/>
        <p:txBody>
          <a:bodyPr>
            <a:normAutofit fontScale="85000" lnSpcReduction="10000"/>
          </a:bodyPr>
          <a:lstStyle/>
          <a:p>
            <a:r>
              <a:rPr lang="fr-FR" dirty="0"/>
              <a:t>Method GET par </a:t>
            </a:r>
            <a:r>
              <a:rPr lang="fr-FR" dirty="0" err="1"/>
              <a:t>defaut</a:t>
            </a:r>
            <a:endParaRPr lang="fr-FR" dirty="0"/>
          </a:p>
          <a:p>
            <a:pPr lvl="1"/>
            <a:r>
              <a:rPr lang="fr-FR" dirty="0"/>
              <a:t>1</a:t>
            </a:r>
            <a:r>
              <a:rPr lang="fr-FR" baseline="30000" dirty="0"/>
              <a:t>er</a:t>
            </a:r>
            <a:r>
              <a:rPr lang="fr-FR" dirty="0"/>
              <a:t> </a:t>
            </a:r>
            <a:r>
              <a:rPr lang="fr-FR" dirty="0" err="1"/>
              <a:t>then</a:t>
            </a:r>
            <a:r>
              <a:rPr lang="fr-FR" dirty="0"/>
              <a:t> : pour convertir un </a:t>
            </a:r>
            <a:r>
              <a:rPr lang="fr-FR" dirty="0" err="1"/>
              <a:t>stream</a:t>
            </a:r>
            <a:r>
              <a:rPr lang="fr-FR" dirty="0"/>
              <a:t> de réponse </a:t>
            </a:r>
            <a:r>
              <a:rPr lang="fr-FR" dirty="0">
                <a:sym typeface="Wingdings" panose="05000000000000000000" pitchFamily="2" charset="2"/>
              </a:rPr>
              <a:t></a:t>
            </a:r>
            <a:r>
              <a:rPr lang="fr-FR" dirty="0"/>
              <a:t> réponse lisible</a:t>
            </a:r>
          </a:p>
          <a:p>
            <a:pPr lvl="2"/>
            <a:r>
              <a:rPr lang="fr-FR" dirty="0"/>
              <a:t>Différents formats</a:t>
            </a:r>
          </a:p>
          <a:p>
            <a:pPr lvl="2"/>
            <a:r>
              <a:rPr lang="fr-FR" dirty="0"/>
              <a:t>Conversion json -&gt;objet</a:t>
            </a:r>
          </a:p>
          <a:p>
            <a:pPr lvl="1"/>
            <a:endParaRPr lang="fr-FR" dirty="0"/>
          </a:p>
          <a:p>
            <a:pPr lvl="1"/>
            <a:r>
              <a:rPr lang="fr-FR" dirty="0"/>
              <a:t>2eme </a:t>
            </a:r>
            <a:r>
              <a:rPr lang="fr-FR" dirty="0" err="1"/>
              <a:t>then</a:t>
            </a:r>
            <a:r>
              <a:rPr lang="fr-FR" dirty="0"/>
              <a:t> : traitement après conversion</a:t>
            </a:r>
          </a:p>
          <a:p>
            <a:pPr lvl="1"/>
            <a:endParaRPr lang="fr-FR" dirty="0"/>
          </a:p>
          <a:p>
            <a:pPr lvl="1"/>
            <a:r>
              <a:rPr lang="fr-FR" dirty="0"/>
              <a:t>Un objet de configuration de la demande peut être fournit en 2eme arg de </a:t>
            </a:r>
            <a:r>
              <a:rPr lang="fr-FR" dirty="0" err="1"/>
              <a:t>fetch</a:t>
            </a:r>
            <a:endParaRPr lang="fr-FR" dirty="0"/>
          </a:p>
          <a:p>
            <a:pPr lvl="2"/>
            <a:r>
              <a:rPr lang="fr-FR" altLang="fr-FR" dirty="0" err="1">
                <a:solidFill>
                  <a:srgbClr val="000000"/>
                </a:solidFill>
                <a:latin typeface="Inconsolata"/>
              </a:rPr>
              <a:t>fetch</a:t>
            </a:r>
            <a:r>
              <a:rPr lang="fr-FR" altLang="fr-FR" dirty="0">
                <a:solidFill>
                  <a:srgbClr val="000000"/>
                </a:solidFill>
                <a:latin typeface="Inconsolata"/>
              </a:rPr>
              <a:t>('</a:t>
            </a:r>
            <a:r>
              <a:rPr lang="fr-FR" dirty="0">
                <a:hlinkClick r:id="rId3"/>
              </a:rPr>
              <a:t>https://www.reddit.com/r/javascript/.json</a:t>
            </a:r>
            <a:r>
              <a:rPr lang="fr-FR" altLang="fr-FR" dirty="0">
                <a:solidFill>
                  <a:srgbClr val="000000"/>
                </a:solidFill>
                <a:latin typeface="Inconsolata"/>
              </a:rPr>
              <a:t>', { </a:t>
            </a:r>
          </a:p>
          <a:p>
            <a:pPr marL="914400" lvl="2" indent="0">
              <a:buNone/>
            </a:pPr>
            <a:r>
              <a:rPr lang="fr-FR" altLang="fr-FR" dirty="0">
                <a:solidFill>
                  <a:srgbClr val="008080"/>
                </a:solidFill>
                <a:latin typeface="Inconsolata"/>
              </a:rPr>
              <a:t>	</a:t>
            </a:r>
            <a:r>
              <a:rPr lang="fr-FR" altLang="fr-FR" dirty="0" err="1">
                <a:solidFill>
                  <a:srgbClr val="008080"/>
                </a:solidFill>
                <a:latin typeface="Inconsolata"/>
              </a:rPr>
              <a:t>method</a:t>
            </a:r>
            <a:r>
              <a:rPr lang="fr-FR" altLang="fr-FR" dirty="0">
                <a:solidFill>
                  <a:srgbClr val="000000"/>
                </a:solidFill>
                <a:latin typeface="Inconsolata"/>
              </a:rPr>
              <a:t>: '</a:t>
            </a:r>
            <a:r>
              <a:rPr lang="fr-FR" altLang="fr-FR" dirty="0">
                <a:solidFill>
                  <a:srgbClr val="DD1144"/>
                </a:solidFill>
                <a:latin typeface="Inconsolata"/>
              </a:rPr>
              <a:t>post</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dirty="0">
                <a:solidFill>
                  <a:srgbClr val="008080"/>
                </a:solidFill>
                <a:latin typeface="Inconsolata"/>
              </a:rPr>
              <a:t>body</a:t>
            </a:r>
            <a:r>
              <a:rPr lang="fr-FR" altLang="fr-FR" dirty="0">
                <a:solidFill>
                  <a:srgbClr val="000000"/>
                </a:solidFill>
                <a:latin typeface="Inconsolata"/>
              </a:rPr>
              <a:t>: </a:t>
            </a:r>
            <a:r>
              <a:rPr lang="fr-FR" altLang="fr-FR" dirty="0" err="1">
                <a:solidFill>
                  <a:srgbClr val="000000"/>
                </a:solidFill>
                <a:latin typeface="Inconsolata"/>
              </a:rPr>
              <a:t>JSON.stringify</a:t>
            </a:r>
            <a:r>
              <a:rPr lang="fr-FR" altLang="fr-FR" dirty="0">
                <a:solidFill>
                  <a:srgbClr val="000000"/>
                </a:solidFill>
                <a:latin typeface="Inconsolata"/>
              </a:rPr>
              <a:t>(</a:t>
            </a:r>
            <a:r>
              <a:rPr lang="fr-FR" altLang="fr-FR" dirty="0" err="1">
                <a:solidFill>
                  <a:srgbClr val="000000"/>
                </a:solidFill>
                <a:latin typeface="Inconsolata"/>
              </a:rPr>
              <a:t>opts</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sz="1900" dirty="0">
                <a:solidFill>
                  <a:srgbClr val="000000"/>
                </a:solidFill>
                <a:latin typeface="Inconsolata"/>
              </a:rPr>
              <a:t>.</a:t>
            </a:r>
            <a:r>
              <a:rPr lang="fr-FR" altLang="fr-FR" sz="1900" dirty="0" err="1">
                <a:solidFill>
                  <a:srgbClr val="000000"/>
                </a:solidFill>
                <a:latin typeface="Inconsolata"/>
              </a:rPr>
              <a:t>then</a:t>
            </a:r>
            <a:r>
              <a:rPr lang="fr-FR" altLang="fr-FR" sz="1300" dirty="0">
                <a:solidFill>
                  <a:srgbClr val="000000"/>
                </a:solidFill>
                <a:latin typeface="Inconsolata"/>
              </a:rPr>
              <a:t>(…)</a:t>
            </a:r>
            <a:r>
              <a:rPr lang="fr-FR" altLang="fr-FR" sz="1500" dirty="0">
                <a:solidFill>
                  <a:srgbClr val="000000"/>
                </a:solidFill>
                <a:latin typeface="Inconsolata"/>
              </a:rPr>
              <a:t>.</a:t>
            </a:r>
            <a:r>
              <a:rPr lang="fr-FR" altLang="fr-FR" sz="1500" dirty="0" err="1">
                <a:solidFill>
                  <a:srgbClr val="000000"/>
                </a:solidFill>
                <a:latin typeface="Inconsolata"/>
              </a:rPr>
              <a:t>then</a:t>
            </a:r>
            <a:r>
              <a:rPr lang="fr-FR" altLang="fr-FR" sz="1500" dirty="0">
                <a:solidFill>
                  <a:srgbClr val="000000"/>
                </a:solidFill>
                <a:latin typeface="Inconsolata"/>
              </a:rPr>
              <a:t>(…)</a:t>
            </a:r>
            <a:endParaRPr lang="fr-FR" altLang="fr-FR" sz="5000" dirty="0">
              <a:latin typeface="Arial" panose="020B0604020202020204" pitchFamily="34" charset="0"/>
            </a:endParaRPr>
          </a:p>
          <a:p>
            <a:pPr lvl="1"/>
            <a:endParaRPr lang="fr-FR" dirty="0"/>
          </a:p>
        </p:txBody>
      </p:sp>
      <p:sp>
        <p:nvSpPr>
          <p:cNvPr id="5" name="Espace réservé du contenu 4">
            <a:extLst>
              <a:ext uri="{FF2B5EF4-FFF2-40B4-BE49-F238E27FC236}">
                <a16:creationId xmlns="" xmlns:a16="http://schemas.microsoft.com/office/drawing/2014/main" id="{21611345-3F74-4F23-84DF-4CEB9A69B514}"/>
              </a:ext>
            </a:extLst>
          </p:cNvPr>
          <p:cNvSpPr>
            <a:spLocks noGrp="1"/>
          </p:cNvSpPr>
          <p:nvPr>
            <p:ph sz="quarter" idx="14"/>
          </p:nvPr>
        </p:nvSpPr>
        <p:spPr/>
        <p:txBody>
          <a:bodyPr/>
          <a:lstStyle/>
          <a:p>
            <a:r>
              <a:rPr lang="fr-FR" dirty="0"/>
              <a:t>Exemple GET :</a:t>
            </a:r>
          </a:p>
        </p:txBody>
      </p:sp>
      <p:sp>
        <p:nvSpPr>
          <p:cNvPr id="7" name="Rectangle 2">
            <a:extLst>
              <a:ext uri="{FF2B5EF4-FFF2-40B4-BE49-F238E27FC236}">
                <a16:creationId xmlns="" xmlns:a16="http://schemas.microsoft.com/office/drawing/2014/main" id="{9BAE9980-C524-4047-9B92-836150B5CD86}"/>
              </a:ext>
            </a:extLst>
          </p:cNvPr>
          <p:cNvSpPr>
            <a:spLocks noChangeArrowheads="1"/>
          </p:cNvSpPr>
          <p:nvPr/>
        </p:nvSpPr>
        <p:spPr bwMode="auto">
          <a:xfrm>
            <a:off x="7575307" y="1896721"/>
            <a:ext cx="3984631" cy="2708434"/>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myImage</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document</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querySelector</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a:t>
            </a:r>
            <a:r>
              <a:rPr kumimoji="0" lang="fr-FR" altLang="fr-FR" sz="1600" b="0" i="0" u="none" strike="noStrike" cap="none" normalizeH="0" baseline="0" dirty="0" err="1">
                <a:ln>
                  <a:noFill/>
                </a:ln>
                <a:solidFill>
                  <a:srgbClr val="669900"/>
                </a:solidFill>
                <a:effectLst/>
                <a:latin typeface="Consolas" panose="020B0609020204030204" pitchFamily="49" charset="0"/>
              </a:rPr>
              <a:t>img</a:t>
            </a:r>
            <a:r>
              <a:rPr kumimoji="0" lang="fr-FR" altLang="fr-FR" sz="1600" b="0" i="0" u="none" strike="noStrike" cap="none" normalizeH="0" baseline="0" dirty="0">
                <a:ln>
                  <a:noFill/>
                </a:ln>
                <a:solidFill>
                  <a:srgbClr val="669900"/>
                </a:solidFill>
                <a:effectLst/>
                <a:latin typeface="Consolas" panose="020B0609020204030204" pitchFamily="49" charset="0"/>
              </a:rPr>
              <a:t>’</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DD4A68"/>
                </a:solidFill>
                <a:effectLst/>
                <a:latin typeface="Consolas" panose="020B0609020204030204" pitchFamily="49" charset="0"/>
              </a:rPr>
              <a:t>fetch</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'flowers.jpg’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return</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response</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objectURL</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990055"/>
                </a:solidFill>
                <a:effectLst/>
                <a:latin typeface="Consolas" panose="020B0609020204030204" pitchFamily="49" charset="0"/>
              </a:rPr>
              <a:t>URL</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createObjectURL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myImage</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src</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3577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D7A18799-49D9-4FD0-9C56-467D22B7E118}"/>
              </a:ext>
            </a:extLst>
          </p:cNvPr>
          <p:cNvSpPr>
            <a:spLocks noGrp="1"/>
          </p:cNvSpPr>
          <p:nvPr>
            <p:ph type="title"/>
          </p:nvPr>
        </p:nvSpPr>
        <p:spPr/>
        <p:txBody>
          <a:bodyPr/>
          <a:lstStyle/>
          <a:p>
            <a:r>
              <a:rPr lang="fr-FR" dirty="0"/>
              <a:t>TP rappels</a:t>
            </a:r>
          </a:p>
        </p:txBody>
      </p:sp>
      <p:sp>
        <p:nvSpPr>
          <p:cNvPr id="5" name="Espace réservé du contenu 4">
            <a:extLst>
              <a:ext uri="{FF2B5EF4-FFF2-40B4-BE49-F238E27FC236}">
                <a16:creationId xmlns="" xmlns:a16="http://schemas.microsoft.com/office/drawing/2014/main" id="{1394A0F7-FC03-452C-B1E1-FFD1AC7867B6}"/>
              </a:ext>
            </a:extLst>
          </p:cNvPr>
          <p:cNvSpPr>
            <a:spLocks noGrp="1"/>
          </p:cNvSpPr>
          <p:nvPr>
            <p:ph idx="1"/>
          </p:nvPr>
        </p:nvSpPr>
        <p:spPr/>
        <p:txBody>
          <a:bodyPr>
            <a:normAutofit fontScale="92500" lnSpcReduction="20000"/>
          </a:bodyPr>
          <a:lstStyle/>
          <a:p>
            <a:r>
              <a:rPr lang="fr-FR" dirty="0"/>
              <a:t>Exécuter un serveur json-serveur</a:t>
            </a:r>
          </a:p>
          <a:p>
            <a:pPr lvl="1"/>
            <a:r>
              <a:rPr lang="fr-FR" dirty="0"/>
              <a:t>Sur le flux en commentaire</a:t>
            </a:r>
          </a:p>
          <a:p>
            <a:pPr lvl="2"/>
            <a:r>
              <a:rPr lang="fr-FR" dirty="0">
                <a:hlinkClick r:id="rId3"/>
              </a:rPr>
              <a:t>http://mon-json-server/images</a:t>
            </a:r>
            <a:r>
              <a:rPr lang="fr-FR" dirty="0"/>
              <a:t> et </a:t>
            </a:r>
            <a:r>
              <a:rPr lang="fr-FR" dirty="0">
                <a:hlinkClick r:id="rId4"/>
              </a:rPr>
              <a:t>http://mon-json-server/images/1</a:t>
            </a:r>
            <a:endParaRPr lang="fr-FR" dirty="0"/>
          </a:p>
          <a:p>
            <a:pPr lvl="1"/>
            <a:endParaRPr lang="fr-FR" dirty="0"/>
          </a:p>
          <a:p>
            <a:r>
              <a:rPr lang="fr-FR" dirty="0"/>
              <a:t>Faites un </a:t>
            </a:r>
            <a:r>
              <a:rPr lang="fr-FR" b="1" dirty="0"/>
              <a:t>objet </a:t>
            </a:r>
            <a:r>
              <a:rPr lang="fr-FR" dirty="0"/>
              <a:t>permettant, </a:t>
            </a:r>
          </a:p>
          <a:p>
            <a:pPr lvl="1"/>
            <a:r>
              <a:rPr lang="fr-FR" dirty="0"/>
              <a:t>d’effectuer des appels Rest pour</a:t>
            </a:r>
          </a:p>
          <a:p>
            <a:pPr lvl="2"/>
            <a:r>
              <a:rPr lang="fr-FR" dirty="0"/>
              <a:t>GET une ressource images sur le json-server</a:t>
            </a:r>
          </a:p>
          <a:p>
            <a:pPr lvl="2"/>
            <a:r>
              <a:rPr lang="fr-FR" dirty="0"/>
              <a:t>GET sur un ressource générique sur le json-server</a:t>
            </a:r>
          </a:p>
          <a:p>
            <a:pPr lvl="1"/>
            <a:endParaRPr lang="fr-FR" dirty="0"/>
          </a:p>
          <a:p>
            <a:pPr lvl="1"/>
            <a:r>
              <a:rPr lang="fr-FR" dirty="0"/>
              <a:t>Exécuter une call une fois la réponse reçue </a:t>
            </a:r>
          </a:p>
          <a:p>
            <a:pPr lvl="2"/>
            <a:r>
              <a:rPr lang="fr-FR" dirty="0"/>
              <a:t>Console log de l’objet reçue</a:t>
            </a:r>
          </a:p>
          <a:p>
            <a:pPr lvl="1"/>
            <a:endParaRPr lang="fr-FR" dirty="0"/>
          </a:p>
          <a:p>
            <a:pPr lvl="1"/>
            <a:r>
              <a:rPr lang="fr-FR" dirty="0"/>
              <a:t>Prévoir aussi les fonctions pour POST, PUT, PATCH, DELETE</a:t>
            </a:r>
          </a:p>
          <a:p>
            <a:pPr lvl="1"/>
            <a:endParaRPr lang="fr-FR" dirty="0"/>
          </a:p>
        </p:txBody>
      </p:sp>
      <p:sp>
        <p:nvSpPr>
          <p:cNvPr id="6" name="Rectangle : avec coin rogné 5">
            <a:extLst>
              <a:ext uri="{FF2B5EF4-FFF2-40B4-BE49-F238E27FC236}">
                <a16:creationId xmlns="" xmlns:a16="http://schemas.microsoft.com/office/drawing/2014/main" id="{85947194-92F0-48C6-BAF2-698F4FFA2BF3}"/>
              </a:ext>
            </a:extLst>
          </p:cNvPr>
          <p:cNvSpPr/>
          <p:nvPr/>
        </p:nvSpPr>
        <p:spPr>
          <a:xfrm>
            <a:off x="9248172" y="2569580"/>
            <a:ext cx="2476982" cy="2997843"/>
          </a:xfrm>
          <a:prstGeom prst="snip1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u="sng" dirty="0">
                <a:solidFill>
                  <a:schemeClr val="tx1"/>
                </a:solidFill>
              </a:rPr>
              <a:t>Images</a:t>
            </a:r>
          </a:p>
        </p:txBody>
      </p:sp>
      <p:sp>
        <p:nvSpPr>
          <p:cNvPr id="7" name="Rectangle 6">
            <a:extLst>
              <a:ext uri="{FF2B5EF4-FFF2-40B4-BE49-F238E27FC236}">
                <a16:creationId xmlns="" xmlns:a16="http://schemas.microsoft.com/office/drawing/2014/main" id="{77C242F1-E5BA-4C66-86C8-57D4C37E2B2A}"/>
              </a:ext>
            </a:extLst>
          </p:cNvPr>
          <p:cNvSpPr/>
          <p:nvPr/>
        </p:nvSpPr>
        <p:spPr>
          <a:xfrm>
            <a:off x="9444942" y="3243801"/>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id:1, </a:t>
            </a:r>
          </a:p>
          <a:p>
            <a:pPr algn="ctr"/>
            <a:r>
              <a:rPr lang="fr-FR" dirty="0"/>
              <a:t>url:"http:..."</a:t>
            </a:r>
          </a:p>
        </p:txBody>
      </p:sp>
      <p:sp>
        <p:nvSpPr>
          <p:cNvPr id="8" name="Rectangle 7">
            <a:extLst>
              <a:ext uri="{FF2B5EF4-FFF2-40B4-BE49-F238E27FC236}">
                <a16:creationId xmlns="" xmlns:a16="http://schemas.microsoft.com/office/drawing/2014/main" id="{30028741-1405-49FB-B063-ADFE269D8568}"/>
              </a:ext>
            </a:extLst>
          </p:cNvPr>
          <p:cNvSpPr/>
          <p:nvPr/>
        </p:nvSpPr>
        <p:spPr>
          <a:xfrm>
            <a:off x="9470017" y="3928636"/>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id:2, </a:t>
            </a:r>
          </a:p>
          <a:p>
            <a:pPr algn="ctr"/>
            <a:r>
              <a:rPr lang="fr-FR" dirty="0"/>
              <a:t>url:"http:..."</a:t>
            </a:r>
          </a:p>
        </p:txBody>
      </p:sp>
      <p:sp>
        <p:nvSpPr>
          <p:cNvPr id="9" name="Rectangle 8">
            <a:extLst>
              <a:ext uri="{FF2B5EF4-FFF2-40B4-BE49-F238E27FC236}">
                <a16:creationId xmlns="" xmlns:a16="http://schemas.microsoft.com/office/drawing/2014/main" id="{29DA0C90-CBDE-40D3-B32B-ECE131F5404D}"/>
              </a:ext>
            </a:extLst>
          </p:cNvPr>
          <p:cNvSpPr/>
          <p:nvPr/>
        </p:nvSpPr>
        <p:spPr>
          <a:xfrm>
            <a:off x="9495092" y="4601894"/>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id:3,</a:t>
            </a:r>
          </a:p>
          <a:p>
            <a:pPr algn="ctr"/>
            <a:r>
              <a:rPr lang="fr-FR" dirty="0"/>
              <a:t>url:"http:..."</a:t>
            </a:r>
          </a:p>
        </p:txBody>
      </p:sp>
    </p:spTree>
    <p:extLst>
      <p:ext uri="{BB962C8B-B14F-4D97-AF65-F5344CB8AC3E}">
        <p14:creationId xmlns:p14="http://schemas.microsoft.com/office/powerpoint/2010/main" val="2400996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BD123A56-9546-430B-9CB2-AA34ED4E4741}"/>
              </a:ext>
            </a:extLst>
          </p:cNvPr>
          <p:cNvSpPr>
            <a:spLocks noGrp="1"/>
          </p:cNvSpPr>
          <p:nvPr>
            <p:ph type="title"/>
          </p:nvPr>
        </p:nvSpPr>
        <p:spPr/>
        <p:txBody>
          <a:bodyPr/>
          <a:lstStyle/>
          <a:p>
            <a:r>
              <a:rPr lang="fr-FR" dirty="0"/>
              <a:t>Concept React</a:t>
            </a:r>
          </a:p>
        </p:txBody>
      </p:sp>
      <p:sp>
        <p:nvSpPr>
          <p:cNvPr id="6" name="Espace réservé du texte 5">
            <a:extLst>
              <a:ext uri="{FF2B5EF4-FFF2-40B4-BE49-F238E27FC236}">
                <a16:creationId xmlns="" xmlns:a16="http://schemas.microsoft.com/office/drawing/2014/main" id="{8FF8211F-7F66-44F9-92DB-8B26F3E69D1B}"/>
              </a:ext>
            </a:extLst>
          </p:cNvPr>
          <p:cNvSpPr>
            <a:spLocks noGrp="1"/>
          </p:cNvSpPr>
          <p:nvPr>
            <p:ph type="body" idx="1"/>
          </p:nvPr>
        </p:nvSpPr>
        <p:spPr/>
        <p:txBody>
          <a:bodyPr/>
          <a:lstStyle/>
          <a:p>
            <a:r>
              <a:rPr lang="fr-FR" dirty="0"/>
              <a:t>Y ‘ a quoi dedans ?</a:t>
            </a:r>
          </a:p>
        </p:txBody>
      </p:sp>
      <p:pic>
        <p:nvPicPr>
          <p:cNvPr id="3" name="Image 2">
            <a:extLst>
              <a:ext uri="{FF2B5EF4-FFF2-40B4-BE49-F238E27FC236}">
                <a16:creationId xmlns="" xmlns:a16="http://schemas.microsoft.com/office/drawing/2014/main" id="{8BBD8342-4FC7-4E66-AA28-AD0556D1E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130" y="862976"/>
            <a:ext cx="3228825" cy="3724614"/>
          </a:xfrm>
          <a:prstGeom prst="rect">
            <a:avLst/>
          </a:prstGeom>
        </p:spPr>
      </p:pic>
    </p:spTree>
    <p:extLst>
      <p:ext uri="{BB962C8B-B14F-4D97-AF65-F5344CB8AC3E}">
        <p14:creationId xmlns:p14="http://schemas.microsoft.com/office/powerpoint/2010/main" val="15034586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 xmlns:a16="http://schemas.microsoft.com/office/drawing/2014/main" id="{792CDABE-0FAD-4CA7-9F5A-98CB1B10E0FE}"/>
              </a:ext>
            </a:extLst>
          </p:cNvPr>
          <p:cNvSpPr>
            <a:spLocks noGrp="1"/>
          </p:cNvSpPr>
          <p:nvPr>
            <p:ph idx="1"/>
          </p:nvPr>
        </p:nvSpPr>
        <p:spPr/>
        <p:txBody>
          <a:bodyPr/>
          <a:lstStyle/>
          <a:p>
            <a:r>
              <a:rPr lang="fr-FR" dirty="0"/>
              <a:t>Create-react-app</a:t>
            </a:r>
          </a:p>
          <a:p>
            <a:pPr lvl="1"/>
            <a:r>
              <a:rPr lang="fr-FR" dirty="0" err="1"/>
              <a:t>Scafolding</a:t>
            </a:r>
            <a:r>
              <a:rPr lang="fr-FR" dirty="0"/>
              <a:t> d’une appli</a:t>
            </a:r>
          </a:p>
          <a:p>
            <a:pPr lvl="2"/>
            <a:r>
              <a:rPr lang="fr-FR" dirty="0"/>
              <a:t>Dissociation code react / </a:t>
            </a:r>
            <a:r>
              <a:rPr lang="fr-FR" dirty="0" err="1"/>
              <a:t>static</a:t>
            </a:r>
            <a:r>
              <a:rPr lang="fr-FR" dirty="0"/>
              <a:t> </a:t>
            </a:r>
            <a:r>
              <a:rPr lang="fr-FR" dirty="0" err="1"/>
              <a:t>asserts</a:t>
            </a:r>
            <a:endParaRPr lang="fr-FR" dirty="0"/>
          </a:p>
          <a:p>
            <a:pPr lvl="2"/>
            <a:r>
              <a:rPr lang="fr-FR" dirty="0"/>
              <a:t>Building</a:t>
            </a:r>
          </a:p>
          <a:p>
            <a:pPr lvl="2"/>
            <a:r>
              <a:rPr lang="fr-FR" dirty="0"/>
              <a:t>Serve</a:t>
            </a:r>
          </a:p>
          <a:p>
            <a:pPr lvl="2"/>
            <a:r>
              <a:rPr lang="fr-FR" dirty="0" err="1"/>
              <a:t>Webpack</a:t>
            </a:r>
            <a:r>
              <a:rPr lang="fr-FR" dirty="0"/>
              <a:t>, </a:t>
            </a:r>
            <a:r>
              <a:rPr lang="fr-FR" dirty="0" err="1"/>
              <a:t>pré-configurer</a:t>
            </a:r>
            <a:endParaRPr lang="fr-FR" dirty="0"/>
          </a:p>
          <a:p>
            <a:pPr lvl="2"/>
            <a:r>
              <a:rPr lang="fr-FR" dirty="0"/>
              <a:t>Ejection possible de CRA</a:t>
            </a:r>
          </a:p>
          <a:p>
            <a:pPr lvl="2"/>
            <a:endParaRPr lang="fr-FR" dirty="0"/>
          </a:p>
          <a:p>
            <a:pPr lvl="2"/>
            <a:r>
              <a:rPr lang="fr-FR" dirty="0"/>
              <a:t>Commande </a:t>
            </a:r>
          </a:p>
          <a:p>
            <a:pPr lvl="3"/>
            <a:r>
              <a:rPr lang="fr-FR" dirty="0" err="1"/>
              <a:t>npx</a:t>
            </a:r>
            <a:r>
              <a:rPr lang="fr-FR" dirty="0"/>
              <a:t> </a:t>
            </a:r>
            <a:r>
              <a:rPr lang="fr-FR" dirty="0" err="1"/>
              <a:t>create</a:t>
            </a:r>
            <a:r>
              <a:rPr lang="fr-FR" dirty="0"/>
              <a:t>-react-app mon-app</a:t>
            </a:r>
          </a:p>
        </p:txBody>
      </p:sp>
    </p:spTree>
    <p:extLst>
      <p:ext uri="{BB962C8B-B14F-4D97-AF65-F5344CB8AC3E}">
        <p14:creationId xmlns:p14="http://schemas.microsoft.com/office/powerpoint/2010/main" val="335530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 xmlns:a16="http://schemas.microsoft.com/office/drawing/2014/main" id="{3D574F98-20D3-4C3A-A39A-CA5C159A93B4}"/>
              </a:ext>
            </a:extLst>
          </p:cNvPr>
          <p:cNvSpPr>
            <a:spLocks noGrp="1"/>
          </p:cNvSpPr>
          <p:nvPr>
            <p:ph idx="1"/>
          </p:nvPr>
        </p:nvSpPr>
        <p:spPr/>
        <p:txBody>
          <a:bodyPr/>
          <a:lstStyle/>
          <a:p>
            <a:r>
              <a:rPr lang="fr-FR" dirty="0"/>
              <a:t>React c’est une </a:t>
            </a:r>
            <a:r>
              <a:rPr lang="fr-FR" b="1" dirty="0"/>
              <a:t>librairie</a:t>
            </a:r>
            <a:r>
              <a:rPr lang="fr-FR" dirty="0"/>
              <a:t> js/</a:t>
            </a:r>
            <a:r>
              <a:rPr lang="fr-FR" dirty="0" err="1"/>
              <a:t>ts</a:t>
            </a:r>
            <a:r>
              <a:rPr lang="fr-FR" dirty="0"/>
              <a:t>, elle permet</a:t>
            </a:r>
          </a:p>
          <a:p>
            <a:pPr lvl="2"/>
            <a:r>
              <a:rPr lang="fr-FR" dirty="0"/>
              <a:t>De créer des applications clientes web</a:t>
            </a:r>
          </a:p>
          <a:p>
            <a:pPr lvl="3"/>
            <a:endParaRPr lang="fr-FR" dirty="0"/>
          </a:p>
          <a:p>
            <a:pPr lvl="3"/>
            <a:r>
              <a:rPr lang="fr-FR" dirty="0"/>
              <a:t>Créer de petit composant à assembler entre eux</a:t>
            </a:r>
          </a:p>
          <a:p>
            <a:pPr lvl="3"/>
            <a:endParaRPr lang="fr-FR" dirty="0"/>
          </a:p>
          <a:p>
            <a:pPr lvl="3"/>
            <a:r>
              <a:rPr lang="fr-FR" dirty="0"/>
              <a:t>Assembler de plus gros composants constituer de plus </a:t>
            </a:r>
          </a:p>
          <a:p>
            <a:pPr marL="1371600" lvl="3" indent="0">
              <a:buNone/>
            </a:pPr>
            <a:r>
              <a:rPr lang="fr-FR" dirty="0"/>
              <a:t>petit composants</a:t>
            </a:r>
          </a:p>
          <a:p>
            <a:pPr lvl="3"/>
            <a:endParaRPr lang="fr-FR" dirty="0"/>
          </a:p>
          <a:p>
            <a:pPr lvl="3"/>
            <a:r>
              <a:rPr lang="fr-FR" dirty="0"/>
              <a:t>Faire interagir ces gros composants entre eux </a:t>
            </a:r>
          </a:p>
          <a:p>
            <a:pPr lvl="3"/>
            <a:endParaRPr lang="fr-FR" dirty="0"/>
          </a:p>
          <a:p>
            <a:pPr lvl="3"/>
            <a:r>
              <a:rPr lang="fr-FR" dirty="0"/>
              <a:t>Créer une app grâce aux composants</a:t>
            </a:r>
          </a:p>
          <a:p>
            <a:pPr lvl="2"/>
            <a:endParaRPr lang="fr-FR" dirty="0"/>
          </a:p>
          <a:p>
            <a:pPr lvl="2"/>
            <a:endParaRPr lang="fr-FR" dirty="0"/>
          </a:p>
          <a:p>
            <a:pPr lvl="2"/>
            <a:endParaRPr lang="fr-FR" dirty="0"/>
          </a:p>
        </p:txBody>
      </p:sp>
      <p:sp>
        <p:nvSpPr>
          <p:cNvPr id="4" name="Ellipse 3">
            <a:extLst>
              <a:ext uri="{FF2B5EF4-FFF2-40B4-BE49-F238E27FC236}">
                <a16:creationId xmlns="" xmlns:a16="http://schemas.microsoft.com/office/drawing/2014/main" id="{320CC1C6-C098-4B88-9EB7-681084849C9E}"/>
              </a:ext>
            </a:extLst>
          </p:cNvPr>
          <p:cNvSpPr/>
          <p:nvPr/>
        </p:nvSpPr>
        <p:spPr>
          <a:xfrm>
            <a:off x="8229600" y="1771048"/>
            <a:ext cx="3388093" cy="300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Et c’est tout !!!!</a:t>
            </a:r>
          </a:p>
        </p:txBody>
      </p:sp>
    </p:spTree>
    <p:extLst>
      <p:ext uri="{BB962C8B-B14F-4D97-AF65-F5344CB8AC3E}">
        <p14:creationId xmlns:p14="http://schemas.microsoft.com/office/powerpoint/2010/main" val="21856102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E7FC4E14-9482-4AE0-9A57-44E8253EEC57}"/>
              </a:ext>
            </a:extLst>
          </p:cNvPr>
          <p:cNvSpPr>
            <a:spLocks noGrp="1"/>
          </p:cNvSpPr>
          <p:nvPr>
            <p:ph type="title"/>
          </p:nvPr>
        </p:nvSpPr>
        <p:spPr/>
        <p:txBody>
          <a:bodyPr/>
          <a:lstStyle/>
          <a:p>
            <a:r>
              <a:rPr lang="fr-FR" dirty="0"/>
              <a:t>CRNA</a:t>
            </a:r>
          </a:p>
        </p:txBody>
      </p:sp>
      <p:sp>
        <p:nvSpPr>
          <p:cNvPr id="5" name="Espace réservé du contenu 4">
            <a:extLst>
              <a:ext uri="{FF2B5EF4-FFF2-40B4-BE49-F238E27FC236}">
                <a16:creationId xmlns="" xmlns:a16="http://schemas.microsoft.com/office/drawing/2014/main" id="{792CDABE-0FAD-4CA7-9F5A-98CB1B10E0FE}"/>
              </a:ext>
            </a:extLst>
          </p:cNvPr>
          <p:cNvSpPr>
            <a:spLocks noGrp="1"/>
          </p:cNvSpPr>
          <p:nvPr>
            <p:ph idx="1"/>
          </p:nvPr>
        </p:nvSpPr>
        <p:spPr/>
        <p:txBody>
          <a:bodyPr/>
          <a:lstStyle/>
          <a:p>
            <a:r>
              <a:rPr lang="fr-FR" dirty="0"/>
              <a:t>Create-react-</a:t>
            </a:r>
            <a:r>
              <a:rPr lang="fr-FR" sz="4000" b="1" dirty="0"/>
              <a:t>native</a:t>
            </a:r>
            <a:r>
              <a:rPr lang="fr-FR" dirty="0"/>
              <a:t>-app</a:t>
            </a:r>
          </a:p>
          <a:p>
            <a:pPr lvl="1"/>
            <a:r>
              <a:rPr lang="fr-FR" dirty="0" err="1"/>
              <a:t>Scafolding</a:t>
            </a:r>
            <a:r>
              <a:rPr lang="fr-FR" dirty="0"/>
              <a:t> d’une appli react-</a:t>
            </a:r>
            <a:r>
              <a:rPr lang="fr-FR" dirty="0" err="1"/>
              <a:t>nativeBuilding</a:t>
            </a:r>
            <a:endParaRPr lang="fr-FR" dirty="0"/>
          </a:p>
          <a:p>
            <a:pPr lvl="2"/>
            <a:r>
              <a:rPr lang="fr-FR" dirty="0"/>
              <a:t>Serve</a:t>
            </a:r>
          </a:p>
          <a:p>
            <a:pPr lvl="2"/>
            <a:r>
              <a:rPr lang="fr-FR" dirty="0"/>
              <a:t>Compilation &amp; Simulation sur </a:t>
            </a:r>
            <a:r>
              <a:rPr lang="fr-FR" dirty="0" err="1"/>
              <a:t>android</a:t>
            </a:r>
            <a:r>
              <a:rPr lang="fr-FR" dirty="0"/>
              <a:t> (</a:t>
            </a:r>
            <a:r>
              <a:rPr lang="fr-FR" dirty="0" err="1"/>
              <a:t>win</a:t>
            </a:r>
            <a:r>
              <a:rPr lang="fr-FR" dirty="0"/>
              <a:t> &amp; mac)</a:t>
            </a:r>
          </a:p>
          <a:p>
            <a:pPr lvl="2"/>
            <a:r>
              <a:rPr lang="fr-FR" dirty="0"/>
              <a:t>Compilation et simulation </a:t>
            </a:r>
            <a:r>
              <a:rPr lang="fr-FR" dirty="0" err="1"/>
              <a:t>ios</a:t>
            </a:r>
            <a:r>
              <a:rPr lang="fr-FR" dirty="0"/>
              <a:t> (</a:t>
            </a:r>
            <a:r>
              <a:rPr lang="fr-FR" dirty="0" err="1"/>
              <a:t>xcode</a:t>
            </a:r>
            <a:r>
              <a:rPr lang="fr-FR" dirty="0"/>
              <a:t> mac)</a:t>
            </a:r>
          </a:p>
          <a:p>
            <a:pPr lvl="2"/>
            <a:r>
              <a:rPr lang="fr-FR" dirty="0"/>
              <a:t>Ejection possible de CRNA</a:t>
            </a:r>
          </a:p>
          <a:p>
            <a:pPr lvl="2"/>
            <a:endParaRPr lang="fr-FR" dirty="0"/>
          </a:p>
          <a:p>
            <a:pPr lvl="2"/>
            <a:r>
              <a:rPr lang="fr-FR" dirty="0"/>
              <a:t>Commande </a:t>
            </a:r>
          </a:p>
          <a:p>
            <a:pPr lvl="3"/>
            <a:r>
              <a:rPr lang="fr-FR" dirty="0" err="1"/>
              <a:t>npx</a:t>
            </a:r>
            <a:r>
              <a:rPr lang="fr-FR" dirty="0"/>
              <a:t> </a:t>
            </a:r>
            <a:r>
              <a:rPr lang="fr-FR" dirty="0" err="1"/>
              <a:t>create</a:t>
            </a:r>
            <a:r>
              <a:rPr lang="fr-FR" dirty="0"/>
              <a:t>-react-native-app mon-app</a:t>
            </a:r>
          </a:p>
        </p:txBody>
      </p:sp>
    </p:spTree>
    <p:extLst>
      <p:ext uri="{BB962C8B-B14F-4D97-AF65-F5344CB8AC3E}">
        <p14:creationId xmlns:p14="http://schemas.microsoft.com/office/powerpoint/2010/main" val="2122206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C1982A1-A753-4F32-B465-A0C1A5F3FA86}"/>
              </a:ext>
            </a:extLst>
          </p:cNvPr>
          <p:cNvSpPr>
            <a:spLocks noGrp="1"/>
          </p:cNvSpPr>
          <p:nvPr>
            <p:ph type="title"/>
          </p:nvPr>
        </p:nvSpPr>
        <p:spPr/>
        <p:txBody>
          <a:bodyPr/>
          <a:lstStyle/>
          <a:p>
            <a:r>
              <a:rPr lang="fr-FR" dirty="0"/>
              <a:t>Mise en place d’un appli</a:t>
            </a:r>
          </a:p>
        </p:txBody>
      </p:sp>
      <p:sp>
        <p:nvSpPr>
          <p:cNvPr id="3" name="Espace réservé du contenu 2">
            <a:extLst>
              <a:ext uri="{FF2B5EF4-FFF2-40B4-BE49-F238E27FC236}">
                <a16:creationId xmlns="" xmlns:a16="http://schemas.microsoft.com/office/drawing/2014/main" id="{5212AC07-3602-4F94-BD8B-648C0763CB1A}"/>
              </a:ext>
            </a:extLst>
          </p:cNvPr>
          <p:cNvSpPr>
            <a:spLocks noGrp="1"/>
          </p:cNvSpPr>
          <p:nvPr>
            <p:ph idx="1"/>
          </p:nvPr>
        </p:nvSpPr>
        <p:spPr/>
        <p:txBody>
          <a:bodyPr>
            <a:normAutofit fontScale="92500" lnSpcReduction="10000"/>
          </a:bodyPr>
          <a:lstStyle/>
          <a:p>
            <a:r>
              <a:rPr lang="fr-FR" b="1" dirty="0"/>
              <a:t>Exécuter</a:t>
            </a:r>
            <a:r>
              <a:rPr lang="fr-FR" dirty="0"/>
              <a:t> la commande </a:t>
            </a:r>
            <a:r>
              <a:rPr lang="fr-FR" dirty="0" err="1"/>
              <a:t>create</a:t>
            </a:r>
            <a:r>
              <a:rPr lang="fr-FR" dirty="0"/>
              <a:t> react app</a:t>
            </a:r>
          </a:p>
          <a:p>
            <a:pPr marL="0" indent="0" algn="ctr">
              <a:buNone/>
            </a:pPr>
            <a:r>
              <a:rPr lang="fr-FR" u="sng" dirty="0" err="1"/>
              <a:t>npx</a:t>
            </a:r>
            <a:r>
              <a:rPr lang="fr-FR" u="sng" dirty="0"/>
              <a:t> </a:t>
            </a:r>
            <a:r>
              <a:rPr lang="fr-FR" u="sng" dirty="0" err="1"/>
              <a:t>create</a:t>
            </a:r>
            <a:r>
              <a:rPr lang="fr-FR" u="sng" dirty="0"/>
              <a:t>-react-app app</a:t>
            </a:r>
          </a:p>
          <a:p>
            <a:pPr marL="0" indent="0" algn="ctr">
              <a:buNone/>
            </a:pPr>
            <a:endParaRPr lang="fr-FR" u="sng" dirty="0"/>
          </a:p>
          <a:p>
            <a:pPr lvl="1"/>
            <a:r>
              <a:rPr lang="fr-FR" dirty="0"/>
              <a:t>Installation automatique de dépendances : </a:t>
            </a:r>
          </a:p>
          <a:p>
            <a:pPr lvl="2"/>
            <a:r>
              <a:rPr lang="fr-FR" dirty="0" err="1"/>
              <a:t>Cra</a:t>
            </a:r>
            <a:r>
              <a:rPr lang="fr-FR" dirty="0"/>
              <a:t>-template, </a:t>
            </a:r>
            <a:r>
              <a:rPr lang="fr-FR" dirty="0" err="1"/>
              <a:t>modele</a:t>
            </a:r>
            <a:r>
              <a:rPr lang="fr-FR" dirty="0"/>
              <a:t> type de structure d’app react(structure de fichiers)</a:t>
            </a:r>
          </a:p>
          <a:p>
            <a:pPr lvl="2"/>
            <a:r>
              <a:rPr lang="fr-FR" dirty="0"/>
              <a:t>Babel et configuration</a:t>
            </a:r>
          </a:p>
          <a:p>
            <a:pPr lvl="2"/>
            <a:r>
              <a:rPr lang="fr-FR" dirty="0"/>
              <a:t>React script(</a:t>
            </a:r>
            <a:r>
              <a:rPr lang="fr-FR" dirty="0" err="1"/>
              <a:t>build,serve</a:t>
            </a:r>
            <a:r>
              <a:rPr lang="fr-FR" dirty="0"/>
              <a:t>, …)</a:t>
            </a:r>
          </a:p>
          <a:p>
            <a:pPr lvl="2"/>
            <a:r>
              <a:rPr lang="fr-FR" dirty="0"/>
              <a:t>React dom (</a:t>
            </a:r>
            <a:r>
              <a:rPr lang="fr-FR" dirty="0" err="1"/>
              <a:t>react.createElement</a:t>
            </a:r>
            <a:r>
              <a:rPr lang="fr-FR" dirty="0"/>
              <a:t>(),…)</a:t>
            </a:r>
          </a:p>
          <a:p>
            <a:pPr lvl="2"/>
            <a:endParaRPr lang="fr-FR" dirty="0"/>
          </a:p>
          <a:p>
            <a:pPr lvl="1"/>
            <a:r>
              <a:rPr lang="fr-FR" dirty="0" err="1"/>
              <a:t>Cra</a:t>
            </a:r>
            <a:r>
              <a:rPr lang="fr-FR" dirty="0"/>
              <a:t>-template sera supprimer une fois l’app </a:t>
            </a:r>
            <a:r>
              <a:rPr lang="fr-FR" dirty="0" err="1"/>
              <a:t>creer</a:t>
            </a:r>
            <a:endParaRPr lang="fr-FR" dirty="0"/>
          </a:p>
        </p:txBody>
      </p:sp>
      <p:sp>
        <p:nvSpPr>
          <p:cNvPr id="8" name="Rectangle 7">
            <a:extLst>
              <a:ext uri="{FF2B5EF4-FFF2-40B4-BE49-F238E27FC236}">
                <a16:creationId xmlns="" xmlns:a16="http://schemas.microsoft.com/office/drawing/2014/main" id="{8959C51D-51A9-4A6B-B204-82A53CA0BC03}"/>
              </a:ext>
            </a:extLst>
          </p:cNvPr>
          <p:cNvSpPr/>
          <p:nvPr/>
        </p:nvSpPr>
        <p:spPr>
          <a:xfrm>
            <a:off x="7331767" y="1136380"/>
            <a:ext cx="4406347" cy="4924425"/>
          </a:xfrm>
          <a:prstGeom prst="rect">
            <a:avLst/>
          </a:prstGeom>
        </p:spPr>
        <p:txBody>
          <a:bodyPr wrap="square">
            <a:spAutoFit/>
          </a:bodyPr>
          <a:lstStyle/>
          <a:p>
            <a:r>
              <a:rPr lang="en-US" sz="1600" dirty="0"/>
              <a:t>info Direct dependencies</a:t>
            </a:r>
          </a:p>
          <a:p>
            <a:r>
              <a:rPr lang="en-US" sz="1600" dirty="0"/>
              <a:t>├─ cra-template@1.0.3</a:t>
            </a:r>
          </a:p>
          <a:p>
            <a:r>
              <a:rPr lang="en-US" sz="1600" dirty="0"/>
              <a:t>├─ </a:t>
            </a:r>
            <a:r>
              <a:rPr lang="en-US" sz="1600" b="1" dirty="0"/>
              <a:t>react-dom@16.13.1</a:t>
            </a:r>
          </a:p>
          <a:p>
            <a:r>
              <a:rPr lang="en-US" sz="1600" dirty="0"/>
              <a:t>├─ </a:t>
            </a:r>
            <a:r>
              <a:rPr lang="en-US" sz="1600" b="1" dirty="0"/>
              <a:t>react-scripts@3.4.1</a:t>
            </a:r>
          </a:p>
          <a:p>
            <a:r>
              <a:rPr lang="en-US" sz="1600" dirty="0"/>
              <a:t>└─ </a:t>
            </a:r>
            <a:r>
              <a:rPr lang="en-US" sz="1600" b="1" dirty="0"/>
              <a:t>react@16.13.1</a:t>
            </a:r>
          </a:p>
          <a:p>
            <a:r>
              <a:rPr lang="en-US" sz="1600" dirty="0"/>
              <a:t>info All dependencies</a:t>
            </a:r>
          </a:p>
          <a:p>
            <a:r>
              <a:rPr lang="en-US" sz="1600" dirty="0"/>
              <a:t>├─ @babel/plugin-transform-runtime@7.9.0</a:t>
            </a:r>
          </a:p>
          <a:p>
            <a:r>
              <a:rPr lang="en-US" sz="1600" dirty="0"/>
              <a:t>├─ babel-preset-react-app@9.1.2</a:t>
            </a:r>
          </a:p>
          <a:p>
            <a:r>
              <a:rPr lang="en-US" sz="1600" dirty="0"/>
              <a:t>├─ cra-template@1.0.3</a:t>
            </a:r>
          </a:p>
          <a:p>
            <a:r>
              <a:rPr lang="en-US" sz="1600" dirty="0"/>
              <a:t>├─ eslint-config-react-app@5.2.1</a:t>
            </a:r>
          </a:p>
          <a:p>
            <a:r>
              <a:rPr lang="en-US" sz="1600" dirty="0"/>
              <a:t>├─ react-dev-utils@10.2.1</a:t>
            </a:r>
          </a:p>
          <a:p>
            <a:r>
              <a:rPr lang="en-US" sz="1600" dirty="0"/>
              <a:t>├─ </a:t>
            </a:r>
            <a:r>
              <a:rPr lang="en-US" sz="1600" b="1" dirty="0"/>
              <a:t>react-dom@16.13.1</a:t>
            </a:r>
          </a:p>
          <a:p>
            <a:r>
              <a:rPr lang="en-US" sz="1600" dirty="0"/>
              <a:t>├─ react-error-overlay@6.0.7</a:t>
            </a:r>
          </a:p>
          <a:p>
            <a:r>
              <a:rPr lang="en-US" sz="1600" dirty="0"/>
              <a:t>├─ </a:t>
            </a:r>
            <a:r>
              <a:rPr lang="en-US" sz="1600" b="1" dirty="0"/>
              <a:t>react-scripts</a:t>
            </a:r>
            <a:r>
              <a:rPr lang="en-US" sz="1600" dirty="0"/>
              <a:t>@3.4.1</a:t>
            </a:r>
          </a:p>
          <a:p>
            <a:r>
              <a:rPr lang="en-US" sz="1600" dirty="0"/>
              <a:t>├─ </a:t>
            </a:r>
            <a:r>
              <a:rPr lang="en-US" sz="1600" b="1" dirty="0"/>
              <a:t>react</a:t>
            </a:r>
            <a:r>
              <a:rPr lang="en-US" sz="1600" dirty="0"/>
              <a:t>@16.13.1</a:t>
            </a:r>
          </a:p>
          <a:p>
            <a:r>
              <a:rPr lang="en-US" sz="1600" dirty="0"/>
              <a:t>└─ scheduler@0.19.1</a:t>
            </a:r>
          </a:p>
          <a:p>
            <a:endParaRPr lang="en-US" dirty="0"/>
          </a:p>
          <a:p>
            <a:r>
              <a:rPr lang="en-US" dirty="0"/>
              <a:t>yarn remove v1.21.1</a:t>
            </a:r>
          </a:p>
          <a:p>
            <a:r>
              <a:rPr lang="en-US" sz="1600" dirty="0"/>
              <a:t>[1/2] Removing module </a:t>
            </a:r>
            <a:r>
              <a:rPr lang="en-US" sz="1600" dirty="0" err="1"/>
              <a:t>cra</a:t>
            </a:r>
            <a:r>
              <a:rPr lang="en-US" sz="1600" dirty="0"/>
              <a:t>-template...</a:t>
            </a:r>
            <a:endParaRPr lang="fr-FR" sz="1600" dirty="0"/>
          </a:p>
        </p:txBody>
      </p:sp>
    </p:spTree>
    <p:extLst>
      <p:ext uri="{BB962C8B-B14F-4D97-AF65-F5344CB8AC3E}">
        <p14:creationId xmlns:p14="http://schemas.microsoft.com/office/powerpoint/2010/main" val="2512590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9D1B1EE-CE65-4353-BFBA-AABEF80E244A}"/>
              </a:ext>
            </a:extLst>
          </p:cNvPr>
          <p:cNvSpPr>
            <a:spLocks noGrp="1"/>
          </p:cNvSpPr>
          <p:nvPr>
            <p:ph type="title"/>
          </p:nvPr>
        </p:nvSpPr>
        <p:spPr/>
        <p:txBody>
          <a:bodyPr/>
          <a:lstStyle/>
          <a:p>
            <a:r>
              <a:rPr lang="fr-FR" dirty="0" err="1"/>
              <a:t>Cra</a:t>
            </a:r>
            <a:r>
              <a:rPr lang="fr-FR" dirty="0"/>
              <a:t> scripts commandes</a:t>
            </a:r>
          </a:p>
        </p:txBody>
      </p:sp>
      <p:sp>
        <p:nvSpPr>
          <p:cNvPr id="3" name="Espace réservé du contenu 2">
            <a:extLst>
              <a:ext uri="{FF2B5EF4-FFF2-40B4-BE49-F238E27FC236}">
                <a16:creationId xmlns="" xmlns:a16="http://schemas.microsoft.com/office/drawing/2014/main" id="{E24B9AFA-019B-41A4-B849-BF744D78BB2E}"/>
              </a:ext>
            </a:extLst>
          </p:cNvPr>
          <p:cNvSpPr>
            <a:spLocks noGrp="1"/>
          </p:cNvSpPr>
          <p:nvPr>
            <p:ph idx="1"/>
          </p:nvPr>
        </p:nvSpPr>
        <p:spPr/>
        <p:txBody>
          <a:bodyPr>
            <a:normAutofit fontScale="92500" lnSpcReduction="10000"/>
          </a:bodyPr>
          <a:lstStyle/>
          <a:p>
            <a:r>
              <a:rPr lang="fr-FR" dirty="0"/>
              <a:t>Start</a:t>
            </a:r>
          </a:p>
          <a:p>
            <a:pPr lvl="2"/>
            <a:r>
              <a:rPr lang="fr-FR" sz="3200" b="1" dirty="0">
                <a:solidFill>
                  <a:prstClr val="black"/>
                </a:solidFill>
              </a:rPr>
              <a:t>Version de dev</a:t>
            </a:r>
            <a:endParaRPr lang="fr-FR" dirty="0"/>
          </a:p>
          <a:p>
            <a:pPr lvl="2"/>
            <a:r>
              <a:rPr lang="fr-FR" dirty="0"/>
              <a:t>Service http pour le code de dev </a:t>
            </a:r>
          </a:p>
          <a:p>
            <a:pPr lvl="2"/>
            <a:r>
              <a:rPr lang="fr-FR" dirty="0"/>
              <a:t>Outils de debug</a:t>
            </a:r>
          </a:p>
          <a:p>
            <a:pPr lvl="2"/>
            <a:r>
              <a:rPr lang="fr-FR" dirty="0" err="1"/>
              <a:t>Websync</a:t>
            </a:r>
            <a:endParaRPr lang="fr-FR" dirty="0"/>
          </a:p>
          <a:p>
            <a:r>
              <a:rPr lang="fr-FR" dirty="0" err="1"/>
              <a:t>Build</a:t>
            </a:r>
            <a:endParaRPr lang="fr-FR" dirty="0"/>
          </a:p>
          <a:p>
            <a:pPr lvl="2"/>
            <a:r>
              <a:rPr lang="fr-FR" dirty="0" err="1"/>
              <a:t>Build</a:t>
            </a:r>
            <a:r>
              <a:rPr lang="fr-FR" dirty="0"/>
              <a:t> la version </a:t>
            </a:r>
            <a:r>
              <a:rPr lang="fr-FR" dirty="0" err="1"/>
              <a:t>mimifier</a:t>
            </a:r>
            <a:r>
              <a:rPr lang="fr-FR" dirty="0"/>
              <a:t> du code source </a:t>
            </a:r>
          </a:p>
          <a:p>
            <a:pPr lvl="2"/>
            <a:r>
              <a:rPr lang="fr-FR" sz="3200" b="1" dirty="0"/>
              <a:t>Version de production</a:t>
            </a:r>
            <a:r>
              <a:rPr lang="fr-FR" dirty="0"/>
              <a:t> </a:t>
            </a:r>
          </a:p>
          <a:p>
            <a:endParaRPr lang="fr-FR" dirty="0"/>
          </a:p>
          <a:p>
            <a:r>
              <a:rPr lang="fr-FR" dirty="0"/>
              <a:t>Test</a:t>
            </a:r>
          </a:p>
          <a:p>
            <a:pPr lvl="1"/>
            <a:r>
              <a:rPr lang="fr-FR" dirty="0"/>
              <a:t>Exécute les commandes de test de l’appli</a:t>
            </a:r>
          </a:p>
        </p:txBody>
      </p:sp>
    </p:spTree>
    <p:extLst>
      <p:ext uri="{BB962C8B-B14F-4D97-AF65-F5344CB8AC3E}">
        <p14:creationId xmlns:p14="http://schemas.microsoft.com/office/powerpoint/2010/main" val="10972744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EC6BF73-CA97-427B-993D-9A4A0FAE3DA9}"/>
              </a:ext>
            </a:extLst>
          </p:cNvPr>
          <p:cNvSpPr>
            <a:spLocks noGrp="1"/>
          </p:cNvSpPr>
          <p:nvPr>
            <p:ph type="title"/>
          </p:nvPr>
        </p:nvSpPr>
        <p:spPr/>
        <p:txBody>
          <a:bodyPr/>
          <a:lstStyle/>
          <a:p>
            <a:r>
              <a:rPr lang="fr-FR" dirty="0"/>
              <a:t>Arborescence</a:t>
            </a:r>
          </a:p>
        </p:txBody>
      </p:sp>
      <p:sp>
        <p:nvSpPr>
          <p:cNvPr id="3" name="Espace réservé du contenu 2">
            <a:extLst>
              <a:ext uri="{FF2B5EF4-FFF2-40B4-BE49-F238E27FC236}">
                <a16:creationId xmlns="" xmlns:a16="http://schemas.microsoft.com/office/drawing/2014/main" id="{2680EF28-31BE-4AF7-ACE7-C5B537BB79F0}"/>
              </a:ext>
            </a:extLst>
          </p:cNvPr>
          <p:cNvSpPr>
            <a:spLocks noGrp="1"/>
          </p:cNvSpPr>
          <p:nvPr>
            <p:ph idx="1"/>
          </p:nvPr>
        </p:nvSpPr>
        <p:spPr/>
        <p:txBody>
          <a:bodyPr>
            <a:normAutofit lnSpcReduction="10000"/>
          </a:bodyPr>
          <a:lstStyle/>
          <a:p>
            <a:r>
              <a:rPr lang="fr-FR" dirty="0"/>
              <a:t>folders</a:t>
            </a:r>
          </a:p>
          <a:p>
            <a:pPr lvl="1"/>
            <a:r>
              <a:rPr lang="fr-FR" dirty="0" err="1"/>
              <a:t>node_modules</a:t>
            </a:r>
            <a:endParaRPr lang="fr-FR" dirty="0"/>
          </a:p>
          <a:p>
            <a:pPr lvl="2"/>
            <a:r>
              <a:rPr lang="fr-FR" dirty="0"/>
              <a:t>Modules </a:t>
            </a:r>
            <a:r>
              <a:rPr lang="fr-FR" dirty="0" err="1"/>
              <a:t>nodes</a:t>
            </a:r>
            <a:r>
              <a:rPr lang="fr-FR" dirty="0"/>
              <a:t> (nécessaire a node js, </a:t>
            </a:r>
            <a:r>
              <a:rPr lang="fr-FR" dirty="0" err="1"/>
              <a:t>create</a:t>
            </a:r>
            <a:r>
              <a:rPr lang="fr-FR" dirty="0"/>
              <a:t> react app et autres lib, …)</a:t>
            </a:r>
          </a:p>
          <a:p>
            <a:pPr lvl="1"/>
            <a:endParaRPr lang="fr-FR" dirty="0"/>
          </a:p>
          <a:p>
            <a:pPr lvl="1"/>
            <a:r>
              <a:rPr lang="fr-FR" dirty="0"/>
              <a:t>public</a:t>
            </a:r>
          </a:p>
          <a:p>
            <a:pPr lvl="2"/>
            <a:r>
              <a:rPr lang="fr-FR" dirty="0" err="1"/>
              <a:t>Static</a:t>
            </a:r>
            <a:r>
              <a:rPr lang="fr-FR" dirty="0"/>
              <a:t> assets</a:t>
            </a:r>
          </a:p>
          <a:p>
            <a:pPr lvl="2"/>
            <a:r>
              <a:rPr lang="fr-FR" dirty="0"/>
              <a:t>Contenu public constant , image , icones, …</a:t>
            </a:r>
          </a:p>
          <a:p>
            <a:pPr lvl="1"/>
            <a:endParaRPr lang="fr-FR" dirty="0"/>
          </a:p>
          <a:p>
            <a:pPr lvl="1"/>
            <a:r>
              <a:rPr lang="fr-FR" sz="3600" b="1" dirty="0"/>
              <a:t>src</a:t>
            </a:r>
            <a:endParaRPr lang="fr-FR" b="1" dirty="0"/>
          </a:p>
          <a:p>
            <a:pPr lvl="2"/>
            <a:r>
              <a:rPr lang="fr-FR" dirty="0"/>
              <a:t>Code js / css / </a:t>
            </a:r>
            <a:r>
              <a:rPr lang="fr-FR" dirty="0" err="1"/>
              <a:t>scss</a:t>
            </a:r>
            <a:r>
              <a:rPr lang="fr-FR" dirty="0"/>
              <a:t> / </a:t>
            </a:r>
            <a:r>
              <a:rPr lang="fr-FR" dirty="0" err="1"/>
              <a:t>jsx</a:t>
            </a:r>
            <a:r>
              <a:rPr lang="fr-FR" dirty="0"/>
              <a:t> / </a:t>
            </a:r>
            <a:r>
              <a:rPr lang="fr-FR" dirty="0" err="1"/>
              <a:t>ts</a:t>
            </a:r>
            <a:r>
              <a:rPr lang="fr-FR" dirty="0"/>
              <a:t>/</a:t>
            </a:r>
            <a:r>
              <a:rPr lang="fr-FR" dirty="0" err="1"/>
              <a:t>tsx</a:t>
            </a:r>
            <a:r>
              <a:rPr lang="fr-FR" dirty="0"/>
              <a:t>…</a:t>
            </a:r>
          </a:p>
        </p:txBody>
      </p:sp>
      <p:pic>
        <p:nvPicPr>
          <p:cNvPr id="10" name="Espace réservé du contenu 9">
            <a:extLst>
              <a:ext uri="{FF2B5EF4-FFF2-40B4-BE49-F238E27FC236}">
                <a16:creationId xmlns="" xmlns:a16="http://schemas.microsoft.com/office/drawing/2014/main" id="{0B9400CF-25EE-4B43-965A-76F4F6B53636}"/>
              </a:ext>
            </a:extLst>
          </p:cNvPr>
          <p:cNvPicPr>
            <a:picLocks noGrp="1" noChangeAspect="1"/>
          </p:cNvPicPr>
          <p:nvPr>
            <p:ph sz="quarter" idx="14"/>
          </p:nvPr>
        </p:nvPicPr>
        <p:blipFill>
          <a:blip r:embed="rId3"/>
          <a:stretch>
            <a:fillRect/>
          </a:stretch>
        </p:blipFill>
        <p:spPr>
          <a:xfrm>
            <a:off x="9241867" y="1269533"/>
            <a:ext cx="2305151" cy="4638675"/>
          </a:xfrm>
          <a:prstGeom prst="rect">
            <a:avLst/>
          </a:prstGeom>
        </p:spPr>
      </p:pic>
    </p:spTree>
    <p:extLst>
      <p:ext uri="{BB962C8B-B14F-4D97-AF65-F5344CB8AC3E}">
        <p14:creationId xmlns:p14="http://schemas.microsoft.com/office/powerpoint/2010/main" val="3980889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 xmlns:a16="http://schemas.microsoft.com/office/drawing/2014/main" id="{30C28864-D3B4-478A-821B-497A0FEF29F1}"/>
              </a:ext>
            </a:extLst>
          </p:cNvPr>
          <p:cNvSpPr>
            <a:spLocks noGrp="1"/>
          </p:cNvSpPr>
          <p:nvPr>
            <p:ph idx="1"/>
          </p:nvPr>
        </p:nvSpPr>
        <p:spPr/>
        <p:txBody>
          <a:bodyPr>
            <a:normAutofit/>
          </a:bodyPr>
          <a:lstStyle/>
          <a:p>
            <a:r>
              <a:rPr lang="fr-FR" dirty="0"/>
              <a:t>Le répertoire est constitué de coulpes de fichiers portant le même préfixe </a:t>
            </a:r>
            <a:r>
              <a:rPr lang="fr-FR" sz="1600" dirty="0"/>
              <a:t>(ex: App)</a:t>
            </a:r>
            <a:r>
              <a:rPr lang="fr-FR" dirty="0"/>
              <a:t>:</a:t>
            </a:r>
          </a:p>
          <a:p>
            <a:pPr lvl="3"/>
            <a:r>
              <a:rPr lang="fr-FR" dirty="0"/>
              <a:t>.</a:t>
            </a:r>
            <a:r>
              <a:rPr lang="fr-FR" dirty="0" err="1"/>
              <a:t>scss</a:t>
            </a:r>
            <a:r>
              <a:rPr lang="fr-FR" dirty="0"/>
              <a:t>/.css</a:t>
            </a:r>
          </a:p>
          <a:p>
            <a:pPr lvl="4"/>
            <a:r>
              <a:rPr lang="fr-FR" dirty="0"/>
              <a:t>Description du comportement </a:t>
            </a:r>
          </a:p>
          <a:p>
            <a:pPr marL="1828800" lvl="4" indent="0">
              <a:buNone/>
            </a:pPr>
            <a:r>
              <a:rPr lang="fr-FR" dirty="0"/>
              <a:t>css du composant</a:t>
            </a:r>
          </a:p>
          <a:p>
            <a:pPr lvl="3"/>
            <a:r>
              <a:rPr lang="fr-FR" dirty="0"/>
              <a:t>.js / .</a:t>
            </a:r>
            <a:r>
              <a:rPr lang="fr-FR" dirty="0" err="1"/>
              <a:t>jsx</a:t>
            </a:r>
            <a:r>
              <a:rPr lang="fr-FR" dirty="0"/>
              <a:t> / (.</a:t>
            </a:r>
            <a:r>
              <a:rPr lang="fr-FR" dirty="0" err="1"/>
              <a:t>ts</a:t>
            </a:r>
            <a:r>
              <a:rPr lang="fr-FR" dirty="0"/>
              <a:t>*) / </a:t>
            </a:r>
            <a:r>
              <a:rPr lang="fr-FR" b="1" u="sng" dirty="0"/>
              <a:t>.</a:t>
            </a:r>
            <a:r>
              <a:rPr lang="fr-FR" b="1" u="sng" dirty="0" err="1"/>
              <a:t>tsx</a:t>
            </a:r>
            <a:r>
              <a:rPr lang="fr-FR" dirty="0"/>
              <a:t>*</a:t>
            </a:r>
          </a:p>
          <a:p>
            <a:pPr lvl="4"/>
            <a:r>
              <a:rPr lang="fr-FR" dirty="0"/>
              <a:t>Le code react du composant</a:t>
            </a:r>
          </a:p>
          <a:p>
            <a:pPr lvl="3"/>
            <a:endParaRPr lang="fr-FR" dirty="0"/>
          </a:p>
          <a:p>
            <a:pPr lvl="3"/>
            <a:r>
              <a:rPr lang="fr-FR" dirty="0"/>
              <a:t>.test.js</a:t>
            </a:r>
          </a:p>
          <a:p>
            <a:pPr lvl="4"/>
            <a:r>
              <a:rPr lang="fr-FR" dirty="0"/>
              <a:t>Description d’un composant</a:t>
            </a:r>
          </a:p>
          <a:p>
            <a:pPr lvl="4"/>
            <a:r>
              <a:rPr lang="fr-FR" dirty="0"/>
              <a:t>Un contrôle que le composant </a:t>
            </a:r>
          </a:p>
          <a:p>
            <a:pPr marL="1828800" lvl="4" indent="0">
              <a:buNone/>
            </a:pPr>
            <a:r>
              <a:rPr lang="fr-FR" dirty="0"/>
              <a:t>se créer correctement</a:t>
            </a:r>
          </a:p>
        </p:txBody>
      </p:sp>
      <p:sp>
        <p:nvSpPr>
          <p:cNvPr id="10" name="Espace réservé du contenu 9">
            <a:extLst>
              <a:ext uri="{FF2B5EF4-FFF2-40B4-BE49-F238E27FC236}">
                <a16:creationId xmlns="" xmlns:a16="http://schemas.microsoft.com/office/drawing/2014/main" id="{6ED60102-9740-4C75-A075-38AD06E5755A}"/>
              </a:ext>
            </a:extLst>
          </p:cNvPr>
          <p:cNvSpPr>
            <a:spLocks noGrp="1"/>
          </p:cNvSpPr>
          <p:nvPr>
            <p:ph sz="quarter" idx="13"/>
          </p:nvPr>
        </p:nvSpPr>
        <p:spPr/>
        <p:txBody>
          <a:bodyPr/>
          <a:lstStyle/>
          <a:p>
            <a:r>
              <a:rPr lang="fr-FR" dirty="0"/>
              <a:t>Structure </a:t>
            </a:r>
            <a:r>
              <a:rPr lang="fr-FR" dirty="0" err="1"/>
              <a:t>generer</a:t>
            </a:r>
            <a:r>
              <a:rPr lang="fr-FR" dirty="0"/>
              <a:t> par CRA pour le </a:t>
            </a:r>
            <a:r>
              <a:rPr lang="fr-FR" dirty="0" err="1"/>
              <a:t>repertoire</a:t>
            </a:r>
            <a:r>
              <a:rPr lang="fr-FR" dirty="0"/>
              <a:t> src</a:t>
            </a:r>
          </a:p>
          <a:p>
            <a:pPr lvl="1"/>
            <a:endParaRPr lang="fr-FR" dirty="0"/>
          </a:p>
        </p:txBody>
      </p:sp>
      <p:pic>
        <p:nvPicPr>
          <p:cNvPr id="11" name="Espace réservé du contenu 9">
            <a:extLst>
              <a:ext uri="{FF2B5EF4-FFF2-40B4-BE49-F238E27FC236}">
                <a16:creationId xmlns="" xmlns:a16="http://schemas.microsoft.com/office/drawing/2014/main" id="{B7162EF3-6EA3-4482-AE6F-81D345BC9C85}"/>
              </a:ext>
            </a:extLst>
          </p:cNvPr>
          <p:cNvPicPr>
            <a:picLocks noChangeAspect="1"/>
          </p:cNvPicPr>
          <p:nvPr/>
        </p:nvPicPr>
        <p:blipFill rotWithShape="1">
          <a:blip r:embed="rId3"/>
          <a:srcRect l="-1439" t="23840" r="-1" b="40237"/>
          <a:stretch/>
        </p:blipFill>
        <p:spPr>
          <a:xfrm rot="160723">
            <a:off x="9608458" y="2631790"/>
            <a:ext cx="1612463" cy="1149098"/>
          </a:xfrm>
          <a:prstGeom prst="rect">
            <a:avLst/>
          </a:prstGeom>
          <a:noFill/>
          <a:ln>
            <a:noFill/>
          </a:ln>
        </p:spPr>
      </p:pic>
      <p:sp>
        <p:nvSpPr>
          <p:cNvPr id="15" name="ZoneTexte 14">
            <a:extLst>
              <a:ext uri="{FF2B5EF4-FFF2-40B4-BE49-F238E27FC236}">
                <a16:creationId xmlns="" xmlns:a16="http://schemas.microsoft.com/office/drawing/2014/main" id="{02754764-D112-4863-BF24-8CCF7FFCABD6}"/>
              </a:ext>
            </a:extLst>
          </p:cNvPr>
          <p:cNvSpPr txBox="1"/>
          <p:nvPr/>
        </p:nvSpPr>
        <p:spPr>
          <a:xfrm>
            <a:off x="5890176" y="5624930"/>
            <a:ext cx="3292323" cy="461665"/>
          </a:xfrm>
          <a:prstGeom prst="rect">
            <a:avLst/>
          </a:prstGeom>
          <a:noFill/>
        </p:spPr>
        <p:txBody>
          <a:bodyPr wrap="square" rtlCol="0">
            <a:spAutoFit/>
          </a:bodyPr>
          <a:lstStyle/>
          <a:p>
            <a:r>
              <a:rPr lang="fr-FR" sz="2400" dirty="0" err="1"/>
              <a:t>Jsx</a:t>
            </a:r>
            <a:r>
              <a:rPr lang="fr-FR" sz="2400" dirty="0"/>
              <a:t>/</a:t>
            </a:r>
            <a:r>
              <a:rPr lang="fr-FR" sz="2400" dirty="0" err="1"/>
              <a:t>ts</a:t>
            </a:r>
            <a:r>
              <a:rPr lang="fr-FR" sz="2400" dirty="0"/>
              <a:t>   	     css/</a:t>
            </a:r>
            <a:r>
              <a:rPr lang="fr-FR" sz="2400" dirty="0" err="1"/>
              <a:t>scss</a:t>
            </a:r>
            <a:r>
              <a:rPr lang="fr-FR" sz="2400" dirty="0"/>
              <a:t>/…</a:t>
            </a:r>
          </a:p>
        </p:txBody>
      </p:sp>
      <p:grpSp>
        <p:nvGrpSpPr>
          <p:cNvPr id="18" name="Groupe 17">
            <a:extLst>
              <a:ext uri="{FF2B5EF4-FFF2-40B4-BE49-F238E27FC236}">
                <a16:creationId xmlns="" xmlns:a16="http://schemas.microsoft.com/office/drawing/2014/main" id="{7E949FC0-77A5-4AF0-874F-42B96E1BEE53}"/>
              </a:ext>
            </a:extLst>
          </p:cNvPr>
          <p:cNvGrpSpPr/>
          <p:nvPr/>
        </p:nvGrpSpPr>
        <p:grpSpPr>
          <a:xfrm>
            <a:off x="5226518" y="2453651"/>
            <a:ext cx="3955260" cy="3276007"/>
            <a:chOff x="5226518" y="2453651"/>
            <a:chExt cx="3955260" cy="3276007"/>
          </a:xfrm>
        </p:grpSpPr>
        <p:pic>
          <p:nvPicPr>
            <p:cNvPr id="17" name="Image 16">
              <a:extLst>
                <a:ext uri="{FF2B5EF4-FFF2-40B4-BE49-F238E27FC236}">
                  <a16:creationId xmlns="" xmlns:a16="http://schemas.microsoft.com/office/drawing/2014/main" id="{E0CB865E-9438-4F6A-9C3A-A6277B916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1846" y="2453651"/>
              <a:ext cx="2839932" cy="3276007"/>
            </a:xfrm>
            <a:prstGeom prst="rect">
              <a:avLst/>
            </a:prstGeom>
          </p:spPr>
        </p:pic>
        <p:pic>
          <p:nvPicPr>
            <p:cNvPr id="14" name="Image 13">
              <a:extLst>
                <a:ext uri="{FF2B5EF4-FFF2-40B4-BE49-F238E27FC236}">
                  <a16:creationId xmlns="" xmlns:a16="http://schemas.microsoft.com/office/drawing/2014/main" id="{DB69B000-CE7C-4734-839F-55ADF3A8E4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6518" y="2504556"/>
              <a:ext cx="2871894" cy="3210460"/>
            </a:xfrm>
            <a:prstGeom prst="rect">
              <a:avLst/>
            </a:prstGeom>
          </p:spPr>
        </p:pic>
      </p:grpSp>
    </p:spTree>
    <p:extLst>
      <p:ext uri="{BB962C8B-B14F-4D97-AF65-F5344CB8AC3E}">
        <p14:creationId xmlns:p14="http://schemas.microsoft.com/office/powerpoint/2010/main" val="18487067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 xmlns:a16="http://schemas.microsoft.com/office/drawing/2014/main" id="{30C28864-D3B4-478A-821B-497A0FEF29F1}"/>
              </a:ext>
            </a:extLst>
          </p:cNvPr>
          <p:cNvSpPr>
            <a:spLocks noGrp="1"/>
          </p:cNvSpPr>
          <p:nvPr>
            <p:ph idx="1"/>
          </p:nvPr>
        </p:nvSpPr>
        <p:spPr/>
        <p:txBody>
          <a:bodyPr>
            <a:normAutofit fontScale="92500" lnSpcReduction="10000"/>
          </a:bodyPr>
          <a:lstStyle/>
          <a:p>
            <a:r>
              <a:rPr lang="fr-FR" dirty="0"/>
              <a:t>Structurer correctement votre app</a:t>
            </a:r>
          </a:p>
          <a:p>
            <a:pPr lvl="2"/>
            <a:r>
              <a:rPr lang="fr-FR" dirty="0"/>
              <a:t>Notion de découpage de component</a:t>
            </a:r>
          </a:p>
          <a:p>
            <a:pPr lvl="3"/>
            <a:r>
              <a:rPr lang="fr-FR" dirty="0" err="1"/>
              <a:t>Feature</a:t>
            </a:r>
            <a:r>
              <a:rPr lang="fr-FR" dirty="0"/>
              <a:t> component</a:t>
            </a:r>
          </a:p>
          <a:p>
            <a:pPr lvl="3"/>
            <a:r>
              <a:rPr lang="fr-FR" dirty="0"/>
              <a:t>UI component</a:t>
            </a:r>
          </a:p>
          <a:p>
            <a:pPr lvl="3"/>
            <a:r>
              <a:rPr lang="fr-FR" dirty="0"/>
              <a:t>Application component</a:t>
            </a:r>
          </a:p>
          <a:p>
            <a:pPr lvl="1"/>
            <a:endParaRPr lang="fr-FR" dirty="0"/>
          </a:p>
          <a:p>
            <a:pPr lvl="2"/>
            <a:r>
              <a:rPr lang="fr-FR" dirty="0"/>
              <a:t>1 Répertoire = 1 component</a:t>
            </a:r>
          </a:p>
          <a:p>
            <a:pPr lvl="3"/>
            <a:r>
              <a:rPr lang="fr-FR" dirty="0"/>
              <a:t>Js +css</a:t>
            </a:r>
          </a:p>
          <a:p>
            <a:pPr lvl="3"/>
            <a:r>
              <a:rPr lang="fr-FR" dirty="0"/>
              <a:t>Si besoin un / plusieurs enfant</a:t>
            </a:r>
          </a:p>
          <a:p>
            <a:pPr marL="1371600" lvl="3" indent="0">
              <a:buNone/>
            </a:pPr>
            <a:r>
              <a:rPr lang="fr-FR" dirty="0"/>
              <a:t>Dans un répertoire pour</a:t>
            </a:r>
          </a:p>
          <a:p>
            <a:pPr marL="1371600" lvl="3" indent="0">
              <a:buNone/>
            </a:pPr>
            <a:r>
              <a:rPr lang="fr-FR" dirty="0"/>
              <a:t>chaque</a:t>
            </a:r>
          </a:p>
          <a:p>
            <a:pPr lvl="2"/>
            <a:endParaRPr lang="fr-FR" dirty="0"/>
          </a:p>
          <a:p>
            <a:pPr lvl="2"/>
            <a:r>
              <a:rPr lang="fr-FR" dirty="0"/>
              <a:t>1 répertoire pour chaque catégories </a:t>
            </a:r>
          </a:p>
          <a:p>
            <a:pPr marL="914400" lvl="2" indent="0">
              <a:buNone/>
            </a:pPr>
            <a:r>
              <a:rPr lang="fr-FR" dirty="0"/>
              <a:t>de component</a:t>
            </a:r>
          </a:p>
        </p:txBody>
      </p:sp>
      <p:pic>
        <p:nvPicPr>
          <p:cNvPr id="5" name="Espace réservé du contenu 9">
            <a:extLst>
              <a:ext uri="{FF2B5EF4-FFF2-40B4-BE49-F238E27FC236}">
                <a16:creationId xmlns="" xmlns:a16="http://schemas.microsoft.com/office/drawing/2014/main" id="{44BB4204-609F-4452-BBB5-C6006CCE6A73}"/>
              </a:ext>
            </a:extLst>
          </p:cNvPr>
          <p:cNvPicPr>
            <a:picLocks noGrp="1" noChangeAspect="1"/>
          </p:cNvPicPr>
          <p:nvPr>
            <p:ph sz="quarter" idx="14"/>
          </p:nvPr>
        </p:nvPicPr>
        <p:blipFill rotWithShape="1">
          <a:blip r:embed="rId3"/>
          <a:srcRect t="23251" r="-1396" b="41889"/>
          <a:stretch/>
        </p:blipFill>
        <p:spPr>
          <a:xfrm>
            <a:off x="9463018" y="1483394"/>
            <a:ext cx="2048569" cy="1417271"/>
          </a:xfrm>
          <a:prstGeom prst="rect">
            <a:avLst/>
          </a:prstGeom>
        </p:spPr>
      </p:pic>
      <p:pic>
        <p:nvPicPr>
          <p:cNvPr id="6" name="Image 5">
            <a:extLst>
              <a:ext uri="{FF2B5EF4-FFF2-40B4-BE49-F238E27FC236}">
                <a16:creationId xmlns="" xmlns:a16="http://schemas.microsoft.com/office/drawing/2014/main" id="{5BFDF1C9-3DBD-402A-A260-0CD72FB423B7}"/>
              </a:ext>
            </a:extLst>
          </p:cNvPr>
          <p:cNvPicPr>
            <a:picLocks noChangeAspect="1"/>
          </p:cNvPicPr>
          <p:nvPr/>
        </p:nvPicPr>
        <p:blipFill>
          <a:blip r:embed="rId4"/>
          <a:stretch>
            <a:fillRect/>
          </a:stretch>
        </p:blipFill>
        <p:spPr>
          <a:xfrm>
            <a:off x="9309470" y="3703071"/>
            <a:ext cx="2269722" cy="2029581"/>
          </a:xfrm>
          <a:prstGeom prst="rect">
            <a:avLst/>
          </a:prstGeom>
        </p:spPr>
      </p:pic>
      <p:sp>
        <p:nvSpPr>
          <p:cNvPr id="7" name="Flèche : bas 6">
            <a:extLst>
              <a:ext uri="{FF2B5EF4-FFF2-40B4-BE49-F238E27FC236}">
                <a16:creationId xmlns="" xmlns:a16="http://schemas.microsoft.com/office/drawing/2014/main" id="{BC30CE52-B1AE-4B74-B6DE-D3E4B879D027}"/>
              </a:ext>
            </a:extLst>
          </p:cNvPr>
          <p:cNvSpPr/>
          <p:nvPr/>
        </p:nvSpPr>
        <p:spPr>
          <a:xfrm flipH="1">
            <a:off x="10271194" y="2974205"/>
            <a:ext cx="432216" cy="895151"/>
          </a:xfrm>
          <a:prstGeom prst="downArrow">
            <a:avLst/>
          </a:prstGeom>
          <a:ln w="762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Étoile : 24 branches 7">
            <a:extLst>
              <a:ext uri="{FF2B5EF4-FFF2-40B4-BE49-F238E27FC236}">
                <a16:creationId xmlns="" xmlns:a16="http://schemas.microsoft.com/office/drawing/2014/main" id="{8864AF06-4379-49D6-8E46-7844EAE5CCDF}"/>
              </a:ext>
            </a:extLst>
          </p:cNvPr>
          <p:cNvSpPr/>
          <p:nvPr/>
        </p:nvSpPr>
        <p:spPr>
          <a:xfrm>
            <a:off x="5440227" y="2627485"/>
            <a:ext cx="3955185" cy="2483742"/>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plus important c’est les règles communes aux projets</a:t>
            </a:r>
          </a:p>
          <a:p>
            <a:pPr algn="ctr"/>
            <a:r>
              <a:rPr lang="fr-FR" sz="2000" b="1" dirty="0"/>
              <a:t>Dev guide </a:t>
            </a:r>
            <a:r>
              <a:rPr lang="fr-FR" sz="2000" b="1" dirty="0" err="1"/>
              <a:t>lines</a:t>
            </a:r>
            <a:endParaRPr lang="fr-FR" sz="2000" b="1" dirty="0"/>
          </a:p>
        </p:txBody>
      </p:sp>
    </p:spTree>
    <p:extLst>
      <p:ext uri="{BB962C8B-B14F-4D97-AF65-F5344CB8AC3E}">
        <p14:creationId xmlns:p14="http://schemas.microsoft.com/office/powerpoint/2010/main" val="37132781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D1F457E-6B35-40A7-9BE2-EC30591A274A}"/>
              </a:ext>
            </a:extLst>
          </p:cNvPr>
          <p:cNvSpPr>
            <a:spLocks noGrp="1"/>
          </p:cNvSpPr>
          <p:nvPr>
            <p:ph type="title"/>
          </p:nvPr>
        </p:nvSpPr>
        <p:spPr/>
        <p:txBody>
          <a:bodyPr/>
          <a:lstStyle/>
          <a:p>
            <a:r>
              <a:rPr lang="fr-FR" dirty="0"/>
              <a:t>Component concepts</a:t>
            </a:r>
          </a:p>
        </p:txBody>
      </p:sp>
      <p:sp>
        <p:nvSpPr>
          <p:cNvPr id="3" name="Espace réservé du contenu 2">
            <a:extLst>
              <a:ext uri="{FF2B5EF4-FFF2-40B4-BE49-F238E27FC236}">
                <a16:creationId xmlns="" xmlns:a16="http://schemas.microsoft.com/office/drawing/2014/main" id="{26310439-8EFF-4E11-89B0-547EFC1F5C54}"/>
              </a:ext>
            </a:extLst>
          </p:cNvPr>
          <p:cNvSpPr>
            <a:spLocks noGrp="1"/>
          </p:cNvSpPr>
          <p:nvPr>
            <p:ph idx="1"/>
          </p:nvPr>
        </p:nvSpPr>
        <p:spPr/>
        <p:txBody>
          <a:bodyPr>
            <a:normAutofit fontScale="62500" lnSpcReduction="20000"/>
          </a:bodyPr>
          <a:lstStyle/>
          <a:p>
            <a:r>
              <a:rPr lang="fr-FR" dirty="0"/>
              <a:t>Un component</a:t>
            </a:r>
          </a:p>
          <a:p>
            <a:pPr lvl="1"/>
            <a:r>
              <a:rPr lang="fr-FR" dirty="0"/>
              <a:t>Evolue dans un fichier </a:t>
            </a:r>
            <a:r>
              <a:rPr lang="fr-FR"/>
              <a:t>qui lui </a:t>
            </a:r>
            <a:r>
              <a:rPr lang="fr-FR" dirty="0"/>
              <a:t>est propre</a:t>
            </a:r>
          </a:p>
          <a:p>
            <a:pPr lvl="1"/>
            <a:endParaRPr lang="fr-FR" dirty="0"/>
          </a:p>
          <a:p>
            <a:pPr lvl="1"/>
            <a:r>
              <a:rPr lang="fr-FR" dirty="0"/>
              <a:t>Reçoit des </a:t>
            </a:r>
            <a:r>
              <a:rPr lang="fr-FR" dirty="0" err="1"/>
              <a:t>props</a:t>
            </a:r>
            <a:r>
              <a:rPr lang="fr-FR" dirty="0"/>
              <a:t> </a:t>
            </a:r>
          </a:p>
          <a:p>
            <a:pPr marL="457200" lvl="1" indent="0">
              <a:buNone/>
            </a:pPr>
            <a:r>
              <a:rPr lang="fr-FR" dirty="0"/>
              <a:t>(en lecture seul)</a:t>
            </a:r>
          </a:p>
          <a:p>
            <a:pPr lvl="1"/>
            <a:endParaRPr lang="fr-FR" dirty="0"/>
          </a:p>
          <a:p>
            <a:pPr lvl="1"/>
            <a:r>
              <a:rPr lang="fr-FR" dirty="0"/>
              <a:t>Commence toujours </a:t>
            </a:r>
          </a:p>
          <a:p>
            <a:pPr marL="457200" lvl="1" indent="0">
              <a:buNone/>
            </a:pPr>
            <a:r>
              <a:rPr lang="fr-FR" dirty="0"/>
              <a:t>par une majuscule</a:t>
            </a:r>
          </a:p>
          <a:p>
            <a:pPr lvl="2"/>
            <a:r>
              <a:rPr lang="fr-FR" dirty="0"/>
              <a:t>Pour dissocier les</a:t>
            </a:r>
          </a:p>
          <a:p>
            <a:pPr marL="914400" lvl="2" indent="0">
              <a:buNone/>
            </a:pPr>
            <a:r>
              <a:rPr lang="fr-FR" dirty="0"/>
              <a:t>Composant et les html</a:t>
            </a:r>
          </a:p>
          <a:p>
            <a:pPr marL="457200" lvl="1" indent="0">
              <a:buNone/>
            </a:pPr>
            <a:endParaRPr lang="fr-FR" dirty="0"/>
          </a:p>
          <a:p>
            <a:pPr marL="457200" lvl="1" indent="0">
              <a:buNone/>
            </a:pPr>
            <a:endParaRPr lang="fr-FR" dirty="0"/>
          </a:p>
          <a:p>
            <a:pPr lvl="1"/>
            <a:endParaRPr lang="fr-FR" dirty="0"/>
          </a:p>
          <a:p>
            <a:pPr lvl="1"/>
            <a:r>
              <a:rPr lang="fr-FR" dirty="0"/>
              <a:t>Gère son cycle de vie</a:t>
            </a:r>
          </a:p>
          <a:p>
            <a:pPr lvl="1"/>
            <a:endParaRPr lang="fr-FR" dirty="0"/>
          </a:p>
          <a:p>
            <a:pPr lvl="1"/>
            <a:endParaRPr lang="fr-FR" dirty="0"/>
          </a:p>
          <a:p>
            <a:pPr lvl="1"/>
            <a:r>
              <a:rPr lang="fr-FR" dirty="0"/>
              <a:t>Il existe 2 types de component</a:t>
            </a:r>
          </a:p>
          <a:p>
            <a:pPr lvl="2"/>
            <a:r>
              <a:rPr lang="fr-FR" dirty="0"/>
              <a:t>Les fonctions, composants simple exprimant des valeurs </a:t>
            </a:r>
          </a:p>
          <a:p>
            <a:pPr lvl="2"/>
            <a:r>
              <a:rPr lang="fr-FR" dirty="0"/>
              <a:t>Les objets Class, composants plus complexe et plus lourd, gérant plus d’interactions</a:t>
            </a:r>
          </a:p>
          <a:p>
            <a:pPr lvl="1"/>
            <a:endParaRPr lang="fr-FR" dirty="0"/>
          </a:p>
          <a:p>
            <a:pPr lvl="1"/>
            <a:endParaRPr lang="fr-FR" dirty="0"/>
          </a:p>
          <a:p>
            <a:pPr lvl="1"/>
            <a:endParaRPr lang="fr-FR" dirty="0"/>
          </a:p>
        </p:txBody>
      </p:sp>
      <p:pic>
        <p:nvPicPr>
          <p:cNvPr id="5" name="Image 4">
            <a:extLst>
              <a:ext uri="{FF2B5EF4-FFF2-40B4-BE49-F238E27FC236}">
                <a16:creationId xmlns="" xmlns:a16="http://schemas.microsoft.com/office/drawing/2014/main" id="{56217BDB-511A-4876-998D-2163E1AE9D7B}"/>
              </a:ext>
            </a:extLst>
          </p:cNvPr>
          <p:cNvPicPr>
            <a:picLocks noChangeAspect="1"/>
          </p:cNvPicPr>
          <p:nvPr/>
        </p:nvPicPr>
        <p:blipFill>
          <a:blip r:embed="rId3"/>
          <a:stretch>
            <a:fillRect/>
          </a:stretch>
        </p:blipFill>
        <p:spPr>
          <a:xfrm>
            <a:off x="9922863" y="4412974"/>
            <a:ext cx="1888177" cy="2026360"/>
          </a:xfrm>
          <a:prstGeom prst="rect">
            <a:avLst/>
          </a:prstGeom>
        </p:spPr>
      </p:pic>
      <p:grpSp>
        <p:nvGrpSpPr>
          <p:cNvPr id="7" name="Groupe 6">
            <a:extLst>
              <a:ext uri="{FF2B5EF4-FFF2-40B4-BE49-F238E27FC236}">
                <a16:creationId xmlns="" xmlns:a16="http://schemas.microsoft.com/office/drawing/2014/main" id="{F9FAE32A-200D-429D-BEA4-8DC8B231901E}"/>
              </a:ext>
            </a:extLst>
          </p:cNvPr>
          <p:cNvGrpSpPr/>
          <p:nvPr/>
        </p:nvGrpSpPr>
        <p:grpSpPr>
          <a:xfrm>
            <a:off x="3815953" y="2043289"/>
            <a:ext cx="5635487" cy="3061662"/>
            <a:chOff x="6361042" y="1341372"/>
            <a:chExt cx="5635487" cy="3061662"/>
          </a:xfrm>
        </p:grpSpPr>
        <p:sp>
          <p:nvSpPr>
            <p:cNvPr id="6" name="Phylactère : pensées 5">
              <a:extLst>
                <a:ext uri="{FF2B5EF4-FFF2-40B4-BE49-F238E27FC236}">
                  <a16:creationId xmlns="" xmlns:a16="http://schemas.microsoft.com/office/drawing/2014/main" id="{42BC54F5-3420-4A83-AF92-92CCDE25242D}"/>
                </a:ext>
              </a:extLst>
            </p:cNvPr>
            <p:cNvSpPr/>
            <p:nvPr/>
          </p:nvSpPr>
          <p:spPr>
            <a:xfrm>
              <a:off x="6361042" y="1341372"/>
              <a:ext cx="5635487" cy="3061662"/>
            </a:xfrm>
            <a:prstGeom prst="cloudCallout">
              <a:avLst>
                <a:gd name="adj1" fmla="val 58462"/>
                <a:gd name="adj2" fmla="val 42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50" name="Picture 2" descr="Accueil - Sissonne">
              <a:extLst>
                <a:ext uri="{FF2B5EF4-FFF2-40B4-BE49-F238E27FC236}">
                  <a16:creationId xmlns="" xmlns:a16="http://schemas.microsoft.com/office/drawing/2014/main" id="{E0CD2EEA-970F-44E6-87CC-02B934B4CF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417819">
              <a:off x="6700288" y="1992046"/>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lan maison gratuit">
              <a:extLst>
                <a:ext uri="{FF2B5EF4-FFF2-40B4-BE49-F238E27FC236}">
                  <a16:creationId xmlns="" xmlns:a16="http://schemas.microsoft.com/office/drawing/2014/main" id="{B7AC5413-6CFE-4AC5-BC64-EBA74C1E75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20066">
              <a:off x="8902004" y="1654428"/>
              <a:ext cx="1709913" cy="10633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cation de Voiture Luxe : FERRARI CALIFORNIA">
              <a:extLst>
                <a:ext uri="{FF2B5EF4-FFF2-40B4-BE49-F238E27FC236}">
                  <a16:creationId xmlns="" xmlns:a16="http://schemas.microsoft.com/office/drawing/2014/main" id="{7D90A2B1-A282-4CB9-BDA9-85B92058530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4670" y="1719564"/>
              <a:ext cx="2146370" cy="13113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eluche TY Beanie Boo's 15 cm Dakota le cheval">
              <a:extLst>
                <a:ext uri="{FF2B5EF4-FFF2-40B4-BE49-F238E27FC236}">
                  <a16:creationId xmlns="" xmlns:a16="http://schemas.microsoft.com/office/drawing/2014/main" id="{8965572C-FAFE-4B56-9A62-416EA6F4E22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56556" y="1952597"/>
              <a:ext cx="1200113" cy="1200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cueil - Sissonne">
              <a:extLst>
                <a:ext uri="{FF2B5EF4-FFF2-40B4-BE49-F238E27FC236}">
                  <a16:creationId xmlns="" xmlns:a16="http://schemas.microsoft.com/office/drawing/2014/main" id="{12A8DEA5-DB91-4F5F-830C-36A4E32FB0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417819">
              <a:off x="8488405" y="3070329"/>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rbrier funéraire près de Troyes, des sépultures sur mesure">
              <a:extLst>
                <a:ext uri="{FF2B5EF4-FFF2-40B4-BE49-F238E27FC236}">
                  <a16:creationId xmlns="" xmlns:a16="http://schemas.microsoft.com/office/drawing/2014/main" id="{F7CFB1C0-0CE3-4EA6-A889-D012897378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56669" y="2842483"/>
              <a:ext cx="1785040" cy="135668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Bulle narrative : rectangle à coins arrondis 7">
            <a:extLst>
              <a:ext uri="{FF2B5EF4-FFF2-40B4-BE49-F238E27FC236}">
                <a16:creationId xmlns="" xmlns:a16="http://schemas.microsoft.com/office/drawing/2014/main" id="{9B16573E-188B-487F-9494-D6BDC072BA36}"/>
              </a:ext>
            </a:extLst>
          </p:cNvPr>
          <p:cNvSpPr/>
          <p:nvPr/>
        </p:nvSpPr>
        <p:spPr>
          <a:xfrm>
            <a:off x="9592833" y="2794902"/>
            <a:ext cx="2154233" cy="1558437"/>
          </a:xfrm>
          <a:prstGeom prst="wedgeRoundRectCallout">
            <a:avLst>
              <a:gd name="adj1" fmla="val -7879"/>
              <a:gd name="adj2" fmla="val 736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Chaque étape de ma vie est déjà définit</a:t>
            </a:r>
          </a:p>
        </p:txBody>
      </p:sp>
      <p:sp>
        <p:nvSpPr>
          <p:cNvPr id="16" name="Bulle narrative : rectangle à coins arrondis 15">
            <a:extLst>
              <a:ext uri="{FF2B5EF4-FFF2-40B4-BE49-F238E27FC236}">
                <a16:creationId xmlns="" xmlns:a16="http://schemas.microsoft.com/office/drawing/2014/main" id="{4A029984-85C5-44AE-BF48-A83597C7B053}"/>
              </a:ext>
            </a:extLst>
          </p:cNvPr>
          <p:cNvSpPr/>
          <p:nvPr/>
        </p:nvSpPr>
        <p:spPr>
          <a:xfrm>
            <a:off x="9451440" y="1053548"/>
            <a:ext cx="2160946" cy="148325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Je m’ appelle </a:t>
            </a:r>
            <a:r>
              <a:rPr lang="fr-FR" sz="2000" b="1" dirty="0"/>
              <a:t>A</a:t>
            </a:r>
            <a:r>
              <a:rPr lang="fr-FR" dirty="0"/>
              <a:t>lexandre </a:t>
            </a:r>
          </a:p>
          <a:p>
            <a:pPr algn="ctr"/>
            <a:r>
              <a:rPr lang="fr-FR" dirty="0"/>
              <a:t>pas</a:t>
            </a:r>
          </a:p>
          <a:p>
            <a:pPr algn="ctr"/>
            <a:r>
              <a:rPr lang="fr-FR" sz="2400" b="1" strike="sngStrike" dirty="0"/>
              <a:t>a</a:t>
            </a:r>
            <a:r>
              <a:rPr lang="fr-FR" strike="sngStrike" dirty="0"/>
              <a:t>lexandre</a:t>
            </a:r>
          </a:p>
        </p:txBody>
      </p:sp>
    </p:spTree>
    <p:extLst>
      <p:ext uri="{BB962C8B-B14F-4D97-AF65-F5344CB8AC3E}">
        <p14:creationId xmlns:p14="http://schemas.microsoft.com/office/powerpoint/2010/main" val="2047537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F28A8CC8-B8FF-4A9E-8944-A6A35206D567}"/>
              </a:ext>
            </a:extLst>
          </p:cNvPr>
          <p:cNvSpPr>
            <a:spLocks noGrp="1"/>
          </p:cNvSpPr>
          <p:nvPr>
            <p:ph type="title"/>
          </p:nvPr>
        </p:nvSpPr>
        <p:spPr/>
        <p:txBody>
          <a:bodyPr/>
          <a:lstStyle/>
          <a:p>
            <a:r>
              <a:rPr lang="fr-FR" dirty="0"/>
              <a:t>Component Function vs class</a:t>
            </a:r>
          </a:p>
        </p:txBody>
      </p:sp>
      <p:sp>
        <p:nvSpPr>
          <p:cNvPr id="5" name="Espace réservé du texte 4">
            <a:extLst>
              <a:ext uri="{FF2B5EF4-FFF2-40B4-BE49-F238E27FC236}">
                <a16:creationId xmlns="" xmlns:a16="http://schemas.microsoft.com/office/drawing/2014/main" id="{E641EF2A-A006-4892-9116-654E08B2F74C}"/>
              </a:ext>
            </a:extLst>
          </p:cNvPr>
          <p:cNvSpPr>
            <a:spLocks noGrp="1"/>
          </p:cNvSpPr>
          <p:nvPr>
            <p:ph type="body" idx="1"/>
          </p:nvPr>
        </p:nvSpPr>
        <p:spPr/>
        <p:txBody>
          <a:bodyPr/>
          <a:lstStyle/>
          <a:p>
            <a:r>
              <a:rPr lang="fr-FR" dirty="0"/>
              <a:t>fonction</a:t>
            </a:r>
          </a:p>
        </p:txBody>
      </p:sp>
      <p:sp>
        <p:nvSpPr>
          <p:cNvPr id="6" name="Espace réservé du contenu 5">
            <a:extLst>
              <a:ext uri="{FF2B5EF4-FFF2-40B4-BE49-F238E27FC236}">
                <a16:creationId xmlns="" xmlns:a16="http://schemas.microsoft.com/office/drawing/2014/main" id="{363662A0-B699-48ED-B669-2E13FF2088F2}"/>
              </a:ext>
            </a:extLst>
          </p:cNvPr>
          <p:cNvSpPr>
            <a:spLocks noGrp="1"/>
          </p:cNvSpPr>
          <p:nvPr>
            <p:ph sz="half" idx="2"/>
          </p:nvPr>
        </p:nvSpPr>
        <p:spPr/>
        <p:txBody>
          <a:bodyPr>
            <a:normAutofit lnSpcReduction="10000"/>
          </a:bodyPr>
          <a:lstStyle/>
          <a:p>
            <a:r>
              <a:rPr lang="fr-FR" dirty="0"/>
              <a:t>Reçoit des </a:t>
            </a:r>
            <a:r>
              <a:rPr lang="fr-FR" dirty="0" err="1"/>
              <a:t>props</a:t>
            </a:r>
            <a:r>
              <a:rPr lang="fr-FR" dirty="0"/>
              <a:t> </a:t>
            </a:r>
          </a:p>
          <a:p>
            <a:pPr lvl="1"/>
            <a:r>
              <a:rPr lang="fr-FR" dirty="0"/>
              <a:t>Dans l’argument d’entrée de la fonction</a:t>
            </a:r>
          </a:p>
          <a:p>
            <a:endParaRPr lang="fr-FR" dirty="0"/>
          </a:p>
          <a:p>
            <a:r>
              <a:rPr lang="fr-FR" dirty="0"/>
              <a:t>Sans état interne</a:t>
            </a:r>
          </a:p>
          <a:p>
            <a:pPr lvl="1"/>
            <a:r>
              <a:rPr lang="fr-FR" dirty="0" err="1"/>
              <a:t>Stateless</a:t>
            </a:r>
            <a:r>
              <a:rPr lang="fr-FR" dirty="0"/>
              <a:t> </a:t>
            </a:r>
            <a:r>
              <a:rPr lang="fr-FR" i="1" dirty="0"/>
              <a:t>ou gestion Hook</a:t>
            </a:r>
          </a:p>
          <a:p>
            <a:endParaRPr lang="fr-FR" dirty="0"/>
          </a:p>
          <a:p>
            <a:r>
              <a:rPr lang="fr-FR" b="1" dirty="0"/>
              <a:t>return</a:t>
            </a:r>
            <a:r>
              <a:rPr lang="fr-FR" dirty="0"/>
              <a:t> le contenu du composant assemblé avec ses </a:t>
            </a:r>
            <a:r>
              <a:rPr lang="fr-FR" dirty="0" err="1"/>
              <a:t>props</a:t>
            </a:r>
            <a:endParaRPr lang="fr-FR" dirty="0"/>
          </a:p>
          <a:p>
            <a:endParaRPr lang="fr-FR" dirty="0"/>
          </a:p>
          <a:p>
            <a:r>
              <a:rPr lang="fr-FR" dirty="0"/>
              <a:t>Facile à tester</a:t>
            </a:r>
          </a:p>
          <a:p>
            <a:pPr lvl="1"/>
            <a:r>
              <a:rPr lang="fr-FR" dirty="0"/>
              <a:t>La fonction s’exécute et on doit forcement pouvoir prédire la forme du résultat</a:t>
            </a:r>
          </a:p>
        </p:txBody>
      </p:sp>
      <p:sp>
        <p:nvSpPr>
          <p:cNvPr id="7" name="Espace réservé du texte 6">
            <a:extLst>
              <a:ext uri="{FF2B5EF4-FFF2-40B4-BE49-F238E27FC236}">
                <a16:creationId xmlns="" xmlns:a16="http://schemas.microsoft.com/office/drawing/2014/main" id="{E4679E19-CF7D-4043-8296-AD0368C10F31}"/>
              </a:ext>
            </a:extLst>
          </p:cNvPr>
          <p:cNvSpPr>
            <a:spLocks noGrp="1"/>
          </p:cNvSpPr>
          <p:nvPr>
            <p:ph type="body" sz="quarter" idx="3"/>
          </p:nvPr>
        </p:nvSpPr>
        <p:spPr/>
        <p:txBody>
          <a:bodyPr/>
          <a:lstStyle/>
          <a:p>
            <a:r>
              <a:rPr lang="fr-FR" dirty="0"/>
              <a:t>class</a:t>
            </a:r>
          </a:p>
        </p:txBody>
      </p:sp>
      <p:sp>
        <p:nvSpPr>
          <p:cNvPr id="8" name="Espace réservé du contenu 7">
            <a:extLst>
              <a:ext uri="{FF2B5EF4-FFF2-40B4-BE49-F238E27FC236}">
                <a16:creationId xmlns="" xmlns:a16="http://schemas.microsoft.com/office/drawing/2014/main" id="{043A25DE-7B42-4B1A-A4DE-8EDDC10CE479}"/>
              </a:ext>
            </a:extLst>
          </p:cNvPr>
          <p:cNvSpPr>
            <a:spLocks noGrp="1"/>
          </p:cNvSpPr>
          <p:nvPr>
            <p:ph sz="quarter" idx="4"/>
          </p:nvPr>
        </p:nvSpPr>
        <p:spPr/>
        <p:txBody>
          <a:bodyPr>
            <a:normAutofit fontScale="92500" lnSpcReduction="20000"/>
          </a:bodyPr>
          <a:lstStyle/>
          <a:p>
            <a:r>
              <a:rPr lang="fr-FR" dirty="0"/>
              <a:t>Reçoit des </a:t>
            </a:r>
            <a:r>
              <a:rPr lang="fr-FR" dirty="0" err="1"/>
              <a:t>props</a:t>
            </a:r>
            <a:endParaRPr lang="fr-FR" dirty="0"/>
          </a:p>
          <a:p>
            <a:pPr lvl="1"/>
            <a:r>
              <a:rPr lang="fr-FR" dirty="0"/>
              <a:t>Dans le constructeur </a:t>
            </a:r>
            <a:r>
              <a:rPr lang="fr-FR" sz="1400" b="1" dirty="0"/>
              <a:t>(</a:t>
            </a:r>
            <a:r>
              <a:rPr lang="fr-FR" sz="1400" b="1" dirty="0" err="1"/>
              <a:t>constructor</a:t>
            </a:r>
            <a:r>
              <a:rPr lang="fr-FR" sz="1400" b="1" dirty="0"/>
              <a:t>)</a:t>
            </a:r>
            <a:r>
              <a:rPr lang="fr-FR" dirty="0"/>
              <a:t> de la class</a:t>
            </a:r>
          </a:p>
          <a:p>
            <a:endParaRPr lang="fr-FR" dirty="0"/>
          </a:p>
          <a:p>
            <a:r>
              <a:rPr lang="fr-FR" dirty="0"/>
              <a:t>Avec ou sans états interne</a:t>
            </a:r>
          </a:p>
          <a:p>
            <a:pPr lvl="1"/>
            <a:r>
              <a:rPr lang="fr-FR" dirty="0" err="1"/>
              <a:t>Statefull</a:t>
            </a:r>
            <a:r>
              <a:rPr lang="fr-FR" dirty="0"/>
              <a:t>/</a:t>
            </a:r>
            <a:r>
              <a:rPr lang="fr-FR" dirty="0" err="1"/>
              <a:t>stateless</a:t>
            </a:r>
            <a:endParaRPr lang="fr-FR" dirty="0"/>
          </a:p>
          <a:p>
            <a:pPr lvl="1"/>
            <a:r>
              <a:rPr lang="fr-FR" dirty="0" err="1"/>
              <a:t>this.setState</a:t>
            </a:r>
            <a:r>
              <a:rPr lang="fr-FR" dirty="0"/>
              <a:t>(), </a:t>
            </a:r>
            <a:r>
              <a:rPr lang="fr-FR" dirty="0" err="1"/>
              <a:t>this.state</a:t>
            </a:r>
            <a:endParaRPr lang="fr-FR" dirty="0"/>
          </a:p>
          <a:p>
            <a:endParaRPr lang="fr-FR" dirty="0"/>
          </a:p>
          <a:p>
            <a:r>
              <a:rPr lang="fr-FR" dirty="0"/>
              <a:t>Possède une fonction </a:t>
            </a:r>
            <a:r>
              <a:rPr lang="fr-FR" b="1" dirty="0"/>
              <a:t>render()</a:t>
            </a:r>
            <a:r>
              <a:rPr lang="fr-FR" dirty="0"/>
              <a:t> qui retourne le contenu du composant assemblé avec </a:t>
            </a:r>
            <a:r>
              <a:rPr lang="fr-FR" dirty="0" err="1"/>
              <a:t>props</a:t>
            </a:r>
            <a:r>
              <a:rPr lang="fr-FR" dirty="0"/>
              <a:t> &amp; état</a:t>
            </a:r>
            <a:r>
              <a:rPr lang="fr-FR" sz="1600" b="1" dirty="0"/>
              <a:t>(state)</a:t>
            </a:r>
            <a:r>
              <a:rPr lang="fr-FR" dirty="0"/>
              <a:t> </a:t>
            </a:r>
          </a:p>
          <a:p>
            <a:endParaRPr lang="fr-FR" dirty="0"/>
          </a:p>
          <a:p>
            <a:r>
              <a:rPr lang="fr-FR" dirty="0"/>
              <a:t>Extension de class</a:t>
            </a:r>
          </a:p>
          <a:p>
            <a:endParaRPr lang="fr-FR" dirty="0"/>
          </a:p>
          <a:p>
            <a:r>
              <a:rPr lang="fr-FR" dirty="0"/>
              <a:t>Test plus lourd  mettre en œuvre</a:t>
            </a:r>
          </a:p>
        </p:txBody>
      </p:sp>
    </p:spTree>
    <p:extLst>
      <p:ext uri="{BB962C8B-B14F-4D97-AF65-F5344CB8AC3E}">
        <p14:creationId xmlns:p14="http://schemas.microsoft.com/office/powerpoint/2010/main" val="3452302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C02F920-4604-466A-B5C8-7B45F6235EC8}"/>
              </a:ext>
            </a:extLst>
          </p:cNvPr>
          <p:cNvSpPr>
            <a:spLocks noGrp="1"/>
          </p:cNvSpPr>
          <p:nvPr>
            <p:ph type="title"/>
          </p:nvPr>
        </p:nvSpPr>
        <p:spPr/>
        <p:txBody>
          <a:bodyPr/>
          <a:lstStyle/>
          <a:p>
            <a:r>
              <a:rPr lang="fr-FR" dirty="0"/>
              <a:t>Import &amp; export Component</a:t>
            </a:r>
          </a:p>
        </p:txBody>
      </p:sp>
      <p:sp>
        <p:nvSpPr>
          <p:cNvPr id="3" name="Espace réservé du contenu 2">
            <a:extLst>
              <a:ext uri="{FF2B5EF4-FFF2-40B4-BE49-F238E27FC236}">
                <a16:creationId xmlns="" xmlns:a16="http://schemas.microsoft.com/office/drawing/2014/main" id="{70D84505-F5AF-48F1-831E-4DD64D9030E0}"/>
              </a:ext>
            </a:extLst>
          </p:cNvPr>
          <p:cNvSpPr>
            <a:spLocks noGrp="1"/>
          </p:cNvSpPr>
          <p:nvPr>
            <p:ph idx="1"/>
          </p:nvPr>
        </p:nvSpPr>
        <p:spPr/>
        <p:txBody>
          <a:bodyPr>
            <a:normAutofit/>
          </a:bodyPr>
          <a:lstStyle/>
          <a:p>
            <a:r>
              <a:rPr lang="fr-FR" dirty="0"/>
              <a:t>Importer des composants</a:t>
            </a:r>
          </a:p>
          <a:p>
            <a:pPr lvl="1"/>
            <a:r>
              <a:rPr lang="fr-FR" dirty="0"/>
              <a:t>Js </a:t>
            </a:r>
          </a:p>
          <a:p>
            <a:pPr lvl="2"/>
            <a:r>
              <a:rPr lang="fr-FR" dirty="0"/>
              <a:t>Import DESCRIPTEUR </a:t>
            </a:r>
            <a:r>
              <a:rPr lang="fr-FR" dirty="0" err="1"/>
              <a:t>from</a:t>
            </a:r>
            <a:r>
              <a:rPr lang="fr-FR" dirty="0"/>
              <a:t> ‘./folder/file’</a:t>
            </a:r>
          </a:p>
          <a:p>
            <a:pPr lvl="1"/>
            <a:r>
              <a:rPr lang="fr-FR" dirty="0" err="1"/>
              <a:t>css</a:t>
            </a:r>
            <a:r>
              <a:rPr lang="fr-FR" dirty="0"/>
              <a:t> ,…</a:t>
            </a:r>
          </a:p>
          <a:p>
            <a:pPr lvl="2"/>
            <a:r>
              <a:rPr lang="fr-FR" dirty="0"/>
              <a:t>Import ‘./fichier.css’</a:t>
            </a:r>
          </a:p>
          <a:p>
            <a:endParaRPr lang="fr-FR" dirty="0"/>
          </a:p>
          <a:p>
            <a:r>
              <a:rPr lang="fr-FR" dirty="0"/>
              <a:t>Export par default </a:t>
            </a:r>
          </a:p>
          <a:p>
            <a:pPr lvl="1"/>
            <a:r>
              <a:rPr lang="fr-FR" dirty="0"/>
              <a:t>Obligatoire pour react</a:t>
            </a:r>
          </a:p>
          <a:p>
            <a:pPr lvl="1"/>
            <a:r>
              <a:rPr lang="fr-FR" dirty="0"/>
              <a:t>Export default </a:t>
            </a:r>
            <a:r>
              <a:rPr lang="fr-FR" dirty="0" err="1"/>
              <a:t>MonComposant</a:t>
            </a:r>
            <a:r>
              <a:rPr lang="fr-FR" dirty="0"/>
              <a:t> </a:t>
            </a:r>
          </a:p>
        </p:txBody>
      </p:sp>
      <p:pic>
        <p:nvPicPr>
          <p:cNvPr id="9" name="Image 8">
            <a:extLst>
              <a:ext uri="{FF2B5EF4-FFF2-40B4-BE49-F238E27FC236}">
                <a16:creationId xmlns="" xmlns:a16="http://schemas.microsoft.com/office/drawing/2014/main" id="{03AF6221-DAC7-4EB4-B867-B4A70D34877D}"/>
              </a:ext>
            </a:extLst>
          </p:cNvPr>
          <p:cNvPicPr>
            <a:picLocks noChangeAspect="1"/>
          </p:cNvPicPr>
          <p:nvPr/>
        </p:nvPicPr>
        <p:blipFill>
          <a:blip r:embed="rId3"/>
          <a:stretch>
            <a:fillRect/>
          </a:stretch>
        </p:blipFill>
        <p:spPr>
          <a:xfrm>
            <a:off x="6330215" y="2447946"/>
            <a:ext cx="6096000" cy="3981450"/>
          </a:xfrm>
          <a:prstGeom prst="rect">
            <a:avLst/>
          </a:prstGeom>
        </p:spPr>
      </p:pic>
    </p:spTree>
    <p:extLst>
      <p:ext uri="{BB962C8B-B14F-4D97-AF65-F5344CB8AC3E}">
        <p14:creationId xmlns:p14="http://schemas.microsoft.com/office/powerpoint/2010/main" val="3320117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 xmlns:a16="http://schemas.microsoft.com/office/drawing/2014/main" id="{3CDA2FDE-45F6-409B-B26C-3AA2FB5C8C51}"/>
              </a:ext>
            </a:extLst>
          </p:cNvPr>
          <p:cNvSpPr>
            <a:spLocks noGrp="1"/>
          </p:cNvSpPr>
          <p:nvPr>
            <p:ph type="title"/>
          </p:nvPr>
        </p:nvSpPr>
        <p:spPr/>
        <p:txBody>
          <a:bodyPr/>
          <a:lstStyle/>
          <a:p>
            <a:r>
              <a:rPr lang="fr-FR" dirty="0"/>
              <a:t>Créer votre premier composant</a:t>
            </a:r>
          </a:p>
        </p:txBody>
      </p:sp>
      <p:sp>
        <p:nvSpPr>
          <p:cNvPr id="11" name="Espace réservé du contenu 10">
            <a:extLst>
              <a:ext uri="{FF2B5EF4-FFF2-40B4-BE49-F238E27FC236}">
                <a16:creationId xmlns="" xmlns:a16="http://schemas.microsoft.com/office/drawing/2014/main" id="{F64269C9-B51C-475B-82DD-F20F31047AC0}"/>
              </a:ext>
            </a:extLst>
          </p:cNvPr>
          <p:cNvSpPr>
            <a:spLocks noGrp="1"/>
          </p:cNvSpPr>
          <p:nvPr>
            <p:ph sz="half" idx="1"/>
          </p:nvPr>
        </p:nvSpPr>
        <p:spPr>
          <a:xfrm>
            <a:off x="4114800" y="1071546"/>
            <a:ext cx="7791491" cy="5357850"/>
          </a:xfrm>
        </p:spPr>
        <p:txBody>
          <a:bodyPr/>
          <a:lstStyle/>
          <a:p>
            <a:r>
              <a:rPr lang="fr-FR" dirty="0"/>
              <a:t>Création du composant</a:t>
            </a:r>
          </a:p>
          <a:p>
            <a:pPr lvl="1"/>
            <a:endParaRPr lang="fr-FR" dirty="0"/>
          </a:p>
          <a:p>
            <a:pPr lvl="1"/>
            <a:r>
              <a:rPr lang="fr-FR" dirty="0"/>
              <a:t>Usage dans l’app</a:t>
            </a:r>
          </a:p>
          <a:p>
            <a:pPr lvl="1"/>
            <a:endParaRPr lang="fr-FR" dirty="0"/>
          </a:p>
          <a:p>
            <a:pPr lvl="1"/>
            <a:endParaRPr lang="fr-FR" dirty="0"/>
          </a:p>
          <a:p>
            <a:pPr lvl="1"/>
            <a:r>
              <a:rPr lang="fr-FR" dirty="0"/>
              <a:t>Passage de </a:t>
            </a:r>
            <a:r>
              <a:rPr lang="fr-FR" dirty="0" err="1"/>
              <a:t>props</a:t>
            </a:r>
            <a:endParaRPr lang="fr-FR" dirty="0"/>
          </a:p>
          <a:p>
            <a:pPr lvl="2"/>
            <a:r>
              <a:rPr lang="fr-FR" dirty="0"/>
              <a:t>Affichage des </a:t>
            </a:r>
            <a:r>
              <a:rPr lang="fr-FR" dirty="0" err="1"/>
              <a:t>props</a:t>
            </a:r>
            <a:endParaRPr lang="fr-FR" dirty="0"/>
          </a:p>
          <a:p>
            <a:pPr lvl="1"/>
            <a:endParaRPr lang="fr-FR" dirty="0"/>
          </a:p>
          <a:p>
            <a:pPr lvl="1"/>
            <a:endParaRPr lang="fr-FR" dirty="0"/>
          </a:p>
          <a:p>
            <a:pPr lvl="1"/>
            <a:r>
              <a:rPr lang="fr-FR" dirty="0"/>
              <a:t>Faire un composant qui décompte le temps</a:t>
            </a:r>
          </a:p>
          <a:p>
            <a:pPr lvl="2"/>
            <a:r>
              <a:rPr lang="fr-FR" dirty="0"/>
              <a:t>De 100 à 0 </a:t>
            </a:r>
          </a:p>
          <a:p>
            <a:pPr lvl="2"/>
            <a:r>
              <a:rPr lang="fr-FR" dirty="0"/>
              <a:t>Essaie avec generator react cli pour le component</a:t>
            </a:r>
          </a:p>
        </p:txBody>
      </p:sp>
      <p:pic>
        <p:nvPicPr>
          <p:cNvPr id="8196" name="Picture 4" descr="You are NOT a React Native noob 🙅 | Hacker Noon">
            <a:extLst>
              <a:ext uri="{FF2B5EF4-FFF2-40B4-BE49-F238E27FC236}">
                <a16:creationId xmlns="" xmlns:a16="http://schemas.microsoft.com/office/drawing/2014/main" id="{DD1B77D0-CD31-4827-8D2F-FF65C0F26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09" y="1327081"/>
            <a:ext cx="3657600"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239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 xmlns:a16="http://schemas.microsoft.com/office/drawing/2014/main" id="{3D574F98-20D3-4C3A-A39A-CA5C159A93B4}"/>
              </a:ext>
            </a:extLst>
          </p:cNvPr>
          <p:cNvSpPr>
            <a:spLocks noGrp="1"/>
          </p:cNvSpPr>
          <p:nvPr>
            <p:ph idx="1"/>
          </p:nvPr>
        </p:nvSpPr>
        <p:spPr/>
        <p:txBody>
          <a:bodyPr/>
          <a:lstStyle/>
          <a:p>
            <a:r>
              <a:rPr lang="fr-FR" dirty="0"/>
              <a:t>React c’est une librairie js, qui permet aussi :</a:t>
            </a:r>
          </a:p>
          <a:p>
            <a:pPr lvl="2"/>
            <a:endParaRPr lang="fr-FR" dirty="0"/>
          </a:p>
          <a:p>
            <a:pPr lvl="2"/>
            <a:r>
              <a:rPr lang="fr-FR" dirty="0"/>
              <a:t>La mise en œuvre de tests</a:t>
            </a:r>
          </a:p>
          <a:p>
            <a:pPr lvl="3"/>
            <a:r>
              <a:rPr lang="fr-FR" dirty="0"/>
              <a:t>Reconfiguration de la plateforme d’automatisation des tests</a:t>
            </a:r>
          </a:p>
          <a:p>
            <a:pPr lvl="2"/>
            <a:endParaRPr lang="fr-FR" dirty="0"/>
          </a:p>
          <a:p>
            <a:pPr lvl="2"/>
            <a:r>
              <a:rPr lang="fr-FR" dirty="0"/>
              <a:t>La prise en charge de js et </a:t>
            </a:r>
            <a:r>
              <a:rPr lang="fr-FR" dirty="0" err="1"/>
              <a:t>ts</a:t>
            </a:r>
            <a:r>
              <a:rPr lang="fr-FR" dirty="0"/>
              <a:t> (</a:t>
            </a:r>
            <a:r>
              <a:rPr lang="fr-FR" dirty="0" err="1"/>
              <a:t>webpack</a:t>
            </a:r>
            <a:r>
              <a:rPr lang="fr-FR" dirty="0"/>
              <a:t>/</a:t>
            </a:r>
            <a:r>
              <a:rPr lang="fr-FR" dirty="0" err="1"/>
              <a:t>babel</a:t>
            </a:r>
            <a:r>
              <a:rPr lang="fr-FR" dirty="0"/>
              <a:t>)</a:t>
            </a:r>
          </a:p>
          <a:p>
            <a:endParaRPr lang="fr-FR" dirty="0"/>
          </a:p>
          <a:p>
            <a:r>
              <a:rPr lang="fr-FR" dirty="0"/>
              <a:t>La librairie contient aussi une série de script serveur de construction d’app</a:t>
            </a:r>
          </a:p>
          <a:p>
            <a:pPr lvl="2"/>
            <a:r>
              <a:rPr lang="fr-FR" dirty="0"/>
              <a:t>Une commande </a:t>
            </a:r>
            <a:r>
              <a:rPr lang="fr-FR" sz="3200" b="1" u="sng" dirty="0"/>
              <a:t>node.js </a:t>
            </a:r>
            <a:r>
              <a:rPr lang="fr-FR" dirty="0"/>
              <a:t>pour construire le squelette d’un app.</a:t>
            </a:r>
          </a:p>
          <a:p>
            <a:pPr lvl="2"/>
            <a:endParaRPr lang="fr-FR" dirty="0"/>
          </a:p>
          <a:p>
            <a:pPr lvl="2"/>
            <a:endParaRPr lang="fr-FR" dirty="0"/>
          </a:p>
        </p:txBody>
      </p:sp>
    </p:spTree>
    <p:extLst>
      <p:ext uri="{BB962C8B-B14F-4D97-AF65-F5344CB8AC3E}">
        <p14:creationId xmlns:p14="http://schemas.microsoft.com/office/powerpoint/2010/main" val="3324408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84E313EE-E21E-4468-86AC-F734D709E861}"/>
              </a:ext>
            </a:extLst>
          </p:cNvPr>
          <p:cNvSpPr>
            <a:spLocks noGrp="1"/>
          </p:cNvSpPr>
          <p:nvPr>
            <p:ph type="title"/>
          </p:nvPr>
        </p:nvSpPr>
        <p:spPr/>
        <p:txBody>
          <a:bodyPr/>
          <a:lstStyle/>
          <a:p>
            <a:r>
              <a:rPr lang="fr-FR" dirty="0"/>
              <a:t>Evénements</a:t>
            </a:r>
          </a:p>
        </p:txBody>
      </p:sp>
      <p:sp>
        <p:nvSpPr>
          <p:cNvPr id="3" name="Espace réservé du contenu 2">
            <a:extLst>
              <a:ext uri="{FF2B5EF4-FFF2-40B4-BE49-F238E27FC236}">
                <a16:creationId xmlns="" xmlns:a16="http://schemas.microsoft.com/office/drawing/2014/main" id="{1D2DF856-A4D4-468A-AAEB-FBFC4B46760C}"/>
              </a:ext>
            </a:extLst>
          </p:cNvPr>
          <p:cNvSpPr>
            <a:spLocks noGrp="1"/>
          </p:cNvSpPr>
          <p:nvPr>
            <p:ph idx="1"/>
          </p:nvPr>
        </p:nvSpPr>
        <p:spPr/>
        <p:txBody>
          <a:bodyPr>
            <a:normAutofit fontScale="62500" lnSpcReduction="20000"/>
          </a:bodyPr>
          <a:lstStyle/>
          <a:p>
            <a:r>
              <a:rPr lang="fr-FR" dirty="0"/>
              <a:t>Les évènements sont des évènements javascript donc ils se déclarent par leurs noms JS</a:t>
            </a:r>
          </a:p>
          <a:p>
            <a:pPr lvl="7"/>
            <a:endParaRPr lang="fr-FR" dirty="0"/>
          </a:p>
          <a:p>
            <a:pPr lvl="7"/>
            <a:r>
              <a:rPr lang="fr-FR" dirty="0"/>
              <a:t>ActionLink.js</a:t>
            </a:r>
          </a:p>
          <a:p>
            <a:pPr marL="396875" lvl="7" indent="0">
              <a:buNone/>
            </a:pPr>
            <a:r>
              <a:rPr lang="fr-FR" altLang="fr-FR" dirty="0">
                <a:solidFill>
                  <a:srgbClr val="C5A5C5"/>
                </a:solidFill>
                <a:latin typeface="source-code-pro"/>
              </a:rPr>
              <a:t>function</a:t>
            </a:r>
            <a:r>
              <a:rPr lang="fr-FR" altLang="fr-FR" dirty="0">
                <a:solidFill>
                  <a:srgbClr val="FFFFFF"/>
                </a:solidFill>
                <a:latin typeface="source-code-pro"/>
              </a:rPr>
              <a:t> </a:t>
            </a:r>
            <a:r>
              <a:rPr lang="fr-FR" altLang="fr-FR" dirty="0" err="1">
                <a:solidFill>
                  <a:srgbClr val="79B6F2"/>
                </a:solidFill>
                <a:latin typeface="source-code-pro"/>
              </a:rPr>
              <a:t>ActionLink</a:t>
            </a:r>
            <a:r>
              <a:rPr lang="fr-FR" altLang="fr-FR" dirty="0">
                <a:solidFill>
                  <a:srgbClr val="88C6BE"/>
                </a:solidFill>
                <a:latin typeface="source-code-pro"/>
              </a:rPr>
              <a:t>(</a:t>
            </a:r>
            <a:r>
              <a:rPr lang="fr-FR" altLang="fr-FR" dirty="0" err="1">
                <a:solidFill>
                  <a:srgbClr val="88C6BE"/>
                </a:solidFill>
                <a:latin typeface="source-code-pro"/>
              </a:rPr>
              <a:t>props</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C5A5C5"/>
                </a:solidFill>
                <a:latin typeface="source-code-pro"/>
              </a:rPr>
              <a:t>function</a:t>
            </a:r>
            <a:r>
              <a:rPr lang="fr-FR" altLang="fr-FR" dirty="0">
                <a:solidFill>
                  <a:srgbClr val="FFFFFF"/>
                </a:solidFill>
                <a:latin typeface="source-code-pro"/>
              </a:rPr>
              <a:t> </a:t>
            </a:r>
            <a:r>
              <a:rPr lang="fr-FR" altLang="fr-FR" sz="2600" b="1" dirty="0" err="1">
                <a:solidFill>
                  <a:srgbClr val="79B6F2"/>
                </a:solidFill>
                <a:latin typeface="source-code-pro"/>
              </a:rPr>
              <a:t>handleClick</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e</a:t>
            </a:r>
          </a:p>
          <a:p>
            <a:pPr marL="396875" lvl="7" indent="0">
              <a:buNone/>
            </a:pPr>
            <a:r>
              <a:rPr lang="fr-FR" altLang="fr-FR" dirty="0">
                <a:solidFill>
                  <a:srgbClr val="88C6BE"/>
                </a:solidFill>
                <a:latin typeface="source-code-pro"/>
              </a:rPr>
              <a:t>.	</a:t>
            </a:r>
            <a:r>
              <a:rPr lang="fr-FR" altLang="fr-FR" dirty="0">
                <a:solidFill>
                  <a:srgbClr val="00B050"/>
                </a:solidFill>
                <a:latin typeface="source-code-pro"/>
              </a:rPr>
              <a:t>	</a:t>
            </a:r>
            <a:r>
              <a:rPr lang="fr-FR" altLang="fr-FR" dirty="0" err="1">
                <a:solidFill>
                  <a:srgbClr val="79B6F2"/>
                </a:solidFill>
                <a:latin typeface="source-code-pro"/>
              </a:rPr>
              <a:t>preventDefault</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00B050"/>
                </a:solidFill>
                <a:latin typeface="source-code-pro"/>
              </a:rPr>
              <a:t>console</a:t>
            </a:r>
            <a:r>
              <a:rPr lang="fr-FR" altLang="fr-FR" dirty="0">
                <a:solidFill>
                  <a:srgbClr val="88C6BE"/>
                </a:solidFill>
                <a:latin typeface="source-code-pro"/>
              </a:rPr>
              <a:t>.</a:t>
            </a:r>
            <a:r>
              <a:rPr lang="fr-FR" altLang="fr-FR" dirty="0">
                <a:solidFill>
                  <a:srgbClr val="79B6F2"/>
                </a:solidFill>
                <a:latin typeface="source-code-pro"/>
              </a:rPr>
              <a:t>log</a:t>
            </a:r>
            <a:r>
              <a:rPr lang="fr-FR" altLang="fr-FR" dirty="0">
                <a:solidFill>
                  <a:srgbClr val="88C6BE"/>
                </a:solidFill>
                <a:latin typeface="source-code-pro"/>
              </a:rPr>
              <a:t>(</a:t>
            </a:r>
            <a:r>
              <a:rPr lang="fr-FR" altLang="fr-FR" dirty="0">
                <a:solidFill>
                  <a:srgbClr val="8DC891"/>
                </a:solidFill>
                <a:latin typeface="source-code-pro"/>
              </a:rPr>
              <a:t>'Le lien a été cliqué.’,</a:t>
            </a:r>
            <a:r>
              <a:rPr lang="fr-FR" altLang="fr-FR" dirty="0">
                <a:solidFill>
                  <a:srgbClr val="88C6BE"/>
                </a:solidFill>
                <a:latin typeface="source-code-pro"/>
              </a:rPr>
              <a:t> </a:t>
            </a:r>
            <a:r>
              <a:rPr lang="fr-FR" altLang="fr-FR" dirty="0" err="1">
                <a:solidFill>
                  <a:srgbClr val="88C6BE"/>
                </a:solidFill>
                <a:latin typeface="source-code-pro"/>
              </a:rPr>
              <a:t>props</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C5A5C5"/>
                </a:solidFill>
                <a:latin typeface="source-code-pro"/>
              </a:rPr>
              <a:t>	return</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&lt;</a:t>
            </a:r>
            <a:r>
              <a:rPr lang="fr-FR" altLang="fr-FR" dirty="0">
                <a:solidFill>
                  <a:srgbClr val="FC929E"/>
                </a:solidFill>
                <a:latin typeface="source-code-pro"/>
              </a:rPr>
              <a:t>a </a:t>
            </a:r>
            <a:r>
              <a:rPr lang="fr-FR" altLang="fr-FR" dirty="0">
                <a:solidFill>
                  <a:srgbClr val="C5A5C5"/>
                </a:solidFill>
                <a:latin typeface="source-code-pro"/>
              </a:rPr>
              <a:t>href</a:t>
            </a:r>
            <a:r>
              <a:rPr lang="fr-FR" altLang="fr-FR" dirty="0">
                <a:solidFill>
                  <a:srgbClr val="88C6BE"/>
                </a:solidFill>
                <a:latin typeface="source-code-pro"/>
              </a:rPr>
              <a:t>="</a:t>
            </a:r>
            <a:r>
              <a:rPr lang="fr-FR" altLang="fr-FR" dirty="0">
                <a:solidFill>
                  <a:srgbClr val="8DC891"/>
                </a:solidFill>
                <a:latin typeface="source-code-pro"/>
              </a:rPr>
              <a:t>#</a:t>
            </a:r>
            <a:r>
              <a:rPr lang="fr-FR" altLang="fr-FR" dirty="0">
                <a:solidFill>
                  <a:srgbClr val="88C6BE"/>
                </a:solidFill>
                <a:latin typeface="source-code-pro"/>
              </a:rPr>
              <a:t>"</a:t>
            </a:r>
            <a:r>
              <a:rPr lang="fr-FR" altLang="fr-FR" dirty="0">
                <a:solidFill>
                  <a:srgbClr val="FC929E"/>
                </a:solidFill>
                <a:latin typeface="source-code-pro"/>
              </a:rPr>
              <a:t> </a:t>
            </a:r>
            <a:r>
              <a:rPr lang="fr-FR" altLang="fr-FR" sz="3200" b="1" dirty="0" err="1">
                <a:solidFill>
                  <a:srgbClr val="C5A5C5"/>
                </a:solidFill>
                <a:latin typeface="source-code-pro"/>
              </a:rPr>
              <a:t>onClick</a:t>
            </a:r>
            <a:r>
              <a:rPr lang="fr-FR" altLang="fr-FR" sz="3200" b="1" dirty="0">
                <a:solidFill>
                  <a:srgbClr val="88C6BE"/>
                </a:solidFill>
                <a:latin typeface="source-code-pro"/>
              </a:rPr>
              <a:t>={</a:t>
            </a:r>
            <a:r>
              <a:rPr lang="fr-FR" altLang="fr-FR" sz="3200" b="1" dirty="0" err="1">
                <a:solidFill>
                  <a:srgbClr val="FC929E"/>
                </a:solidFill>
                <a:latin typeface="source-code-pro"/>
              </a:rPr>
              <a:t>handleClick</a:t>
            </a:r>
            <a:r>
              <a:rPr lang="fr-FR" altLang="fr-FR" sz="3200" b="1" dirty="0">
                <a:solidFill>
                  <a:srgbClr val="88C6BE"/>
                </a:solidFill>
                <a:latin typeface="source-code-pro"/>
              </a:rPr>
              <a:t>}</a:t>
            </a:r>
            <a:r>
              <a:rPr lang="fr-FR" altLang="fr-FR" b="1" dirty="0">
                <a:solidFill>
                  <a:srgbClr val="88C6BE"/>
                </a:solidFill>
                <a:latin typeface="source-code-pro"/>
              </a:rPr>
              <a:t>&gt;</a:t>
            </a:r>
            <a:r>
              <a:rPr lang="fr-FR" altLang="fr-FR" dirty="0">
                <a:latin typeface="source-code-pro"/>
              </a:rPr>
              <a:t>{</a:t>
            </a:r>
            <a:r>
              <a:rPr lang="fr-FR" altLang="fr-FR" dirty="0" err="1">
                <a:latin typeface="source-code-pro"/>
              </a:rPr>
              <a:t>props.value</a:t>
            </a:r>
            <a:r>
              <a:rPr lang="fr-FR" altLang="fr-FR" dirty="0">
                <a:latin typeface="source-code-pro"/>
              </a:rPr>
              <a:t>}</a:t>
            </a:r>
            <a:r>
              <a:rPr lang="fr-FR" altLang="fr-FR" dirty="0">
                <a:solidFill>
                  <a:srgbClr val="88C6BE"/>
                </a:solidFill>
                <a:latin typeface="source-code-pro"/>
              </a:rPr>
              <a:t>&lt;/</a:t>
            </a:r>
            <a:r>
              <a:rPr lang="fr-FR" altLang="fr-FR" dirty="0">
                <a:solidFill>
                  <a:srgbClr val="FC929E"/>
                </a:solidFill>
                <a:latin typeface="source-code-pro"/>
              </a:rPr>
              <a:t>a</a:t>
            </a:r>
            <a:r>
              <a:rPr lang="fr-FR" altLang="fr-FR" dirty="0">
                <a:solidFill>
                  <a:srgbClr val="88C6BE"/>
                </a:solidFill>
                <a:latin typeface="source-code-pro"/>
              </a:rPr>
              <a:t>&gt;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88C6BE"/>
                </a:solidFill>
                <a:latin typeface="source-code-pro"/>
              </a:rPr>
              <a:t>}</a:t>
            </a:r>
            <a:r>
              <a:rPr lang="fr-FR" altLang="fr-FR" sz="1600" dirty="0"/>
              <a:t> </a:t>
            </a:r>
            <a:endParaRPr lang="fr-FR" altLang="fr-FR" sz="4400" dirty="0">
              <a:latin typeface="Arial" panose="020B0604020202020204" pitchFamily="34" charset="0"/>
            </a:endParaRPr>
          </a:p>
          <a:p>
            <a:pPr marL="396875" lvl="7" indent="0">
              <a:buNone/>
            </a:pPr>
            <a:endParaRPr lang="fr-FR" dirty="0"/>
          </a:p>
          <a:p>
            <a:pPr lvl="7"/>
            <a:endParaRPr lang="fr-FR" dirty="0"/>
          </a:p>
          <a:p>
            <a:pPr lvl="2"/>
            <a:r>
              <a:rPr lang="fr-FR" dirty="0" err="1"/>
              <a:t>onClick</a:t>
            </a:r>
            <a:r>
              <a:rPr lang="fr-FR" dirty="0"/>
              <a:t>={</a:t>
            </a:r>
            <a:r>
              <a:rPr lang="fr-FR" dirty="0" err="1"/>
              <a:t>monHandleClick</a:t>
            </a:r>
            <a:r>
              <a:rPr lang="fr-FR" dirty="0"/>
              <a:t>}</a:t>
            </a:r>
          </a:p>
          <a:p>
            <a:pPr lvl="2"/>
            <a:r>
              <a:rPr lang="fr-FR" dirty="0" err="1"/>
              <a:t>onChange</a:t>
            </a:r>
            <a:r>
              <a:rPr lang="fr-FR" dirty="0"/>
              <a:t>={</a:t>
            </a:r>
            <a:r>
              <a:rPr lang="fr-FR" dirty="0" err="1"/>
              <a:t>handleChange</a:t>
            </a:r>
            <a:r>
              <a:rPr lang="fr-FR" dirty="0"/>
              <a:t>}</a:t>
            </a:r>
          </a:p>
          <a:p>
            <a:pPr lvl="2"/>
            <a:r>
              <a:rPr lang="fr-FR" dirty="0"/>
              <a:t>…</a:t>
            </a:r>
          </a:p>
          <a:p>
            <a:endParaRPr lang="fr-FR" dirty="0"/>
          </a:p>
          <a:p>
            <a:r>
              <a:rPr lang="fr-FR" dirty="0"/>
              <a:t>Les events </a:t>
            </a:r>
            <a:r>
              <a:rPr lang="fr-FR" dirty="0" err="1"/>
              <a:t>onClick</a:t>
            </a:r>
            <a:r>
              <a:rPr lang="fr-FR" dirty="0"/>
              <a:t>, </a:t>
            </a:r>
            <a:r>
              <a:rPr lang="fr-FR" dirty="0" err="1"/>
              <a:t>onChange</a:t>
            </a:r>
            <a:r>
              <a:rPr lang="fr-FR" dirty="0"/>
              <a:t>, … existent que sur les éléments html.</a:t>
            </a:r>
          </a:p>
          <a:p>
            <a:endParaRPr lang="fr-FR" dirty="0"/>
          </a:p>
          <a:p>
            <a:r>
              <a:rPr lang="fr-FR" dirty="0"/>
              <a:t>Sur vos component à vous de les implanter en </a:t>
            </a:r>
          </a:p>
          <a:p>
            <a:pPr lvl="2"/>
            <a:r>
              <a:rPr lang="fr-FR" dirty="0"/>
              <a:t>envoyant par les </a:t>
            </a:r>
            <a:r>
              <a:rPr lang="fr-FR" dirty="0" err="1"/>
              <a:t>props</a:t>
            </a:r>
            <a:r>
              <a:rPr lang="fr-FR" dirty="0"/>
              <a:t> votre fonction d’évènement, </a:t>
            </a:r>
          </a:p>
          <a:p>
            <a:pPr lvl="2"/>
            <a:r>
              <a:rPr lang="fr-FR" dirty="0"/>
              <a:t>la faisant exécuter à l’exécution de l’évènement voulu dans le component</a:t>
            </a:r>
          </a:p>
          <a:p>
            <a:endParaRPr lang="fr-FR" dirty="0"/>
          </a:p>
        </p:txBody>
      </p:sp>
    </p:spTree>
    <p:extLst>
      <p:ext uri="{BB962C8B-B14F-4D97-AF65-F5344CB8AC3E}">
        <p14:creationId xmlns:p14="http://schemas.microsoft.com/office/powerpoint/2010/main" val="1700758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827D19F-598B-4931-A41C-78E4C74E925F}"/>
              </a:ext>
            </a:extLst>
          </p:cNvPr>
          <p:cNvSpPr>
            <a:spLocks noGrp="1"/>
          </p:cNvSpPr>
          <p:nvPr>
            <p:ph type="title"/>
          </p:nvPr>
        </p:nvSpPr>
        <p:spPr/>
        <p:txBody>
          <a:bodyPr/>
          <a:lstStyle/>
          <a:p>
            <a:r>
              <a:rPr lang="fr-FR" dirty="0" err="1"/>
              <a:t>Jsx</a:t>
            </a:r>
            <a:r>
              <a:rPr lang="fr-FR" dirty="0"/>
              <a:t> </a:t>
            </a:r>
            <a:r>
              <a:rPr lang="fr-FR" dirty="0" err="1"/>
              <a:t>subset</a:t>
            </a:r>
            <a:endParaRPr lang="fr-FR" dirty="0"/>
          </a:p>
        </p:txBody>
      </p:sp>
      <p:sp>
        <p:nvSpPr>
          <p:cNvPr id="3" name="Espace réservé du contenu 2">
            <a:extLst>
              <a:ext uri="{FF2B5EF4-FFF2-40B4-BE49-F238E27FC236}">
                <a16:creationId xmlns="" xmlns:a16="http://schemas.microsoft.com/office/drawing/2014/main" id="{4BF3FA95-5349-499C-8EB4-31C68030D9CD}"/>
              </a:ext>
            </a:extLst>
          </p:cNvPr>
          <p:cNvSpPr>
            <a:spLocks noGrp="1"/>
          </p:cNvSpPr>
          <p:nvPr>
            <p:ph idx="1"/>
          </p:nvPr>
        </p:nvSpPr>
        <p:spPr/>
        <p:txBody>
          <a:bodyPr>
            <a:normAutofit fontScale="92500" lnSpcReduction="20000"/>
          </a:bodyPr>
          <a:lstStyle/>
          <a:p>
            <a:r>
              <a:rPr lang="fr-FR" dirty="0"/>
              <a:t>Js + XML dans le même fichier</a:t>
            </a:r>
          </a:p>
          <a:p>
            <a:pPr marL="457200" lvl="1" indent="0">
              <a:buNone/>
            </a:pPr>
            <a:endParaRPr lang="fr-FR" dirty="0"/>
          </a:p>
          <a:p>
            <a:pPr marL="457200" lvl="1" indent="0">
              <a:buNone/>
            </a:pPr>
            <a:r>
              <a:rPr lang="fr-FR" dirty="0"/>
              <a:t>Permet le retour de contenu de composants</a:t>
            </a:r>
          </a:p>
          <a:p>
            <a:pPr marL="457200" lvl="1" indent="0">
              <a:buNone/>
            </a:pPr>
            <a:endParaRPr lang="fr-FR" dirty="0"/>
          </a:p>
          <a:p>
            <a:pPr lvl="1"/>
            <a:r>
              <a:rPr lang="fr-FR" dirty="0"/>
              <a:t>Blocs XML Commencent et finissent par ( )</a:t>
            </a:r>
          </a:p>
          <a:p>
            <a:pPr lvl="1"/>
            <a:endParaRPr lang="fr-FR" dirty="0">
              <a:sym typeface="Wingdings" panose="05000000000000000000" pitchFamily="2" charset="2"/>
            </a:endParaRPr>
          </a:p>
          <a:p>
            <a:pPr lvl="1"/>
            <a:r>
              <a:rPr lang="fr-FR" dirty="0">
                <a:sym typeface="Wingdings" panose="05000000000000000000" pitchFamily="2" charset="2"/>
              </a:rPr>
              <a:t>Dans ces blocs xml, </a:t>
            </a:r>
          </a:p>
          <a:p>
            <a:pPr lvl="2"/>
            <a:r>
              <a:rPr lang="fr-FR" dirty="0">
                <a:sym typeface="Wingdings" panose="05000000000000000000" pitchFamily="2" charset="2"/>
              </a:rPr>
              <a:t>les commentaires s’écrivent :</a:t>
            </a:r>
          </a:p>
          <a:p>
            <a:pPr lvl="3"/>
            <a:r>
              <a:rPr lang="fr-FR" b="1" dirty="0">
                <a:sym typeface="Wingdings" panose="05000000000000000000" pitchFamily="2" charset="2"/>
              </a:rPr>
              <a:t> </a:t>
            </a:r>
            <a:r>
              <a:rPr lang="fr-FR" sz="3200" b="1" dirty="0">
                <a:sym typeface="Wingdings" panose="05000000000000000000" pitchFamily="2" charset="2"/>
              </a:rPr>
              <a:t>{</a:t>
            </a:r>
            <a:r>
              <a:rPr lang="fr-FR" dirty="0">
                <a:sym typeface="Wingdings" panose="05000000000000000000" pitchFamily="2" charset="2"/>
              </a:rPr>
              <a:t>/*</a:t>
            </a:r>
            <a:r>
              <a:rPr lang="fr-FR" dirty="0" err="1">
                <a:sym typeface="Wingdings" panose="05000000000000000000" pitchFamily="2" charset="2"/>
              </a:rPr>
              <a:t>comm</a:t>
            </a:r>
            <a:r>
              <a:rPr lang="fr-FR" dirty="0">
                <a:sym typeface="Wingdings" panose="05000000000000000000" pitchFamily="2" charset="2"/>
              </a:rPr>
              <a:t>.*/</a:t>
            </a:r>
            <a:r>
              <a:rPr lang="fr-FR" sz="3200" b="1" dirty="0">
                <a:sym typeface="Wingdings" panose="05000000000000000000" pitchFamily="2" charset="2"/>
              </a:rPr>
              <a:t>}</a:t>
            </a:r>
            <a:r>
              <a:rPr lang="fr-FR" dirty="0">
                <a:sym typeface="Wingdings" panose="05000000000000000000" pitchFamily="2" charset="2"/>
              </a:rPr>
              <a:t> </a:t>
            </a:r>
          </a:p>
          <a:p>
            <a:pPr lvl="2"/>
            <a:r>
              <a:rPr lang="fr-FR" dirty="0">
                <a:sym typeface="Wingdings" panose="05000000000000000000" pitchFamily="2" charset="2"/>
              </a:rPr>
              <a:t>Les sections en js dans un partie html de </a:t>
            </a:r>
            <a:r>
              <a:rPr lang="fr-FR" dirty="0" err="1">
                <a:sym typeface="Wingdings" panose="05000000000000000000" pitchFamily="2" charset="2"/>
              </a:rPr>
              <a:t>jsx</a:t>
            </a:r>
            <a:r>
              <a:rPr lang="fr-FR" dirty="0">
                <a:sym typeface="Wingdings" panose="05000000000000000000" pitchFamily="2" charset="2"/>
              </a:rPr>
              <a:t> </a:t>
            </a:r>
          </a:p>
          <a:p>
            <a:pPr lvl="3"/>
            <a:r>
              <a:rPr lang="fr-FR" sz="2800" b="1" dirty="0">
                <a:sym typeface="Wingdings" panose="05000000000000000000" pitchFamily="2" charset="2"/>
              </a:rPr>
              <a:t>{</a:t>
            </a:r>
            <a:r>
              <a:rPr lang="fr-FR" dirty="0">
                <a:sym typeface="Wingdings" panose="05000000000000000000" pitchFamily="2" charset="2"/>
              </a:rPr>
              <a:t> </a:t>
            </a:r>
            <a:r>
              <a:rPr lang="fr-FR" dirty="0" err="1">
                <a:sym typeface="Wingdings" panose="05000000000000000000" pitchFamily="2" charset="2"/>
              </a:rPr>
              <a:t>monarray.map</a:t>
            </a:r>
            <a:r>
              <a:rPr lang="fr-FR" dirty="0">
                <a:sym typeface="Wingdings" panose="05000000000000000000" pitchFamily="2" charset="2"/>
              </a:rPr>
              <a:t>(e=&gt;{&lt;balise/&gt;} ) </a:t>
            </a:r>
            <a:r>
              <a:rPr lang="fr-FR" sz="2800" b="1" dirty="0">
                <a:sym typeface="Wingdings" panose="05000000000000000000" pitchFamily="2" charset="2"/>
              </a:rPr>
              <a:t>}</a:t>
            </a:r>
            <a:endParaRPr lang="fr-FR" b="1" dirty="0">
              <a:sym typeface="Wingdings" panose="05000000000000000000" pitchFamily="2" charset="2"/>
            </a:endParaRPr>
          </a:p>
          <a:p>
            <a:pPr marL="0" indent="0">
              <a:buNone/>
            </a:pPr>
            <a:r>
              <a:rPr lang="fr-FR" dirty="0"/>
              <a:t>	</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 xmlns:a16="http://schemas.microsoft.com/office/drawing/2014/main" id="{AA7E27AB-C013-4D04-8949-41B22604FE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 xmlns:a16="http://schemas.microsoft.com/office/drawing/2014/main" id="{B42E5E72-63FD-4305-81BD-AC23CF72EF93}"/>
              </a:ext>
            </a:extLst>
          </p:cNvPr>
          <p:cNvPicPr>
            <a:picLocks noChangeAspect="1" noChangeArrowheads="1"/>
          </p:cNvPicPr>
          <p:nvPr/>
        </p:nvPicPr>
        <p:blipFill>
          <a:blip r:embed="rId4" cstate="print"/>
          <a:srcRect/>
          <a:stretch>
            <a:fillRect/>
          </a:stretch>
        </p:blipFill>
        <p:spPr bwMode="auto">
          <a:xfrm>
            <a:off x="7160082" y="2454174"/>
            <a:ext cx="5031917" cy="4390130"/>
          </a:xfrm>
          <a:prstGeom prst="rect">
            <a:avLst/>
          </a:prstGeom>
          <a:noFill/>
          <a:ln w="9525">
            <a:noFill/>
            <a:miter lim="800000"/>
            <a:headEnd/>
            <a:tailEnd/>
          </a:ln>
          <a:effectLst/>
        </p:spPr>
      </p:pic>
      <p:sp>
        <p:nvSpPr>
          <p:cNvPr id="4" name="Rectangle 3">
            <a:extLst>
              <a:ext uri="{FF2B5EF4-FFF2-40B4-BE49-F238E27FC236}">
                <a16:creationId xmlns="" xmlns:a16="http://schemas.microsoft.com/office/drawing/2014/main" id="{4F9D0124-A9DF-4DC6-B58F-F33343DD70F0}"/>
              </a:ext>
            </a:extLst>
          </p:cNvPr>
          <p:cNvSpPr/>
          <p:nvPr/>
        </p:nvSpPr>
        <p:spPr>
          <a:xfrm>
            <a:off x="7517612" y="3412821"/>
            <a:ext cx="4483908" cy="2677656"/>
          </a:xfrm>
          <a:prstGeom prst="rect">
            <a:avLst/>
          </a:prstGeom>
        </p:spPr>
        <p:txBody>
          <a:bodyPr wrap="square">
            <a:spAutoFit/>
          </a:bodyPr>
          <a:lstStyle/>
          <a:p>
            <a:r>
              <a:rPr lang="fr-FR" sz="1400" dirty="0">
                <a:solidFill>
                  <a:srgbClr val="0000FF"/>
                </a:solidFill>
                <a:latin typeface="Consolas" panose="020B0609020204030204" pitchFamily="49" charset="0"/>
              </a:rPr>
              <a:t>function</a:t>
            </a:r>
            <a:r>
              <a:rPr lang="fr-FR" sz="1400" dirty="0">
                <a:solidFill>
                  <a:srgbClr val="000000"/>
                </a:solidFill>
                <a:latin typeface="Consolas" panose="020B0609020204030204" pitchFamily="49" charset="0"/>
              </a:rPr>
              <a:t> App(</a:t>
            </a:r>
            <a:r>
              <a:rPr lang="fr-FR" sz="1400" dirty="0" err="1">
                <a:solidFill>
                  <a:srgbClr val="000000"/>
                </a:solidFill>
                <a:latin typeface="Consolas" panose="020B0609020204030204" pitchFamily="49" charset="0"/>
              </a:rPr>
              <a:t>props</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return</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a:t>
            </a:r>
            <a:r>
              <a:rPr lang="fr-FR" sz="1400" dirty="0">
                <a:solidFill>
                  <a:srgbClr val="000000"/>
                </a:solidFill>
                <a:latin typeface="Consolas" panose="020B0609020204030204" pitchFamily="49" charset="0"/>
              </a:rPr>
              <a:t> </a:t>
            </a:r>
            <a:r>
              <a:rPr lang="fr-FR" sz="1400" dirty="0" err="1">
                <a:solidFill>
                  <a:srgbClr val="FF0000"/>
                </a:solidFill>
                <a:latin typeface="Consolas" panose="020B0609020204030204" pitchFamily="49" charset="0"/>
              </a:rPr>
              <a:t>className</a:t>
            </a:r>
            <a:r>
              <a:rPr lang="fr-FR" sz="1400" dirty="0">
                <a:solidFill>
                  <a:srgbClr val="000000"/>
                </a:solidFill>
                <a:latin typeface="Consolas" panose="020B0609020204030204" pitchFamily="49" charset="0"/>
              </a:rPr>
              <a:t>=</a:t>
            </a:r>
            <a:r>
              <a:rPr lang="fr-FR" sz="1400" dirty="0">
                <a:solidFill>
                  <a:srgbClr val="A31515"/>
                </a:solidFill>
                <a:latin typeface="Consolas" panose="020B0609020204030204" pitchFamily="49" charset="0"/>
              </a:rPr>
              <a:t>"App" </a:t>
            </a:r>
            <a:r>
              <a:rPr lang="fr-FR" sz="1400" dirty="0">
                <a:solidFill>
                  <a:srgbClr val="800000"/>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8000"/>
                </a:solidFill>
                <a:latin typeface="Consolas" panose="020B0609020204030204" pitchFamily="49" charset="0"/>
              </a:rPr>
              <a:t>/* </a:t>
            </a:r>
            <a:r>
              <a:rPr lang="fr-FR" sz="1400" dirty="0" err="1">
                <a:solidFill>
                  <a:srgbClr val="008000"/>
                </a:solidFill>
                <a:latin typeface="Consolas" panose="020B0609020204030204" pitchFamily="49" charset="0"/>
              </a:rPr>
              <a:t>parcour</a:t>
            </a:r>
            <a:r>
              <a:rPr lang="fr-FR" sz="1400" dirty="0">
                <a:solidFill>
                  <a:srgbClr val="008000"/>
                </a:solidFill>
                <a:latin typeface="Consolas" panose="020B0609020204030204" pitchFamily="49" charset="0"/>
              </a:rPr>
              <a:t> d'array de logos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props.logos.map</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e</a:t>
            </a:r>
            <a:r>
              <a:rPr lang="fr-FR" sz="1400" dirty="0">
                <a:solidFill>
                  <a:srgbClr val="0000FF"/>
                </a:solidFill>
                <a:latin typeface="Consolas" panose="020B0609020204030204" pitchFamily="49" charset="0"/>
              </a:rPr>
              <a:t>=&gt;</a:t>
            </a:r>
            <a:r>
              <a:rPr lang="fr-FR" sz="1400" dirty="0">
                <a:solidFill>
                  <a:srgbClr val="000000"/>
                </a:solidFill>
                <a:latin typeface="Consolas" panose="020B0609020204030204" pitchFamily="49" charset="0"/>
              </a:rPr>
              <a:t>{</a:t>
            </a:r>
            <a:r>
              <a:rPr lang="fr-FR" sz="1400" dirty="0">
                <a:solidFill>
                  <a:srgbClr val="800000"/>
                </a:solidFill>
                <a:latin typeface="Consolas" panose="020B0609020204030204" pitchFamily="49" charset="0"/>
              </a:rPr>
              <a:t>&lt;</a:t>
            </a:r>
            <a:r>
              <a:rPr lang="fr-FR" sz="1400" dirty="0" err="1">
                <a:solidFill>
                  <a:srgbClr val="800000"/>
                </a:solidFill>
                <a:latin typeface="Consolas" panose="020B0609020204030204" pitchFamily="49" charset="0"/>
              </a:rPr>
              <a:t>img</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src</a:t>
            </a:r>
            <a:r>
              <a:rPr lang="fr-FR" sz="1400" dirty="0">
                <a:solidFill>
                  <a:srgbClr val="000000"/>
                </a:solidFill>
                <a:latin typeface="Consolas" panose="020B0609020204030204" pitchFamily="49" charset="0"/>
              </a:rPr>
              <a:t>=</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logo</a:t>
            </a:r>
            <a:r>
              <a:rPr lang="fr-FR" sz="1400" dirty="0">
                <a:solidFill>
                  <a:srgbClr val="0000FF"/>
                </a:solidFill>
                <a:latin typeface="Consolas" panose="020B0609020204030204" pitchFamily="49" charset="0"/>
              </a:rPr>
              <a:t>}</a:t>
            </a:r>
            <a:r>
              <a:rPr lang="fr-FR" sz="1400" dirty="0">
                <a:solidFill>
                  <a:srgbClr val="800000"/>
                </a:solidFill>
                <a:latin typeface="Consolas" panose="020B0609020204030204" pitchFamily="49" charset="0"/>
              </a:rPr>
              <a:t>/&gt;</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export</a:t>
            </a: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default</a:t>
            </a:r>
            <a:r>
              <a:rPr lang="fr-FR" sz="1400" dirty="0">
                <a:solidFill>
                  <a:srgbClr val="000000"/>
                </a:solidFill>
                <a:latin typeface="Consolas" panose="020B0609020204030204" pitchFamily="49" charset="0"/>
              </a:rPr>
              <a:t> App;</a:t>
            </a:r>
          </a:p>
        </p:txBody>
      </p:sp>
    </p:spTree>
    <p:extLst>
      <p:ext uri="{BB962C8B-B14F-4D97-AF65-F5344CB8AC3E}">
        <p14:creationId xmlns:p14="http://schemas.microsoft.com/office/powerpoint/2010/main" val="8880820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827D19F-598B-4931-A41C-78E4C74E925F}"/>
              </a:ext>
            </a:extLst>
          </p:cNvPr>
          <p:cNvSpPr>
            <a:spLocks noGrp="1"/>
          </p:cNvSpPr>
          <p:nvPr>
            <p:ph type="title"/>
          </p:nvPr>
        </p:nvSpPr>
        <p:spPr/>
        <p:txBody>
          <a:bodyPr/>
          <a:lstStyle/>
          <a:p>
            <a:r>
              <a:rPr lang="fr-FR" dirty="0" err="1"/>
              <a:t>Jsx</a:t>
            </a:r>
            <a:r>
              <a:rPr lang="fr-FR" dirty="0"/>
              <a:t> </a:t>
            </a:r>
            <a:r>
              <a:rPr lang="fr-FR" dirty="0" err="1"/>
              <a:t>subset</a:t>
            </a:r>
            <a:endParaRPr lang="fr-FR" dirty="0"/>
          </a:p>
        </p:txBody>
      </p:sp>
      <p:sp>
        <p:nvSpPr>
          <p:cNvPr id="3" name="Espace réservé du contenu 2">
            <a:extLst>
              <a:ext uri="{FF2B5EF4-FFF2-40B4-BE49-F238E27FC236}">
                <a16:creationId xmlns="" xmlns:a16="http://schemas.microsoft.com/office/drawing/2014/main" id="{4BF3FA95-5349-499C-8EB4-31C68030D9CD}"/>
              </a:ext>
            </a:extLst>
          </p:cNvPr>
          <p:cNvSpPr>
            <a:spLocks noGrp="1"/>
          </p:cNvSpPr>
          <p:nvPr>
            <p:ph idx="1"/>
          </p:nvPr>
        </p:nvSpPr>
        <p:spPr/>
        <p:txBody>
          <a:bodyPr>
            <a:normAutofit/>
          </a:bodyPr>
          <a:lstStyle/>
          <a:p>
            <a:r>
              <a:rPr lang="fr-FR" dirty="0"/>
              <a:t>Js + XML dans le même fichier</a:t>
            </a:r>
          </a:p>
          <a:p>
            <a:pPr marL="0" indent="0">
              <a:buNone/>
            </a:pPr>
            <a:endParaRPr lang="fr-FR" dirty="0"/>
          </a:p>
          <a:p>
            <a:pPr lvl="1"/>
            <a:r>
              <a:rPr lang="fr-FR" b="1" u="sng" dirty="0"/>
              <a:t>Attributs</a:t>
            </a:r>
            <a:r>
              <a:rPr lang="fr-FR" dirty="0"/>
              <a:t> </a:t>
            </a:r>
            <a:r>
              <a:rPr lang="fr-FR" dirty="0" err="1"/>
              <a:t>xhtml</a:t>
            </a:r>
            <a:r>
              <a:rPr lang="fr-FR" dirty="0"/>
              <a:t> disponibles par leurs </a:t>
            </a:r>
            <a:r>
              <a:rPr lang="fr-FR" b="1" u="sng" dirty="0"/>
              <a:t>noms JS</a:t>
            </a:r>
          </a:p>
          <a:p>
            <a:pPr lvl="3"/>
            <a:r>
              <a:rPr lang="fr-FR" dirty="0"/>
              <a:t>Ex : </a:t>
            </a:r>
          </a:p>
          <a:p>
            <a:pPr lvl="4"/>
            <a:r>
              <a:rPr lang="fr-FR" dirty="0"/>
              <a:t>Id </a:t>
            </a:r>
            <a:r>
              <a:rPr lang="fr-FR" dirty="0">
                <a:sym typeface="Wingdings" panose="05000000000000000000" pitchFamily="2" charset="2"/>
              </a:rPr>
              <a:t></a:t>
            </a:r>
            <a:endParaRPr lang="fr-FR" dirty="0"/>
          </a:p>
          <a:p>
            <a:pPr lvl="4"/>
            <a:r>
              <a:rPr lang="fr-FR" dirty="0"/>
              <a:t>style </a:t>
            </a:r>
            <a:r>
              <a:rPr lang="fr-FR" dirty="0">
                <a:sym typeface="Wingdings" panose="05000000000000000000" pitchFamily="2" charset="2"/>
              </a:rPr>
              <a:t>style</a:t>
            </a:r>
            <a:endParaRPr lang="fr-FR" dirty="0"/>
          </a:p>
          <a:p>
            <a:pPr lvl="4"/>
            <a:r>
              <a:rPr lang="fr-FR" dirty="0"/>
              <a:t>class </a:t>
            </a:r>
            <a:r>
              <a:rPr lang="fr-FR" dirty="0">
                <a:sym typeface="Wingdings" panose="05000000000000000000" pitchFamily="2" charset="2"/>
              </a:rPr>
              <a:t> </a:t>
            </a:r>
            <a:r>
              <a:rPr lang="fr-FR" dirty="0" err="1">
                <a:sym typeface="Wingdings" panose="05000000000000000000" pitchFamily="2" charset="2"/>
              </a:rPr>
              <a:t>className</a:t>
            </a:r>
            <a:r>
              <a:rPr lang="fr-FR" dirty="0">
                <a:sym typeface="Wingdings" panose="05000000000000000000" pitchFamily="2" charset="2"/>
              </a:rPr>
              <a:t> </a:t>
            </a:r>
          </a:p>
          <a:p>
            <a:pPr lvl="1"/>
            <a:endParaRPr lang="fr-FR" dirty="0">
              <a:sym typeface="Wingdings" panose="05000000000000000000" pitchFamily="2" charset="2"/>
            </a:endParaRPr>
          </a:p>
          <a:p>
            <a:pPr lvl="1"/>
            <a:r>
              <a:rPr lang="fr-FR" dirty="0">
                <a:sym typeface="Wingdings" panose="05000000000000000000" pitchFamily="2" charset="2"/>
              </a:rPr>
              <a:t>L’attribut </a:t>
            </a:r>
            <a:r>
              <a:rPr lang="fr-FR" b="1" dirty="0">
                <a:sym typeface="Wingdings" panose="05000000000000000000" pitchFamily="2" charset="2"/>
              </a:rPr>
              <a:t>style est un objet en js </a:t>
            </a:r>
            <a:r>
              <a:rPr lang="fr-FR" dirty="0">
                <a:sym typeface="Wingdings" panose="05000000000000000000" pitchFamily="2" charset="2"/>
              </a:rPr>
              <a:t>et reçoit donc un objet de styles css</a:t>
            </a:r>
          </a:p>
          <a:p>
            <a:pPr lvl="2"/>
            <a:r>
              <a:rPr lang="fr-FR" dirty="0">
                <a:sym typeface="Wingdings" panose="05000000000000000000" pitchFamily="2" charset="2"/>
              </a:rPr>
              <a:t>Ex : style={{</a:t>
            </a:r>
            <a:r>
              <a:rPr lang="fr-FR" dirty="0" err="1">
                <a:sym typeface="Wingdings" panose="05000000000000000000" pitchFamily="2" charset="2"/>
              </a:rPr>
              <a:t>textAlign</a:t>
            </a:r>
            <a:r>
              <a:rPr lang="fr-FR" dirty="0">
                <a:sym typeface="Wingdings" panose="05000000000000000000" pitchFamily="2" charset="2"/>
              </a:rPr>
              <a:t>:’center’, </a:t>
            </a:r>
            <a:r>
              <a:rPr lang="fr-FR" dirty="0" err="1">
                <a:sym typeface="Wingdings" panose="05000000000000000000" pitchFamily="2" charset="2"/>
              </a:rPr>
              <a:t>fontWeight</a:t>
            </a:r>
            <a:r>
              <a:rPr lang="fr-FR" dirty="0">
                <a:sym typeface="Wingdings" panose="05000000000000000000" pitchFamily="2" charset="2"/>
              </a:rPr>
              <a:t> : ‘900’}}</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 xmlns:a16="http://schemas.microsoft.com/office/drawing/2014/main" id="{AA7E27AB-C013-4D04-8949-41B22604FE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857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 xmlns:a16="http://schemas.microsoft.com/office/drawing/2014/main" id="{368A56E9-3A9A-43A2-9C5A-8C37C7397195}"/>
              </a:ext>
            </a:extLst>
          </p:cNvPr>
          <p:cNvSpPr>
            <a:spLocks noGrp="1"/>
          </p:cNvSpPr>
          <p:nvPr>
            <p:ph type="title"/>
          </p:nvPr>
        </p:nvSpPr>
        <p:spPr/>
        <p:txBody>
          <a:bodyPr/>
          <a:lstStyle/>
          <a:p>
            <a:r>
              <a:rPr lang="fr-FR" dirty="0"/>
              <a:t>Usage des composants</a:t>
            </a:r>
          </a:p>
        </p:txBody>
      </p:sp>
      <p:sp>
        <p:nvSpPr>
          <p:cNvPr id="8" name="Espace réservé du contenu 7">
            <a:extLst>
              <a:ext uri="{FF2B5EF4-FFF2-40B4-BE49-F238E27FC236}">
                <a16:creationId xmlns="" xmlns:a16="http://schemas.microsoft.com/office/drawing/2014/main" id="{38EA5DFD-D9E4-4CA3-8517-5B3D748CBF12}"/>
              </a:ext>
            </a:extLst>
          </p:cNvPr>
          <p:cNvSpPr>
            <a:spLocks noGrp="1"/>
          </p:cNvSpPr>
          <p:nvPr>
            <p:ph idx="1"/>
          </p:nvPr>
        </p:nvSpPr>
        <p:spPr/>
        <p:txBody>
          <a:bodyPr>
            <a:normAutofit/>
          </a:bodyPr>
          <a:lstStyle/>
          <a:p>
            <a:r>
              <a:rPr lang="fr-FR" dirty="0"/>
              <a:t>Les composants sont utilisables sous forme </a:t>
            </a:r>
          </a:p>
          <a:p>
            <a:pPr marL="0" indent="0">
              <a:buNone/>
            </a:pPr>
            <a:r>
              <a:rPr lang="fr-FR" dirty="0"/>
              <a:t>de balises</a:t>
            </a:r>
          </a:p>
          <a:p>
            <a:pPr lvl="7"/>
            <a:endParaRPr lang="fr-FR" dirty="0"/>
          </a:p>
          <a:p>
            <a:pPr lvl="7"/>
            <a:r>
              <a:rPr lang="fr-FR" dirty="0" err="1"/>
              <a:t>Composant.jsx</a:t>
            </a:r>
            <a:r>
              <a:rPr lang="fr-FR" dirty="0"/>
              <a:t> </a:t>
            </a:r>
          </a:p>
          <a:p>
            <a:pPr marL="396875" lvl="7" indent="0">
              <a:buNone/>
            </a:pPr>
            <a:r>
              <a:rPr lang="fr-FR" b="1" dirty="0"/>
              <a:t>Import</a:t>
            </a:r>
            <a:r>
              <a:rPr lang="fr-FR" dirty="0"/>
              <a:t> </a:t>
            </a:r>
            <a:r>
              <a:rPr lang="fr-FR" dirty="0" err="1"/>
              <a:t>MonComponent</a:t>
            </a:r>
            <a:r>
              <a:rPr lang="fr-FR" dirty="0"/>
              <a:t> </a:t>
            </a:r>
            <a:r>
              <a:rPr lang="fr-FR" b="1" dirty="0" err="1"/>
              <a:t>from</a:t>
            </a:r>
            <a:r>
              <a:rPr lang="fr-FR" dirty="0"/>
              <a:t> ’./</a:t>
            </a:r>
            <a:r>
              <a:rPr lang="fr-FR" dirty="0" err="1"/>
              <a:t>moncomponent</a:t>
            </a:r>
            <a:r>
              <a:rPr lang="fr-FR" dirty="0"/>
              <a:t>/</a:t>
            </a:r>
            <a:r>
              <a:rPr lang="fr-FR" dirty="0" err="1"/>
              <a:t>moncomponent</a:t>
            </a:r>
            <a:r>
              <a:rPr lang="fr-FR" dirty="0"/>
              <a:t>’</a:t>
            </a:r>
          </a:p>
          <a:p>
            <a:pPr marL="396875" lvl="7" indent="0">
              <a:buNone/>
            </a:pPr>
            <a:r>
              <a:rPr lang="fr-FR" b="1" dirty="0"/>
              <a:t>function</a:t>
            </a:r>
            <a:r>
              <a:rPr lang="fr-FR" dirty="0"/>
              <a:t>(</a:t>
            </a:r>
            <a:r>
              <a:rPr lang="fr-FR" dirty="0" err="1"/>
              <a:t>props</a:t>
            </a:r>
            <a:r>
              <a:rPr lang="fr-FR" dirty="0"/>
              <a:t>){ </a:t>
            </a:r>
          </a:p>
          <a:p>
            <a:pPr marL="396875" lvl="7" indent="0">
              <a:buNone/>
            </a:pPr>
            <a:r>
              <a:rPr lang="fr-FR" dirty="0"/>
              <a:t>	</a:t>
            </a:r>
            <a:r>
              <a:rPr lang="fr-FR" b="1" dirty="0"/>
              <a:t>return</a:t>
            </a:r>
            <a:r>
              <a:rPr lang="fr-FR" dirty="0"/>
              <a:t> (&lt;</a:t>
            </a:r>
            <a:r>
              <a:rPr lang="fr-FR" dirty="0" err="1"/>
              <a:t>MonComponent</a:t>
            </a:r>
            <a:r>
              <a:rPr lang="fr-FR" dirty="0"/>
              <a:t> valeur1={Objet/</a:t>
            </a:r>
            <a:r>
              <a:rPr lang="fr-FR" dirty="0" err="1"/>
              <a:t>funct</a:t>
            </a:r>
            <a:r>
              <a:rPr lang="fr-FR" dirty="0"/>
              <a:t>} valeur2="valeur"/&gt;);</a:t>
            </a:r>
          </a:p>
          <a:p>
            <a:pPr marL="396875" lvl="7" indent="0">
              <a:buNone/>
            </a:pPr>
            <a:r>
              <a:rPr lang="fr-FR" dirty="0"/>
              <a:t>}</a:t>
            </a:r>
          </a:p>
          <a:p>
            <a:endParaRPr lang="fr-FR" dirty="0"/>
          </a:p>
          <a:p>
            <a:endParaRPr lang="fr-FR" dirty="0"/>
          </a:p>
          <a:p>
            <a:endParaRPr lang="fr-FR" dirty="0"/>
          </a:p>
        </p:txBody>
      </p:sp>
      <p:sp>
        <p:nvSpPr>
          <p:cNvPr id="9" name="Rectangle : avec coin rogné 8">
            <a:extLst>
              <a:ext uri="{FF2B5EF4-FFF2-40B4-BE49-F238E27FC236}">
                <a16:creationId xmlns="" xmlns:a16="http://schemas.microsoft.com/office/drawing/2014/main" id="{4C429A21-69D1-4630-91A5-39588FD6D29E}"/>
              </a:ext>
            </a:extLst>
          </p:cNvPr>
          <p:cNvSpPr/>
          <p:nvPr/>
        </p:nvSpPr>
        <p:spPr>
          <a:xfrm>
            <a:off x="8140148" y="4661452"/>
            <a:ext cx="3653732" cy="1767944"/>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fr-FR" dirty="0"/>
              <a:t>Il doit être </a:t>
            </a:r>
            <a:r>
              <a:rPr lang="fr-FR" sz="2400" b="1" dirty="0"/>
              <a:t>importer</a:t>
            </a:r>
            <a:r>
              <a:rPr lang="fr-FR" b="1" dirty="0"/>
              <a:t> </a:t>
            </a:r>
            <a:r>
              <a:rPr lang="fr-FR" sz="2400" b="1" dirty="0"/>
              <a:t>/</a:t>
            </a:r>
            <a:r>
              <a:rPr lang="fr-FR" b="1" dirty="0"/>
              <a:t> </a:t>
            </a:r>
            <a:r>
              <a:rPr lang="fr-FR" sz="2400" b="1" dirty="0"/>
              <a:t>exporter</a:t>
            </a:r>
            <a:r>
              <a:rPr lang="fr-FR" dirty="0"/>
              <a:t> </a:t>
            </a:r>
            <a:r>
              <a:rPr lang="fr-FR" sz="2400" b="1" dirty="0"/>
              <a:t>correctement</a:t>
            </a:r>
            <a:r>
              <a:rPr lang="fr-FR" dirty="0"/>
              <a:t> et connu lors de la présence de la balise</a:t>
            </a:r>
          </a:p>
          <a:p>
            <a:endParaRPr lang="fr-FR" dirty="0"/>
          </a:p>
        </p:txBody>
      </p:sp>
      <p:sp>
        <p:nvSpPr>
          <p:cNvPr id="10" name="Rectangle 9">
            <a:extLst>
              <a:ext uri="{FF2B5EF4-FFF2-40B4-BE49-F238E27FC236}">
                <a16:creationId xmlns="" xmlns:a16="http://schemas.microsoft.com/office/drawing/2014/main" id="{1ADA8189-DA1A-4F0D-BF5E-285C9A71B34B}"/>
              </a:ext>
            </a:extLst>
          </p:cNvPr>
          <p:cNvSpPr/>
          <p:nvPr/>
        </p:nvSpPr>
        <p:spPr>
          <a:xfrm>
            <a:off x="3808395" y="4661452"/>
            <a:ext cx="4331753" cy="17679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dirty="0"/>
              <a:t>Il </a:t>
            </a:r>
            <a:r>
              <a:rPr lang="fr-FR" sz="2400" b="1" dirty="0"/>
              <a:t>reçoit ses pops sous forme d’attributs</a:t>
            </a:r>
            <a:r>
              <a:rPr lang="fr-FR" dirty="0"/>
              <a:t> de balises</a:t>
            </a:r>
          </a:p>
          <a:p>
            <a:pPr lvl="1"/>
            <a:r>
              <a:rPr lang="fr-FR" dirty="0"/>
              <a:t>Chaque attribut créera un champs dans les </a:t>
            </a:r>
            <a:r>
              <a:rPr lang="fr-FR" dirty="0" err="1"/>
              <a:t>props</a:t>
            </a:r>
            <a:endParaRPr lang="fr-FR" dirty="0"/>
          </a:p>
          <a:p>
            <a:pPr lvl="1"/>
            <a:r>
              <a:rPr lang="fr-FR" dirty="0"/>
              <a:t>Peut recevoir des valeur, des objets des fonctions, …</a:t>
            </a:r>
          </a:p>
        </p:txBody>
      </p:sp>
      <p:sp>
        <p:nvSpPr>
          <p:cNvPr id="11" name="Rectangle : avec coin rogné 10">
            <a:extLst>
              <a:ext uri="{FF2B5EF4-FFF2-40B4-BE49-F238E27FC236}">
                <a16:creationId xmlns="" xmlns:a16="http://schemas.microsoft.com/office/drawing/2014/main" id="{954F5EC1-6055-4E82-8A6E-66ADAC5EE083}"/>
              </a:ext>
            </a:extLst>
          </p:cNvPr>
          <p:cNvSpPr/>
          <p:nvPr/>
        </p:nvSpPr>
        <p:spPr>
          <a:xfrm flipH="1">
            <a:off x="380959" y="4661452"/>
            <a:ext cx="3427436" cy="1767944"/>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a:t>Les </a:t>
            </a:r>
            <a:r>
              <a:rPr lang="fr-FR" sz="2800" b="1" dirty="0"/>
              <a:t>balise</a:t>
            </a:r>
            <a:r>
              <a:rPr lang="fr-FR" dirty="0"/>
              <a:t> portent le </a:t>
            </a:r>
            <a:r>
              <a:rPr lang="fr-FR" sz="2800" b="1" dirty="0"/>
              <a:t>nom</a:t>
            </a:r>
            <a:r>
              <a:rPr lang="fr-FR" dirty="0"/>
              <a:t> du </a:t>
            </a:r>
            <a:r>
              <a:rPr lang="fr-FR" sz="2800" b="1" dirty="0"/>
              <a:t>composant</a:t>
            </a:r>
            <a:r>
              <a:rPr lang="fr-FR" dirty="0"/>
              <a:t> qui doit être insérer</a:t>
            </a:r>
          </a:p>
        </p:txBody>
      </p:sp>
      <p:pic>
        <p:nvPicPr>
          <p:cNvPr id="12" name="Picture 2" descr="JSX is not HyperScript - DEV">
            <a:extLst>
              <a:ext uri="{FF2B5EF4-FFF2-40B4-BE49-F238E27FC236}">
                <a16:creationId xmlns="" xmlns:a16="http://schemas.microsoft.com/office/drawing/2014/main" id="{5DF836F7-5BF8-49A5-B0A8-E2A00364E8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
        <p:nvSpPr>
          <p:cNvPr id="2" name="Étoile : 24 branches 1">
            <a:extLst>
              <a:ext uri="{FF2B5EF4-FFF2-40B4-BE49-F238E27FC236}">
                <a16:creationId xmlns="" xmlns:a16="http://schemas.microsoft.com/office/drawing/2014/main" id="{FB23F0E2-B1B9-4310-A661-C6E559C1D922}"/>
              </a:ext>
            </a:extLst>
          </p:cNvPr>
          <p:cNvSpPr/>
          <p:nvPr/>
        </p:nvSpPr>
        <p:spPr>
          <a:xfrm>
            <a:off x="8239538" y="2670513"/>
            <a:ext cx="4502552" cy="176794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Nom des composants avec Majuscules</a:t>
            </a:r>
          </a:p>
          <a:p>
            <a:pPr algn="ctr"/>
            <a:r>
              <a:rPr lang="fr-FR" dirty="0" err="1"/>
              <a:t>React.Component</a:t>
            </a:r>
            <a:r>
              <a:rPr lang="fr-FR" dirty="0"/>
              <a:t> != html</a:t>
            </a:r>
          </a:p>
        </p:txBody>
      </p:sp>
    </p:spTree>
    <p:extLst>
      <p:ext uri="{BB962C8B-B14F-4D97-AF65-F5344CB8AC3E}">
        <p14:creationId xmlns:p14="http://schemas.microsoft.com/office/powerpoint/2010/main" val="1817698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072CE19-16A7-4C8D-852B-DE5066AC7005}"/>
              </a:ext>
            </a:extLst>
          </p:cNvPr>
          <p:cNvSpPr>
            <a:spLocks noGrp="1"/>
          </p:cNvSpPr>
          <p:nvPr>
            <p:ph type="title"/>
          </p:nvPr>
        </p:nvSpPr>
        <p:spPr/>
        <p:txBody>
          <a:bodyPr/>
          <a:lstStyle/>
          <a:p>
            <a:r>
              <a:rPr lang="fr-FR" dirty="0" err="1"/>
              <a:t>PropsType</a:t>
            </a:r>
            <a:endParaRPr lang="fr-FR" dirty="0"/>
          </a:p>
        </p:txBody>
      </p:sp>
      <p:sp>
        <p:nvSpPr>
          <p:cNvPr id="3" name="Espace réservé du contenu 2">
            <a:extLst>
              <a:ext uri="{FF2B5EF4-FFF2-40B4-BE49-F238E27FC236}">
                <a16:creationId xmlns="" xmlns:a16="http://schemas.microsoft.com/office/drawing/2014/main" id="{6A8BF673-D078-48FB-A2D7-B6D4EE61A7BB}"/>
              </a:ext>
            </a:extLst>
          </p:cNvPr>
          <p:cNvSpPr>
            <a:spLocks noGrp="1"/>
          </p:cNvSpPr>
          <p:nvPr>
            <p:ph idx="1"/>
          </p:nvPr>
        </p:nvSpPr>
        <p:spPr/>
        <p:txBody>
          <a:bodyPr>
            <a:normAutofit lnSpcReduction="10000"/>
          </a:bodyPr>
          <a:lstStyle/>
          <a:p>
            <a:r>
              <a:rPr lang="fr-FR"/>
              <a:t>Contrôle du type de contenu pour les props :</a:t>
            </a:r>
          </a:p>
          <a:p>
            <a:pPr lvl="2"/>
            <a:r>
              <a:rPr lang="fr-FR"/>
              <a:t>propsType</a:t>
            </a:r>
          </a:p>
          <a:p>
            <a:pPr lvl="2"/>
            <a:r>
              <a:rPr lang="fr-FR"/>
              <a:t>isRequired</a:t>
            </a:r>
          </a:p>
          <a:p>
            <a:pPr lvl="3"/>
            <a:r>
              <a:rPr lang="fr-FR"/>
              <a:t>Sur tous les types</a:t>
            </a:r>
          </a:p>
          <a:p>
            <a:pPr lvl="3"/>
            <a:r>
              <a:rPr lang="fr-FR" b="1"/>
              <a:t>Rend obligatoire, si pas présent = facultatif </a:t>
            </a:r>
          </a:p>
          <a:p>
            <a:pPr lvl="2"/>
            <a:r>
              <a:rPr lang="fr-FR"/>
              <a:t>Types existant :</a:t>
            </a:r>
          </a:p>
          <a:p>
            <a:pPr lvl="3"/>
            <a:r>
              <a:rPr lang="fr-FR"/>
              <a:t>string</a:t>
            </a:r>
          </a:p>
          <a:p>
            <a:pPr lvl="3"/>
            <a:r>
              <a:rPr lang="fr-FR"/>
              <a:t>number</a:t>
            </a:r>
          </a:p>
          <a:p>
            <a:pPr lvl="3"/>
            <a:r>
              <a:rPr lang="fr-FR"/>
              <a:t>object</a:t>
            </a:r>
          </a:p>
          <a:p>
            <a:pPr lvl="3"/>
            <a:r>
              <a:rPr lang="fr-FR"/>
              <a:t>Array</a:t>
            </a:r>
          </a:p>
          <a:p>
            <a:pPr lvl="3"/>
            <a:r>
              <a:rPr lang="fr-FR"/>
              <a:t>Bool</a:t>
            </a:r>
          </a:p>
          <a:p>
            <a:pPr lvl="3"/>
            <a:r>
              <a:rPr lang="fr-FR"/>
              <a:t>Func, …</a:t>
            </a:r>
          </a:p>
          <a:p>
            <a:pPr lvl="7"/>
            <a:endParaRPr lang="fr-FR" b="1" i="1" dirty="0"/>
          </a:p>
        </p:txBody>
      </p:sp>
      <p:sp>
        <p:nvSpPr>
          <p:cNvPr id="6" name="Étoile : 24 branches 5">
            <a:extLst>
              <a:ext uri="{FF2B5EF4-FFF2-40B4-BE49-F238E27FC236}">
                <a16:creationId xmlns="" xmlns:a16="http://schemas.microsoft.com/office/drawing/2014/main" id="{87EA3212-04C2-4A41-A97D-966AF52780AE}"/>
              </a:ext>
            </a:extLst>
          </p:cNvPr>
          <p:cNvSpPr/>
          <p:nvPr/>
        </p:nvSpPr>
        <p:spPr>
          <a:xfrm>
            <a:off x="2714323" y="3650515"/>
            <a:ext cx="4735631" cy="3041582"/>
          </a:xfrm>
          <a:prstGeom prst="star24">
            <a:avLst/>
          </a:prstGeom>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fr-FR" dirty="0"/>
              <a:t>Liste exhaustive : </a:t>
            </a:r>
          </a:p>
          <a:p>
            <a:pPr algn="ctr"/>
            <a:r>
              <a:rPr lang="fr-FR" dirty="0">
                <a:hlinkClick r:id="rId3"/>
              </a:rPr>
              <a:t>https://fr.reactjs.org/docs/typechecking-with-proptypes.html#proptypes</a:t>
            </a:r>
            <a:endParaRPr lang="fr-FR" dirty="0"/>
          </a:p>
        </p:txBody>
      </p:sp>
      <p:sp>
        <p:nvSpPr>
          <p:cNvPr id="12" name="Rectangle 11">
            <a:extLst>
              <a:ext uri="{FF2B5EF4-FFF2-40B4-BE49-F238E27FC236}">
                <a16:creationId xmlns="" xmlns:a16="http://schemas.microsoft.com/office/drawing/2014/main" id="{B852AAA7-FC99-4BBB-89F7-9810C26A18B3}"/>
              </a:ext>
            </a:extLst>
          </p:cNvPr>
          <p:cNvSpPr/>
          <p:nvPr/>
        </p:nvSpPr>
        <p:spPr>
          <a:xfrm>
            <a:off x="7048507" y="1936283"/>
            <a:ext cx="4762533" cy="3293209"/>
          </a:xfrm>
          <a:prstGeom prst="rect">
            <a:avLst/>
          </a:prstGeom>
        </p:spPr>
        <p:txBody>
          <a:bodyPr wrap="square">
            <a:spAutoFit/>
          </a:bodyPr>
          <a:lstStyle/>
          <a:p>
            <a:pPr marL="625475" lvl="7" indent="-228600">
              <a:spcBef>
                <a:spcPct val="20000"/>
              </a:spcBef>
              <a:buFont typeface="Wingdings" pitchFamily="2" charset="2"/>
              <a:buChar char="2"/>
            </a:pPr>
            <a:r>
              <a:rPr lang="fr-FR" sz="2000" b="1" i="1" dirty="0">
                <a:solidFill>
                  <a:prstClr val="black"/>
                </a:solidFill>
              </a:rPr>
              <a:t>Composant.js</a:t>
            </a:r>
            <a:endParaRPr lang="fr-FR" sz="2000" dirty="0">
              <a:solidFill>
                <a:prstClr val="black"/>
              </a:solidFill>
            </a:endParaRPr>
          </a:p>
          <a:p>
            <a:pPr marL="396875" lvl="7">
              <a:spcBef>
                <a:spcPct val="20000"/>
              </a:spcBef>
            </a:pPr>
            <a:r>
              <a:rPr lang="en-US" sz="2000" b="1" i="1" dirty="0">
                <a:solidFill>
                  <a:prstClr val="black"/>
                </a:solidFill>
              </a:rPr>
              <a:t>import </a:t>
            </a:r>
            <a:r>
              <a:rPr lang="en-US" sz="2000" b="1" i="1" dirty="0" err="1">
                <a:solidFill>
                  <a:prstClr val="black"/>
                </a:solidFill>
              </a:rPr>
              <a:t>PropTypes</a:t>
            </a:r>
            <a:r>
              <a:rPr lang="en-US" sz="2000" b="1" i="1" dirty="0">
                <a:solidFill>
                  <a:prstClr val="black"/>
                </a:solidFill>
              </a:rPr>
              <a:t> from 'prop-types';</a:t>
            </a:r>
          </a:p>
          <a:p>
            <a:pPr marL="396875" lvl="7">
              <a:spcBef>
                <a:spcPct val="20000"/>
              </a:spcBef>
            </a:pPr>
            <a:endParaRPr lang="en-US" sz="2000" b="1" i="1" dirty="0">
              <a:solidFill>
                <a:prstClr val="black"/>
              </a:solidFill>
            </a:endParaRPr>
          </a:p>
          <a:p>
            <a:pPr marL="396875" lvl="7">
              <a:spcBef>
                <a:spcPct val="20000"/>
              </a:spcBef>
            </a:pPr>
            <a:r>
              <a:rPr lang="en-US" sz="2000" dirty="0">
                <a:solidFill>
                  <a:prstClr val="black"/>
                </a:solidFill>
              </a:rPr>
              <a:t>class </a:t>
            </a:r>
            <a:r>
              <a:rPr lang="en-US" sz="2000" b="1" dirty="0">
                <a:solidFill>
                  <a:prstClr val="black"/>
                </a:solidFill>
              </a:rPr>
              <a:t>Greeting</a:t>
            </a:r>
            <a:r>
              <a:rPr lang="en-US" sz="2000" dirty="0">
                <a:solidFill>
                  <a:prstClr val="black"/>
                </a:solidFill>
              </a:rPr>
              <a:t> extends </a:t>
            </a:r>
            <a:r>
              <a:rPr lang="en-US" sz="2000" dirty="0" err="1">
                <a:solidFill>
                  <a:prstClr val="black"/>
                </a:solidFill>
              </a:rPr>
              <a:t>React.Component</a:t>
            </a:r>
            <a:r>
              <a:rPr lang="en-US" sz="2000" dirty="0">
                <a:solidFill>
                  <a:prstClr val="black"/>
                </a:solidFill>
              </a:rPr>
              <a:t> {  …  }</a:t>
            </a:r>
          </a:p>
          <a:p>
            <a:pPr marL="396875" lvl="7">
              <a:spcBef>
                <a:spcPct val="20000"/>
              </a:spcBef>
            </a:pPr>
            <a:endParaRPr lang="fr-FR" sz="2000" b="1" i="1" dirty="0">
              <a:solidFill>
                <a:prstClr val="black"/>
              </a:solidFill>
            </a:endParaRPr>
          </a:p>
          <a:p>
            <a:pPr marL="396875" lvl="7">
              <a:spcBef>
                <a:spcPct val="20000"/>
              </a:spcBef>
            </a:pPr>
            <a:r>
              <a:rPr lang="fr-FR" sz="2000" b="1" i="1" dirty="0" err="1">
                <a:solidFill>
                  <a:prstClr val="black"/>
                </a:solidFill>
              </a:rPr>
              <a:t>Greeting.propTypes</a:t>
            </a:r>
            <a:r>
              <a:rPr lang="fr-FR" sz="2000" b="1" i="1" dirty="0">
                <a:solidFill>
                  <a:prstClr val="black"/>
                </a:solidFill>
              </a:rPr>
              <a:t> = {</a:t>
            </a:r>
          </a:p>
          <a:p>
            <a:pPr marL="396875" lvl="7">
              <a:spcBef>
                <a:spcPct val="20000"/>
              </a:spcBef>
            </a:pPr>
            <a:r>
              <a:rPr lang="fr-FR" sz="2000" b="1" i="1" dirty="0">
                <a:solidFill>
                  <a:prstClr val="black"/>
                </a:solidFill>
              </a:rPr>
              <a:t>  </a:t>
            </a:r>
            <a:r>
              <a:rPr lang="fr-FR" sz="2000" dirty="0" err="1">
                <a:solidFill>
                  <a:prstClr val="black"/>
                </a:solidFill>
              </a:rPr>
              <a:t>name</a:t>
            </a:r>
            <a:r>
              <a:rPr lang="fr-FR" sz="2000" dirty="0">
                <a:solidFill>
                  <a:prstClr val="black"/>
                </a:solidFill>
              </a:rPr>
              <a:t>: </a:t>
            </a:r>
            <a:r>
              <a:rPr lang="fr-FR" sz="2000" dirty="0" err="1">
                <a:solidFill>
                  <a:prstClr val="black"/>
                </a:solidFill>
              </a:rPr>
              <a:t>PropTypes.string</a:t>
            </a:r>
            <a:endParaRPr lang="fr-FR" sz="2000" dirty="0">
              <a:solidFill>
                <a:prstClr val="black"/>
              </a:solidFill>
            </a:endParaRPr>
          </a:p>
          <a:p>
            <a:pPr marL="396875" lvl="7">
              <a:spcBef>
                <a:spcPct val="20000"/>
              </a:spcBef>
            </a:pPr>
            <a:r>
              <a:rPr lang="fr-FR" sz="2000" b="1" i="1" dirty="0">
                <a:solidFill>
                  <a:prstClr val="black"/>
                </a:solidFill>
              </a:rPr>
              <a:t>};</a:t>
            </a:r>
          </a:p>
        </p:txBody>
      </p:sp>
    </p:spTree>
    <p:extLst>
      <p:ext uri="{BB962C8B-B14F-4D97-AF65-F5344CB8AC3E}">
        <p14:creationId xmlns:p14="http://schemas.microsoft.com/office/powerpoint/2010/main" val="8053679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072CE19-16A7-4C8D-852B-DE5066AC7005}"/>
              </a:ext>
            </a:extLst>
          </p:cNvPr>
          <p:cNvSpPr>
            <a:spLocks noGrp="1"/>
          </p:cNvSpPr>
          <p:nvPr>
            <p:ph type="title"/>
          </p:nvPr>
        </p:nvSpPr>
        <p:spPr/>
        <p:txBody>
          <a:bodyPr/>
          <a:lstStyle/>
          <a:p>
            <a:r>
              <a:rPr lang="fr-FR" dirty="0" err="1"/>
              <a:t>defaultPropsType</a:t>
            </a:r>
            <a:endParaRPr lang="fr-FR" dirty="0"/>
          </a:p>
        </p:txBody>
      </p:sp>
      <p:sp>
        <p:nvSpPr>
          <p:cNvPr id="3" name="Espace réservé du contenu 2">
            <a:extLst>
              <a:ext uri="{FF2B5EF4-FFF2-40B4-BE49-F238E27FC236}">
                <a16:creationId xmlns="" xmlns:a16="http://schemas.microsoft.com/office/drawing/2014/main" id="{6A8BF673-D078-48FB-A2D7-B6D4EE61A7BB}"/>
              </a:ext>
            </a:extLst>
          </p:cNvPr>
          <p:cNvSpPr>
            <a:spLocks noGrp="1"/>
          </p:cNvSpPr>
          <p:nvPr>
            <p:ph idx="1"/>
          </p:nvPr>
        </p:nvSpPr>
        <p:spPr/>
        <p:txBody>
          <a:bodyPr>
            <a:normAutofit/>
          </a:bodyPr>
          <a:lstStyle/>
          <a:p>
            <a:r>
              <a:rPr lang="fr-FR" dirty="0"/>
              <a:t>Contrôle du contenu des </a:t>
            </a:r>
            <a:r>
              <a:rPr lang="fr-FR" dirty="0" err="1"/>
              <a:t>props</a:t>
            </a:r>
            <a:r>
              <a:rPr lang="fr-FR" dirty="0"/>
              <a:t> :</a:t>
            </a:r>
          </a:p>
          <a:p>
            <a:pPr lvl="2"/>
            <a:r>
              <a:rPr lang="fr-FR" dirty="0"/>
              <a:t>Positionner des valeurs si elles ne sont pas </a:t>
            </a:r>
            <a:r>
              <a:rPr lang="fr-FR" dirty="0" err="1"/>
              <a:t>fournient</a:t>
            </a:r>
            <a:r>
              <a:rPr lang="fr-FR" dirty="0"/>
              <a:t> dans les </a:t>
            </a:r>
            <a:r>
              <a:rPr lang="fr-FR" dirty="0" err="1"/>
              <a:t>props</a:t>
            </a:r>
            <a:r>
              <a:rPr lang="fr-FR" dirty="0"/>
              <a:t> lors de la création du composant &lt;</a:t>
            </a:r>
            <a:r>
              <a:rPr lang="fr-FR" dirty="0" err="1"/>
              <a:t>MonCmp</a:t>
            </a:r>
            <a:r>
              <a:rPr lang="fr-FR" dirty="0"/>
              <a:t> …/&gt;</a:t>
            </a:r>
          </a:p>
          <a:p>
            <a:pPr lvl="2"/>
            <a:r>
              <a:rPr lang="fr-FR" dirty="0"/>
              <a:t>Même fonctionnement que </a:t>
            </a:r>
            <a:r>
              <a:rPr lang="fr-FR" dirty="0" err="1"/>
              <a:t>propsType</a:t>
            </a:r>
            <a:r>
              <a:rPr lang="fr-FR" dirty="0"/>
              <a:t> mais avec des valeurs, au lieu des types</a:t>
            </a:r>
          </a:p>
          <a:p>
            <a:pPr lvl="7"/>
            <a:endParaRPr lang="fr-FR" b="1" i="1" dirty="0"/>
          </a:p>
          <a:p>
            <a:pPr lvl="7"/>
            <a:r>
              <a:rPr lang="fr-FR" b="1" i="1" dirty="0"/>
              <a:t>Composant.js</a:t>
            </a:r>
          </a:p>
          <a:p>
            <a:pPr marL="396875" lvl="7" indent="0">
              <a:buNone/>
            </a:pPr>
            <a:r>
              <a:rPr lang="fr-FR" dirty="0"/>
              <a:t>	</a:t>
            </a:r>
            <a:r>
              <a:rPr lang="fr-FR" dirty="0" err="1"/>
              <a:t>Greeting.defaultProps</a:t>
            </a:r>
            <a:r>
              <a:rPr lang="fr-FR" dirty="0"/>
              <a:t> = {</a:t>
            </a:r>
          </a:p>
          <a:p>
            <a:pPr marL="396875" lvl="7" indent="0">
              <a:buNone/>
            </a:pPr>
            <a:r>
              <a:rPr lang="fr-FR" dirty="0"/>
              <a:t>  		</a:t>
            </a:r>
            <a:r>
              <a:rPr lang="fr-FR" dirty="0" err="1"/>
              <a:t>name</a:t>
            </a:r>
            <a:r>
              <a:rPr lang="fr-FR" dirty="0"/>
              <a:t>: ‘nom inconnu’</a:t>
            </a:r>
          </a:p>
          <a:p>
            <a:pPr marL="396875" lvl="7" indent="0">
              <a:buNone/>
            </a:pPr>
            <a:r>
              <a:rPr lang="fr-FR" dirty="0"/>
              <a:t>	};</a:t>
            </a:r>
          </a:p>
          <a:p>
            <a:pPr lvl="7"/>
            <a:endParaRPr lang="fr-FR" dirty="0"/>
          </a:p>
        </p:txBody>
      </p:sp>
    </p:spTree>
    <p:extLst>
      <p:ext uri="{BB962C8B-B14F-4D97-AF65-F5344CB8AC3E}">
        <p14:creationId xmlns:p14="http://schemas.microsoft.com/office/powerpoint/2010/main" val="25419307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ABEF85CD-F96A-4AC5-A3F9-34356B9E5685}"/>
              </a:ext>
            </a:extLst>
          </p:cNvPr>
          <p:cNvSpPr>
            <a:spLocks noGrp="1"/>
          </p:cNvSpPr>
          <p:nvPr>
            <p:ph type="title"/>
          </p:nvPr>
        </p:nvSpPr>
        <p:spPr/>
        <p:txBody>
          <a:bodyPr/>
          <a:lstStyle/>
          <a:p>
            <a:r>
              <a:rPr lang="fr-FR" dirty="0"/>
              <a:t>State et data dynamique du component</a:t>
            </a:r>
          </a:p>
        </p:txBody>
      </p:sp>
      <p:sp>
        <p:nvSpPr>
          <p:cNvPr id="3" name="Espace réservé du contenu 2">
            <a:extLst>
              <a:ext uri="{FF2B5EF4-FFF2-40B4-BE49-F238E27FC236}">
                <a16:creationId xmlns="" xmlns:a16="http://schemas.microsoft.com/office/drawing/2014/main" id="{55347346-993A-4C5B-B052-4FFBC7E850BF}"/>
              </a:ext>
            </a:extLst>
          </p:cNvPr>
          <p:cNvSpPr>
            <a:spLocks noGrp="1"/>
          </p:cNvSpPr>
          <p:nvPr>
            <p:ph idx="1"/>
          </p:nvPr>
        </p:nvSpPr>
        <p:spPr/>
        <p:txBody>
          <a:bodyPr>
            <a:normAutofit fontScale="92500" lnSpcReduction="20000"/>
          </a:bodyPr>
          <a:lstStyle/>
          <a:p>
            <a:r>
              <a:rPr lang="fr-FR" dirty="0"/>
              <a:t>Le state est un conteneur pour les variables </a:t>
            </a:r>
          </a:p>
          <a:p>
            <a:pPr marL="0" indent="0">
              <a:buNone/>
            </a:pPr>
            <a:r>
              <a:rPr lang="fr-FR" dirty="0"/>
              <a:t>du composant </a:t>
            </a:r>
          </a:p>
          <a:p>
            <a:r>
              <a:rPr lang="fr-FR" dirty="0"/>
              <a:t>Il est initialisé avec un état initial</a:t>
            </a:r>
          </a:p>
          <a:p>
            <a:pPr lvl="1"/>
            <a:r>
              <a:rPr lang="fr-FR" dirty="0"/>
              <a:t>Mickael beau jeune homme afro américain</a:t>
            </a:r>
          </a:p>
          <a:p>
            <a:endParaRPr lang="fr-FR" dirty="0"/>
          </a:p>
          <a:p>
            <a:r>
              <a:rPr lang="fr-FR" dirty="0"/>
              <a:t>Il est modifier par le composant ou autre,</a:t>
            </a:r>
          </a:p>
          <a:p>
            <a:pPr lvl="1"/>
            <a:endParaRPr lang="fr-FR" dirty="0"/>
          </a:p>
          <a:p>
            <a:pPr lvl="1"/>
            <a:r>
              <a:rPr lang="fr-FR" dirty="0"/>
              <a:t>Mickael à subit des changements de son state </a:t>
            </a:r>
          </a:p>
          <a:p>
            <a:pPr lvl="2"/>
            <a:r>
              <a:rPr lang="fr-FR" dirty="0"/>
              <a:t>On parle de l’état de Mickael à cette instant</a:t>
            </a:r>
          </a:p>
          <a:p>
            <a:pPr lvl="2"/>
            <a:r>
              <a:rPr lang="fr-FR" dirty="0"/>
              <a:t>Son render a été affecté</a:t>
            </a:r>
          </a:p>
          <a:p>
            <a:pPr lvl="2"/>
            <a:endParaRPr lang="fr-FR" dirty="0"/>
          </a:p>
          <a:p>
            <a:pPr lvl="1"/>
            <a:r>
              <a:rPr lang="fr-FR" dirty="0"/>
              <a:t>Mickael à re subit un changement de son state</a:t>
            </a:r>
          </a:p>
          <a:p>
            <a:pPr lvl="2"/>
            <a:r>
              <a:rPr lang="fr-FR" dirty="0"/>
              <a:t>On parle du nouvel état issue de l’état initial et ayant subit déjà un changement</a:t>
            </a:r>
          </a:p>
          <a:p>
            <a:pPr lvl="2"/>
            <a:endParaRPr lang="fr-FR" dirty="0"/>
          </a:p>
          <a:p>
            <a:pPr lvl="2"/>
            <a:endParaRPr lang="fr-FR" dirty="0"/>
          </a:p>
        </p:txBody>
      </p:sp>
      <p:pic>
        <p:nvPicPr>
          <p:cNvPr id="21510" name="Picture 6" descr="Worst celebrity plastic surgery fails[1]- Chinadaily.com.cn">
            <a:extLst>
              <a:ext uri="{FF2B5EF4-FFF2-40B4-BE49-F238E27FC236}">
                <a16:creationId xmlns="" xmlns:a16="http://schemas.microsoft.com/office/drawing/2014/main" id="{58B48FDE-3425-4906-B4EF-E7AEFCABB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7882" y="1415547"/>
            <a:ext cx="3022741" cy="20134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 xmlns:a16="http://schemas.microsoft.com/office/drawing/2014/main" id="{B9ED8F67-D67F-47ED-A796-06D58C86FF97}"/>
              </a:ext>
            </a:extLst>
          </p:cNvPr>
          <p:cNvCxnSpPr>
            <a:cxnSpLocks/>
          </p:cNvCxnSpPr>
          <p:nvPr/>
        </p:nvCxnSpPr>
        <p:spPr>
          <a:xfrm flipV="1">
            <a:off x="5960962" y="2262986"/>
            <a:ext cx="2556920" cy="159287"/>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 xmlns:a16="http://schemas.microsoft.com/office/drawing/2014/main" id="{53246891-C5E6-4FC3-9D37-65EC0C201C30}"/>
              </a:ext>
            </a:extLst>
          </p:cNvPr>
          <p:cNvCxnSpPr/>
          <p:nvPr/>
        </p:nvCxnSpPr>
        <p:spPr>
          <a:xfrm flipV="1">
            <a:off x="7477246" y="3136739"/>
            <a:ext cx="2303362" cy="12616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 xmlns:a16="http://schemas.microsoft.com/office/drawing/2014/main" id="{181BE7FC-3BE9-4DB2-BC11-6C15D9C49837}"/>
              </a:ext>
            </a:extLst>
          </p:cNvPr>
          <p:cNvCxnSpPr>
            <a:cxnSpLocks/>
          </p:cNvCxnSpPr>
          <p:nvPr/>
        </p:nvCxnSpPr>
        <p:spPr>
          <a:xfrm flipV="1">
            <a:off x="7697165" y="3275635"/>
            <a:ext cx="3097403" cy="255504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82839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 xmlns:a16="http://schemas.microsoft.com/office/drawing/2014/main" id="{5EC0DFD4-6E2F-4E83-B5D8-73B822F23BC6}"/>
              </a:ext>
            </a:extLst>
          </p:cNvPr>
          <p:cNvSpPr>
            <a:spLocks noGrp="1"/>
          </p:cNvSpPr>
          <p:nvPr>
            <p:ph type="title"/>
          </p:nvPr>
        </p:nvSpPr>
        <p:spPr/>
        <p:txBody>
          <a:bodyPr/>
          <a:lstStyle/>
          <a:p>
            <a:r>
              <a:rPr lang="fr-FR" dirty="0"/>
              <a:t>Class et state</a:t>
            </a:r>
          </a:p>
        </p:txBody>
      </p:sp>
      <p:sp>
        <p:nvSpPr>
          <p:cNvPr id="8" name="Espace réservé du contenu 7">
            <a:extLst>
              <a:ext uri="{FF2B5EF4-FFF2-40B4-BE49-F238E27FC236}">
                <a16:creationId xmlns="" xmlns:a16="http://schemas.microsoft.com/office/drawing/2014/main" id="{766B6329-8FD4-429B-9E5C-6BAA96B9E431}"/>
              </a:ext>
            </a:extLst>
          </p:cNvPr>
          <p:cNvSpPr>
            <a:spLocks noGrp="1"/>
          </p:cNvSpPr>
          <p:nvPr>
            <p:ph idx="1"/>
          </p:nvPr>
        </p:nvSpPr>
        <p:spPr/>
        <p:txBody>
          <a:bodyPr>
            <a:normAutofit fontScale="92500" lnSpcReduction="20000"/>
          </a:bodyPr>
          <a:lstStyle/>
          <a:p>
            <a:r>
              <a:rPr lang="fr-FR" dirty="0"/>
              <a:t>Le state doit être initialiser dès la création</a:t>
            </a:r>
          </a:p>
          <a:p>
            <a:pPr lvl="1"/>
            <a:r>
              <a:rPr lang="fr-FR" dirty="0"/>
              <a:t>Dans le constructeur :</a:t>
            </a:r>
          </a:p>
          <a:p>
            <a:pPr lvl="7"/>
            <a:r>
              <a:rPr lang="fr-FR" b="1" dirty="0" err="1"/>
              <a:t>Cmp.jsx</a:t>
            </a:r>
            <a:endParaRPr lang="fr-FR" b="1" dirty="0"/>
          </a:p>
          <a:p>
            <a:pPr marL="396875" lvl="7" indent="0">
              <a:buNone/>
            </a:pPr>
            <a:r>
              <a:rPr lang="fr-FR" dirty="0"/>
              <a:t>Class </a:t>
            </a:r>
            <a:r>
              <a:rPr lang="fr-FR" dirty="0" err="1"/>
              <a:t>Cmp</a:t>
            </a:r>
            <a:r>
              <a:rPr lang="fr-FR" dirty="0"/>
              <a:t> </a:t>
            </a:r>
            <a:r>
              <a:rPr lang="fr-FR" dirty="0" err="1"/>
              <a:t>extends</a:t>
            </a:r>
            <a:r>
              <a:rPr lang="fr-FR" dirty="0"/>
              <a:t> </a:t>
            </a:r>
            <a:r>
              <a:rPr lang="fr-FR" dirty="0" err="1"/>
              <a:t>React.component</a:t>
            </a:r>
            <a:r>
              <a:rPr lang="fr-FR" dirty="0"/>
              <a:t>{</a:t>
            </a:r>
          </a:p>
          <a:p>
            <a:pPr marL="396875" lvl="7" indent="0">
              <a:buNone/>
            </a:pPr>
            <a:r>
              <a:rPr lang="fr-FR" dirty="0"/>
              <a:t>	</a:t>
            </a:r>
            <a:r>
              <a:rPr lang="fr-FR" dirty="0" err="1"/>
              <a:t>constructor</a:t>
            </a:r>
            <a:r>
              <a:rPr lang="fr-FR" dirty="0"/>
              <a:t>(){</a:t>
            </a:r>
          </a:p>
          <a:p>
            <a:pPr marL="396875" lvl="7" indent="0">
              <a:buNone/>
            </a:pPr>
            <a:r>
              <a:rPr lang="fr-FR" dirty="0"/>
              <a:t>		</a:t>
            </a:r>
            <a:r>
              <a:rPr lang="fr-FR" dirty="0" err="1"/>
              <a:t>this.state</a:t>
            </a:r>
            <a:r>
              <a:rPr lang="fr-FR" i="1" dirty="0"/>
              <a:t>={   contenu de départ   };</a:t>
            </a:r>
          </a:p>
          <a:p>
            <a:pPr marL="396875" lvl="7" indent="0">
              <a:buNone/>
            </a:pPr>
            <a:r>
              <a:rPr lang="fr-FR" dirty="0"/>
              <a:t>	}</a:t>
            </a:r>
          </a:p>
          <a:p>
            <a:pPr marL="396875" lvl="7" indent="0">
              <a:buNone/>
            </a:pPr>
            <a:r>
              <a:rPr lang="fr-FR" dirty="0"/>
              <a:t>}</a:t>
            </a:r>
          </a:p>
          <a:p>
            <a:r>
              <a:rPr lang="fr-FR" dirty="0"/>
              <a:t>Le state doit jamais être accédé en écriture direct</a:t>
            </a:r>
          </a:p>
          <a:p>
            <a:pPr lvl="1"/>
            <a:r>
              <a:rPr lang="fr-FR" dirty="0"/>
              <a:t>Lors d’écriture sur le state du composant utiliser </a:t>
            </a:r>
            <a:r>
              <a:rPr lang="fr-FR" dirty="0" err="1"/>
              <a:t>this.setState</a:t>
            </a:r>
            <a:r>
              <a:rPr lang="fr-FR" dirty="0"/>
              <a:t>({})</a:t>
            </a:r>
          </a:p>
          <a:p>
            <a:pPr lvl="1"/>
            <a:r>
              <a:rPr lang="fr-FR" dirty="0"/>
              <a:t>Gestion async du changement</a:t>
            </a:r>
          </a:p>
          <a:p>
            <a:pPr lvl="2"/>
            <a:r>
              <a:rPr lang="fr-FR" dirty="0"/>
              <a:t>Déclenchement des fonction de cycle de vie (</a:t>
            </a:r>
            <a:r>
              <a:rPr lang="fr-FR" sz="1900" b="1" i="1" dirty="0" err="1"/>
              <a:t>shouldComponentUpdate</a:t>
            </a:r>
            <a:r>
              <a:rPr lang="fr-FR" dirty="0"/>
              <a:t>)</a:t>
            </a:r>
          </a:p>
          <a:p>
            <a:pPr lvl="1"/>
            <a:r>
              <a:rPr lang="fr-FR" dirty="0"/>
              <a:t>Déclenchement du </a:t>
            </a:r>
            <a:r>
              <a:rPr lang="fr-FR" b="1" dirty="0"/>
              <a:t>render()</a:t>
            </a:r>
            <a:r>
              <a:rPr lang="fr-FR" dirty="0"/>
              <a:t> en fin de modification du state</a:t>
            </a:r>
          </a:p>
          <a:p>
            <a:pPr lvl="2"/>
            <a:r>
              <a:rPr lang="fr-FR" dirty="0"/>
              <a:t>Cascade de mise à jour des </a:t>
            </a:r>
            <a:r>
              <a:rPr lang="fr-FR" dirty="0" err="1"/>
              <a:t>props</a:t>
            </a:r>
            <a:r>
              <a:rPr lang="fr-FR" dirty="0"/>
              <a:t> des enfants</a:t>
            </a:r>
          </a:p>
          <a:p>
            <a:pPr lvl="1"/>
            <a:endParaRPr lang="fr-FR" dirty="0"/>
          </a:p>
          <a:p>
            <a:pPr lvl="1"/>
            <a:endParaRPr lang="fr-FR" dirty="0"/>
          </a:p>
        </p:txBody>
      </p:sp>
      <p:sp>
        <p:nvSpPr>
          <p:cNvPr id="2" name="Phylactère : pensées 1">
            <a:extLst>
              <a:ext uri="{FF2B5EF4-FFF2-40B4-BE49-F238E27FC236}">
                <a16:creationId xmlns="" xmlns:a16="http://schemas.microsoft.com/office/drawing/2014/main" id="{42B51F04-52BC-4CD9-BD8B-108A65C1A18E}"/>
              </a:ext>
            </a:extLst>
          </p:cNvPr>
          <p:cNvSpPr/>
          <p:nvPr/>
        </p:nvSpPr>
        <p:spPr>
          <a:xfrm>
            <a:off x="7344076" y="1142984"/>
            <a:ext cx="4081111" cy="2286016"/>
          </a:xfrm>
          <a:prstGeom prst="cloudCallout">
            <a:avLst>
              <a:gd name="adj1" fmla="val -17059"/>
              <a:gd name="adj2" fmla="val 672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moins d’être sur d’avoir à le faire et que c’est </a:t>
            </a:r>
            <a:r>
              <a:rPr lang="fr-FR" b="1" u="sng" dirty="0"/>
              <a:t>vraiment la seule et unique solution possible</a:t>
            </a:r>
          </a:p>
        </p:txBody>
      </p:sp>
    </p:spTree>
    <p:extLst>
      <p:ext uri="{BB962C8B-B14F-4D97-AF65-F5344CB8AC3E}">
        <p14:creationId xmlns:p14="http://schemas.microsoft.com/office/powerpoint/2010/main" val="2964815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E44444F4-62E6-4807-B7CC-D1A0977E2E4E}"/>
              </a:ext>
            </a:extLst>
          </p:cNvPr>
          <p:cNvSpPr>
            <a:spLocks noGrp="1"/>
          </p:cNvSpPr>
          <p:nvPr>
            <p:ph type="title"/>
          </p:nvPr>
        </p:nvSpPr>
        <p:spPr/>
        <p:txBody>
          <a:bodyPr/>
          <a:lstStyle/>
          <a:p>
            <a:r>
              <a:rPr lang="fr-FR" dirty="0"/>
              <a:t>Le cycle de vie</a:t>
            </a:r>
          </a:p>
        </p:txBody>
      </p:sp>
      <p:sp>
        <p:nvSpPr>
          <p:cNvPr id="3" name="Espace réservé du contenu 2">
            <a:extLst>
              <a:ext uri="{FF2B5EF4-FFF2-40B4-BE49-F238E27FC236}">
                <a16:creationId xmlns="" xmlns:a16="http://schemas.microsoft.com/office/drawing/2014/main" id="{062C4158-6358-45FB-AD81-4659913F062C}"/>
              </a:ext>
            </a:extLst>
          </p:cNvPr>
          <p:cNvSpPr>
            <a:spLocks noGrp="1"/>
          </p:cNvSpPr>
          <p:nvPr>
            <p:ph idx="1"/>
          </p:nvPr>
        </p:nvSpPr>
        <p:spPr>
          <a:xfrm>
            <a:off x="380960" y="1142984"/>
            <a:ext cx="5265818" cy="5286412"/>
          </a:xfrm>
        </p:spPr>
        <p:txBody>
          <a:bodyPr/>
          <a:lstStyle/>
          <a:p>
            <a:r>
              <a:rPr lang="fr-FR" dirty="0"/>
              <a:t>Tout au long de la vie du component des fonctions vont être exécutées en fonction de l’état et de son contenu</a:t>
            </a:r>
          </a:p>
          <a:p>
            <a:endParaRPr lang="fr-FR" dirty="0"/>
          </a:p>
          <a:p>
            <a:r>
              <a:rPr lang="fr-FR" dirty="0"/>
              <a:t>Doc : </a:t>
            </a:r>
            <a:r>
              <a:rPr lang="fr-FR" dirty="0">
                <a:hlinkClick r:id="rId3"/>
              </a:rPr>
              <a:t>https://fr.reactjs.org/docs/react-component.html#the-component-lifecycle</a:t>
            </a:r>
            <a:endParaRPr lang="fr-FR" dirty="0"/>
          </a:p>
        </p:txBody>
      </p:sp>
      <p:pic>
        <p:nvPicPr>
          <p:cNvPr id="4" name="Image 3">
            <a:extLst>
              <a:ext uri="{FF2B5EF4-FFF2-40B4-BE49-F238E27FC236}">
                <a16:creationId xmlns="" xmlns:a16="http://schemas.microsoft.com/office/drawing/2014/main" id="{3365EFB8-481D-4FC3-A4FD-EC2C9DE8FBED}"/>
              </a:ext>
            </a:extLst>
          </p:cNvPr>
          <p:cNvPicPr>
            <a:picLocks noChangeAspect="1"/>
          </p:cNvPicPr>
          <p:nvPr/>
        </p:nvPicPr>
        <p:blipFill>
          <a:blip r:embed="rId4"/>
          <a:stretch>
            <a:fillRect/>
          </a:stretch>
        </p:blipFill>
        <p:spPr>
          <a:xfrm>
            <a:off x="5646778" y="1493124"/>
            <a:ext cx="6164262" cy="4302211"/>
          </a:xfrm>
          <a:prstGeom prst="rect">
            <a:avLst/>
          </a:prstGeom>
        </p:spPr>
      </p:pic>
    </p:spTree>
    <p:extLst>
      <p:ext uri="{BB962C8B-B14F-4D97-AF65-F5344CB8AC3E}">
        <p14:creationId xmlns:p14="http://schemas.microsoft.com/office/powerpoint/2010/main" val="119043167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995" y="2738164"/>
            <a:ext cx="2503177" cy="18773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 xmlns:a16="http://schemas.microsoft.com/office/drawing/2014/main" id="{2DB18E9D-BAD2-4BF9-9B5B-ECE4C5957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8733" y="1193533"/>
            <a:ext cx="3208179" cy="16885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t's time to give TypeScript another chance">
            <a:extLst>
              <a:ext uri="{FF2B5EF4-FFF2-40B4-BE49-F238E27FC236}">
                <a16:creationId xmlns="" xmlns:a16="http://schemas.microsoft.com/office/drawing/2014/main" id="{F37FD016-8412-42E4-B616-EF17B18BFA1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2780" y="4471663"/>
            <a:ext cx="3208179" cy="180460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 xmlns:a16="http://schemas.microsoft.com/office/drawing/2014/main" id="{AA2C9A18-07E7-456F-854B-0A6D18659696}"/>
              </a:ext>
            </a:extLst>
          </p:cNvPr>
          <p:cNvSpPr>
            <a:spLocks noGrp="1"/>
          </p:cNvSpPr>
          <p:nvPr>
            <p:ph idx="1"/>
          </p:nvPr>
        </p:nvSpPr>
        <p:spPr>
          <a:xfrm>
            <a:off x="380960" y="1142984"/>
            <a:ext cx="6337474" cy="5286412"/>
          </a:xfrm>
        </p:spPr>
        <p:txBody>
          <a:bodyPr>
            <a:normAutofit lnSpcReduction="10000"/>
          </a:bodyPr>
          <a:lstStyle/>
          <a:p>
            <a:r>
              <a:rPr lang="fr-FR" dirty="0"/>
              <a:t>React ne permet que la confection rapide de l’app </a:t>
            </a:r>
          </a:p>
          <a:p>
            <a:pPr lvl="2"/>
            <a:r>
              <a:rPr lang="fr-FR" dirty="0"/>
              <a:t>Assembler avec des component </a:t>
            </a:r>
          </a:p>
          <a:p>
            <a:pPr lvl="2"/>
            <a:endParaRPr lang="fr-FR" dirty="0"/>
          </a:p>
          <a:p>
            <a:r>
              <a:rPr lang="fr-FR" dirty="0"/>
              <a:t>Qui s’occupera du reste ?</a:t>
            </a:r>
          </a:p>
          <a:p>
            <a:pPr lvl="1"/>
            <a:endParaRPr lang="fr-FR" dirty="0"/>
          </a:p>
          <a:p>
            <a:pPr lvl="1"/>
            <a:r>
              <a:rPr lang="fr-FR" dirty="0"/>
              <a:t>l’</a:t>
            </a:r>
            <a:r>
              <a:rPr lang="fr-FR" dirty="0" err="1"/>
              <a:t>éco-système</a:t>
            </a:r>
            <a:r>
              <a:rPr lang="fr-FR" dirty="0"/>
              <a:t> de react avec les nombreuses librairies tierces </a:t>
            </a:r>
          </a:p>
          <a:p>
            <a:pPr lvl="1"/>
            <a:endParaRPr lang="fr-FR" dirty="0"/>
          </a:p>
          <a:p>
            <a:pPr lvl="1"/>
            <a:r>
              <a:rPr lang="fr-FR" dirty="0"/>
              <a:t>Avec des appels de fonctions js native</a:t>
            </a:r>
          </a:p>
        </p:txBody>
      </p:sp>
    </p:spTree>
    <p:extLst>
      <p:ext uri="{BB962C8B-B14F-4D97-AF65-F5344CB8AC3E}">
        <p14:creationId xmlns:p14="http://schemas.microsoft.com/office/powerpoint/2010/main" val="27881903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CB97262D-9705-4A00-8851-554BD83ED519}"/>
              </a:ext>
            </a:extLst>
          </p:cNvPr>
          <p:cNvSpPr>
            <a:spLocks noGrp="1"/>
          </p:cNvSpPr>
          <p:nvPr>
            <p:ph type="title"/>
          </p:nvPr>
        </p:nvSpPr>
        <p:spPr/>
        <p:txBody>
          <a:bodyPr/>
          <a:lstStyle/>
          <a:p>
            <a:r>
              <a:rPr lang="fr-FR" dirty="0"/>
              <a:t>Pour assurer la construction</a:t>
            </a:r>
          </a:p>
        </p:txBody>
      </p:sp>
      <p:sp>
        <p:nvSpPr>
          <p:cNvPr id="3" name="Espace réservé du contenu 2">
            <a:extLst>
              <a:ext uri="{FF2B5EF4-FFF2-40B4-BE49-F238E27FC236}">
                <a16:creationId xmlns="" xmlns:a16="http://schemas.microsoft.com/office/drawing/2014/main" id="{DFCD03C7-B9CE-4C84-967C-17F3DDC537C7}"/>
              </a:ext>
            </a:extLst>
          </p:cNvPr>
          <p:cNvSpPr>
            <a:spLocks noGrp="1"/>
          </p:cNvSpPr>
          <p:nvPr>
            <p:ph idx="1"/>
          </p:nvPr>
        </p:nvSpPr>
        <p:spPr>
          <a:xfrm>
            <a:off x="380960" y="1151530"/>
            <a:ext cx="11430080" cy="5286412"/>
          </a:xfrm>
        </p:spPr>
        <p:txBody>
          <a:bodyPr>
            <a:normAutofit fontScale="92500" lnSpcReduction="10000"/>
          </a:bodyPr>
          <a:lstStyle/>
          <a:p>
            <a:r>
              <a:rPr lang="fr-FR" dirty="0" err="1"/>
              <a:t>Webpack</a:t>
            </a:r>
            <a:r>
              <a:rPr lang="fr-FR" dirty="0"/>
              <a:t> </a:t>
            </a:r>
          </a:p>
          <a:p>
            <a:pPr lvl="2"/>
            <a:r>
              <a:rPr lang="fr-FR" dirty="0"/>
              <a:t>L’assembleur de module </a:t>
            </a:r>
          </a:p>
          <a:p>
            <a:pPr lvl="3"/>
            <a:r>
              <a:rPr lang="fr-FR" dirty="0"/>
              <a:t>Ex   Avec common.js </a:t>
            </a:r>
            <a:r>
              <a:rPr lang="fr-FR" dirty="0">
                <a:sym typeface="Wingdings" panose="05000000000000000000" pitchFamily="2" charset="2"/>
              </a:rPr>
              <a:t>require(‘’)</a:t>
            </a:r>
          </a:p>
          <a:p>
            <a:pPr lvl="3"/>
            <a:r>
              <a:rPr lang="fr-FR" altLang="fr-FR" dirty="0">
                <a:solidFill>
                  <a:srgbClr val="62B1D8"/>
                </a:solidFill>
                <a:latin typeface="Source Code Pro"/>
              </a:rPr>
              <a:t>   </a:t>
            </a:r>
            <a:r>
              <a:rPr lang="fr-FR" altLang="fr-FR" dirty="0">
                <a:latin typeface="Source Code Pro"/>
              </a:rPr>
              <a:t>avec </a:t>
            </a:r>
            <a:r>
              <a:rPr lang="fr-FR" altLang="fr-FR" dirty="0">
                <a:solidFill>
                  <a:srgbClr val="62B1D8"/>
                </a:solidFill>
                <a:latin typeface="Source Code Pro"/>
              </a:rPr>
              <a:t>import</a:t>
            </a:r>
            <a:r>
              <a:rPr lang="fr-FR" altLang="fr-FR" dirty="0">
                <a:solidFill>
                  <a:srgbClr val="A5CEE1"/>
                </a:solidFill>
                <a:latin typeface="Source Code Pro"/>
              </a:rPr>
              <a:t> bar </a:t>
            </a:r>
            <a:r>
              <a:rPr lang="fr-FR" altLang="fr-FR" dirty="0" err="1">
                <a:solidFill>
                  <a:srgbClr val="62B1D8"/>
                </a:solidFill>
                <a:latin typeface="Source Code Pro"/>
              </a:rPr>
              <a:t>from</a:t>
            </a:r>
            <a:r>
              <a:rPr lang="fr-FR" altLang="fr-FR" dirty="0">
                <a:solidFill>
                  <a:srgbClr val="A5CEE1"/>
                </a:solidFill>
                <a:latin typeface="Source Code Pro"/>
              </a:rPr>
              <a:t> </a:t>
            </a:r>
            <a:r>
              <a:rPr lang="fr-FR" altLang="fr-FR" dirty="0">
                <a:solidFill>
                  <a:srgbClr val="4AB576"/>
                </a:solidFill>
                <a:latin typeface="Source Code Pro"/>
              </a:rPr>
              <a:t>'./bar'</a:t>
            </a:r>
            <a:r>
              <a:rPr lang="fr-FR" altLang="fr-FR" dirty="0">
                <a:solidFill>
                  <a:srgbClr val="E1E6E9"/>
                </a:solidFill>
                <a:latin typeface="Source Code Pro"/>
              </a:rPr>
              <a:t>;</a:t>
            </a:r>
            <a:r>
              <a:rPr lang="fr-FR" altLang="fr-FR" dirty="0"/>
              <a:t> </a:t>
            </a:r>
            <a:endParaRPr lang="fr-FR" altLang="fr-FR" sz="5400" dirty="0">
              <a:latin typeface="Arial" panose="020B0604020202020204" pitchFamily="34" charset="0"/>
            </a:endParaRPr>
          </a:p>
          <a:p>
            <a:pPr marL="1371600" lvl="3" indent="0">
              <a:buNone/>
            </a:pPr>
            <a:endParaRPr lang="fr-FR" dirty="0"/>
          </a:p>
          <a:p>
            <a:pPr lvl="2"/>
            <a:r>
              <a:rPr lang="fr-FR" dirty="0"/>
              <a:t>React/cli nous fourni un environnement </a:t>
            </a:r>
          </a:p>
          <a:p>
            <a:pPr marL="914400" lvl="2" indent="0">
              <a:buNone/>
            </a:pPr>
            <a:r>
              <a:rPr lang="fr-FR" dirty="0" err="1"/>
              <a:t>webpack</a:t>
            </a:r>
            <a:r>
              <a:rPr lang="fr-FR" dirty="0"/>
              <a:t> préétabli</a:t>
            </a:r>
          </a:p>
          <a:p>
            <a:endParaRPr lang="fr-FR" dirty="0"/>
          </a:p>
          <a:p>
            <a:r>
              <a:rPr lang="fr-FR" dirty="0"/>
              <a:t>Babel.js</a:t>
            </a:r>
          </a:p>
          <a:p>
            <a:pPr lvl="1"/>
            <a:r>
              <a:rPr lang="fr-FR" dirty="0"/>
              <a:t>Se dit :le « compilateur » de js</a:t>
            </a:r>
          </a:p>
          <a:p>
            <a:pPr lvl="2"/>
            <a:r>
              <a:rPr lang="fr-FR" dirty="0"/>
              <a:t>Il compile le code et peut le rendre dans des </a:t>
            </a:r>
          </a:p>
          <a:p>
            <a:pPr marL="914400" lvl="2" indent="0">
              <a:buNone/>
            </a:pPr>
            <a:r>
              <a:rPr lang="fr-FR" dirty="0"/>
              <a:t>Versions ES antérieurs</a:t>
            </a:r>
          </a:p>
          <a:p>
            <a:pPr lvl="2"/>
            <a:r>
              <a:rPr lang="fr-FR" dirty="0"/>
              <a:t>Transpile aussi le </a:t>
            </a:r>
            <a:r>
              <a:rPr lang="fr-FR" dirty="0" err="1"/>
              <a:t>ts</a:t>
            </a:r>
            <a:r>
              <a:rPr lang="fr-FR" dirty="0"/>
              <a:t> en js </a:t>
            </a:r>
          </a:p>
        </p:txBody>
      </p:sp>
      <p:pic>
        <p:nvPicPr>
          <p:cNvPr id="2050" name="Picture 2">
            <a:extLst>
              <a:ext uri="{FF2B5EF4-FFF2-40B4-BE49-F238E27FC236}">
                <a16:creationId xmlns="" xmlns:a16="http://schemas.microsoft.com/office/drawing/2014/main" id="{B2248BE9-00AF-4F05-BC20-970F12679E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0643" y="1088495"/>
            <a:ext cx="56388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 xmlns:a16="http://schemas.microsoft.com/office/drawing/2014/main" id="{A37A7A61-5AB2-49E7-A099-75F192B9C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922" y="4293243"/>
            <a:ext cx="4858956" cy="1943582"/>
          </a:xfrm>
          <a:prstGeom prst="rect">
            <a:avLst/>
          </a:prstGeom>
        </p:spPr>
      </p:pic>
    </p:spTree>
    <p:extLst>
      <p:ext uri="{BB962C8B-B14F-4D97-AF65-F5344CB8AC3E}">
        <p14:creationId xmlns:p14="http://schemas.microsoft.com/office/powerpoint/2010/main" val="307686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2110A4F-3191-46A4-B5FC-343287FD8888}"/>
              </a:ext>
            </a:extLst>
          </p:cNvPr>
          <p:cNvSpPr>
            <a:spLocks noGrp="1"/>
          </p:cNvSpPr>
          <p:nvPr>
            <p:ph type="title"/>
          </p:nvPr>
        </p:nvSpPr>
        <p:spPr/>
        <p:txBody>
          <a:bodyPr/>
          <a:lstStyle/>
          <a:p>
            <a:r>
              <a:rPr lang="fr-FR" dirty="0"/>
              <a:t>Les formulaires</a:t>
            </a:r>
          </a:p>
        </p:txBody>
      </p:sp>
      <p:sp>
        <p:nvSpPr>
          <p:cNvPr id="3" name="Espace réservé du contenu 2">
            <a:extLst>
              <a:ext uri="{FF2B5EF4-FFF2-40B4-BE49-F238E27FC236}">
                <a16:creationId xmlns="" xmlns:a16="http://schemas.microsoft.com/office/drawing/2014/main" id="{3E4C6D48-DC12-4ED1-AA5F-BE0FD224954D}"/>
              </a:ext>
            </a:extLst>
          </p:cNvPr>
          <p:cNvSpPr>
            <a:spLocks noGrp="1"/>
          </p:cNvSpPr>
          <p:nvPr>
            <p:ph idx="1"/>
          </p:nvPr>
        </p:nvSpPr>
        <p:spPr/>
        <p:txBody>
          <a:bodyPr>
            <a:normAutofit lnSpcReduction="10000"/>
          </a:bodyPr>
          <a:lstStyle/>
          <a:p>
            <a:r>
              <a:rPr lang="fr-FR" dirty="0"/>
              <a:t>Le binding :</a:t>
            </a:r>
          </a:p>
          <a:p>
            <a:pPr lvl="1"/>
            <a:r>
              <a:rPr lang="fr-FR" dirty="0"/>
              <a:t>Par défaut seul le </a:t>
            </a:r>
            <a:r>
              <a:rPr lang="fr-FR" b="1" i="1" dirty="0"/>
              <a:t>one </a:t>
            </a:r>
            <a:r>
              <a:rPr lang="fr-FR" b="1" i="1" dirty="0" err="1"/>
              <a:t>way</a:t>
            </a:r>
            <a:r>
              <a:rPr lang="fr-FR" b="1" i="1" dirty="0"/>
              <a:t> binding </a:t>
            </a:r>
            <a:r>
              <a:rPr lang="fr-FR" dirty="0"/>
              <a:t>est présent grâce à :</a:t>
            </a:r>
          </a:p>
          <a:p>
            <a:pPr lvl="2"/>
            <a:r>
              <a:rPr lang="fr-FR" dirty="0"/>
              <a:t>Affiche la valeur de l’</a:t>
            </a:r>
            <a:r>
              <a:rPr lang="fr-FR" dirty="0" err="1"/>
              <a:t>etat</a:t>
            </a:r>
            <a:r>
              <a:rPr lang="fr-FR" dirty="0"/>
              <a:t> dans l’input</a:t>
            </a:r>
          </a:p>
          <a:p>
            <a:pPr lvl="2"/>
            <a:r>
              <a:rPr lang="fr-FR" dirty="0"/>
              <a:t>&lt;input value={</a:t>
            </a:r>
            <a:r>
              <a:rPr lang="fr-FR" dirty="0" err="1"/>
              <a:t>this.state.value</a:t>
            </a:r>
            <a:r>
              <a:rPr lang="fr-FR" dirty="0"/>
              <a:t>}/&gt;</a:t>
            </a:r>
          </a:p>
          <a:p>
            <a:pPr lvl="1"/>
            <a:endParaRPr lang="fr-FR" dirty="0"/>
          </a:p>
          <a:p>
            <a:pPr lvl="1"/>
            <a:r>
              <a:rPr lang="fr-FR" dirty="0"/>
              <a:t>Méthode de </a:t>
            </a:r>
            <a:r>
              <a:rPr lang="fr-FR" b="1" i="1" dirty="0" err="1"/>
              <a:t>two</a:t>
            </a:r>
            <a:r>
              <a:rPr lang="fr-FR" b="1" i="1" dirty="0"/>
              <a:t> </a:t>
            </a:r>
            <a:r>
              <a:rPr lang="fr-FR" b="1" i="1" dirty="0" err="1"/>
              <a:t>way</a:t>
            </a:r>
            <a:r>
              <a:rPr lang="fr-FR" b="1" i="1" dirty="0"/>
              <a:t> binding :</a:t>
            </a:r>
          </a:p>
          <a:p>
            <a:pPr marL="1790700" lvl="1" indent="-1608138">
              <a:buNone/>
            </a:pPr>
            <a:r>
              <a:rPr lang="fr-FR" dirty="0"/>
              <a:t>Chaque champs possède leur propre déclencheur d’événement </a:t>
            </a:r>
          </a:p>
          <a:p>
            <a:pPr marL="1790700" lvl="1" indent="-1608138">
              <a:buNone/>
            </a:pPr>
            <a:r>
              <a:rPr lang="fr-FR" dirty="0"/>
              <a:t>		</a:t>
            </a:r>
            <a:r>
              <a:rPr lang="fr-FR" dirty="0" err="1"/>
              <a:t>onChange</a:t>
            </a:r>
            <a:r>
              <a:rPr lang="fr-FR" dirty="0"/>
              <a:t> pour effectuer la modification du state/store</a:t>
            </a:r>
          </a:p>
          <a:p>
            <a:pPr marL="2598738" lvl="2"/>
            <a:r>
              <a:rPr lang="fr-FR" dirty="0"/>
              <a:t>&lt;input value={</a:t>
            </a:r>
            <a:r>
              <a:rPr lang="fr-FR" dirty="0" err="1"/>
              <a:t>this.state.value</a:t>
            </a:r>
            <a:r>
              <a:rPr lang="fr-FR" dirty="0"/>
              <a:t>} </a:t>
            </a:r>
            <a:r>
              <a:rPr lang="fr-FR" dirty="0" err="1"/>
              <a:t>onchange</a:t>
            </a:r>
            <a:r>
              <a:rPr lang="fr-FR" dirty="0"/>
              <a:t>={</a:t>
            </a:r>
            <a:r>
              <a:rPr lang="fr-FR" dirty="0" err="1"/>
              <a:t>this.evtfunct</a:t>
            </a:r>
            <a:r>
              <a:rPr lang="fr-FR" dirty="0"/>
              <a:t>} /&gt;</a:t>
            </a:r>
          </a:p>
          <a:p>
            <a:pPr marL="2598738" lvl="2"/>
            <a:endParaRPr lang="fr-FR" dirty="0"/>
          </a:p>
          <a:p>
            <a:pPr marL="2598738" lvl="2"/>
            <a:r>
              <a:rPr lang="fr-FR" dirty="0"/>
              <a:t>La fonction recevra un paramètre d’entrée avec l’event associé</a:t>
            </a:r>
          </a:p>
          <a:p>
            <a:pPr lvl="4"/>
            <a:endParaRPr lang="fr-FR" b="1" i="1" dirty="0"/>
          </a:p>
          <a:p>
            <a:endParaRPr lang="fr-FR" b="1" i="1" dirty="0"/>
          </a:p>
          <a:p>
            <a:pPr marL="457200" lvl="1" indent="0">
              <a:buNone/>
            </a:pPr>
            <a:endParaRPr lang="fr-FR" dirty="0"/>
          </a:p>
        </p:txBody>
      </p:sp>
      <p:pic>
        <p:nvPicPr>
          <p:cNvPr id="9220" name="Picture 4" descr="not sure if conversation is two way thing">
            <a:extLst>
              <a:ext uri="{FF2B5EF4-FFF2-40B4-BE49-F238E27FC236}">
                <a16:creationId xmlns="" xmlns:a16="http://schemas.microsoft.com/office/drawing/2014/main" id="{585CA110-4DAB-499C-8B7D-5886F8312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8464" y="2011780"/>
            <a:ext cx="1892062" cy="141722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 xmlns:a16="http://schemas.microsoft.com/office/drawing/2014/main" id="{5E7E9443-FEDF-42EA-B3A5-721B200A56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80" y="4398745"/>
            <a:ext cx="1751903" cy="175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9834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5BC4C09D-3221-4B08-B3DE-4DB670043088}"/>
              </a:ext>
            </a:extLst>
          </p:cNvPr>
          <p:cNvSpPr>
            <a:spLocks noGrp="1"/>
          </p:cNvSpPr>
          <p:nvPr>
            <p:ph type="title"/>
          </p:nvPr>
        </p:nvSpPr>
        <p:spPr/>
        <p:txBody>
          <a:bodyPr/>
          <a:lstStyle/>
          <a:p>
            <a:r>
              <a:rPr lang="fr-FR" dirty="0" err="1"/>
              <a:t>Tp</a:t>
            </a:r>
            <a:r>
              <a:rPr lang="fr-FR" dirty="0"/>
              <a:t> faire un composant formulaire</a:t>
            </a:r>
          </a:p>
        </p:txBody>
      </p:sp>
      <p:sp>
        <p:nvSpPr>
          <p:cNvPr id="3" name="Espace réservé du contenu 2">
            <a:extLst>
              <a:ext uri="{FF2B5EF4-FFF2-40B4-BE49-F238E27FC236}">
                <a16:creationId xmlns="" xmlns:a16="http://schemas.microsoft.com/office/drawing/2014/main" id="{C2B3E521-E3B1-4B07-BAA8-9CDF27CA0A05}"/>
              </a:ext>
            </a:extLst>
          </p:cNvPr>
          <p:cNvSpPr>
            <a:spLocks noGrp="1"/>
          </p:cNvSpPr>
          <p:nvPr>
            <p:ph idx="1"/>
          </p:nvPr>
        </p:nvSpPr>
        <p:spPr/>
        <p:txBody>
          <a:bodyPr/>
          <a:lstStyle/>
          <a:p>
            <a:r>
              <a:rPr lang="fr-FR" dirty="0"/>
              <a:t>Faites saisir l’utilisateur :</a:t>
            </a:r>
          </a:p>
          <a:p>
            <a:pPr lvl="1"/>
            <a:endParaRPr lang="fr-FR" dirty="0"/>
          </a:p>
          <a:p>
            <a:pPr lvl="1"/>
            <a:r>
              <a:rPr lang="fr-FR" dirty="0"/>
              <a:t>Faites un Button personnalisé</a:t>
            </a:r>
          </a:p>
          <a:p>
            <a:pPr lvl="1"/>
            <a:r>
              <a:rPr lang="fr-FR" dirty="0"/>
              <a:t>Faite un </a:t>
            </a:r>
            <a:r>
              <a:rPr lang="fr-FR" dirty="0" err="1"/>
              <a:t>Slider</a:t>
            </a:r>
            <a:r>
              <a:rPr lang="fr-FR" dirty="0"/>
              <a:t> qui affiche on/off</a:t>
            </a:r>
          </a:p>
          <a:p>
            <a:pPr lvl="1"/>
            <a:endParaRPr lang="fr-FR" dirty="0"/>
          </a:p>
          <a:p>
            <a:pPr lvl="1"/>
            <a:r>
              <a:rPr lang="fr-FR" dirty="0"/>
              <a:t>Un formulaire avec plusieurs champs</a:t>
            </a:r>
          </a:p>
          <a:p>
            <a:pPr lvl="1"/>
            <a:r>
              <a:rPr lang="fr-FR" dirty="0"/>
              <a:t>Retranscrivez en texte la valeur de l’état</a:t>
            </a:r>
          </a:p>
          <a:p>
            <a:pPr lvl="1"/>
            <a:endParaRPr lang="fr-FR" dirty="0"/>
          </a:p>
          <a:p>
            <a:pPr lvl="1"/>
            <a:r>
              <a:rPr lang="fr-FR" dirty="0"/>
              <a:t>Faite un formulaire d’ajout d’image grâce aux liens url de l’image</a:t>
            </a:r>
          </a:p>
        </p:txBody>
      </p:sp>
    </p:spTree>
    <p:extLst>
      <p:ext uri="{BB962C8B-B14F-4D97-AF65-F5344CB8AC3E}">
        <p14:creationId xmlns:p14="http://schemas.microsoft.com/office/powerpoint/2010/main" val="7108533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err="1"/>
              <a:t>componentDidMount</a:t>
            </a:r>
            <a:endParaRPr lang="fr-FR" b="1" dirty="0"/>
          </a:p>
          <a:p>
            <a:pPr lvl="3"/>
            <a:r>
              <a:rPr lang="fr-FR" dirty="0"/>
              <a:t>Initial </a:t>
            </a:r>
            <a:r>
              <a:rPr lang="fr-FR" dirty="0" err="1"/>
              <a:t>fetch</a:t>
            </a:r>
            <a:r>
              <a:rPr lang="fr-FR" dirty="0"/>
              <a:t> for a component and son</a:t>
            </a:r>
          </a:p>
          <a:p>
            <a:pPr lvl="1"/>
            <a:endParaRPr lang="fr-FR" dirty="0"/>
          </a:p>
          <a:p>
            <a:pPr lvl="1"/>
            <a:r>
              <a:rPr lang="fr-FR" sz="2200" dirty="0" err="1"/>
              <a:t>await</a:t>
            </a:r>
            <a:r>
              <a:rPr lang="fr-FR" sz="2200" dirty="0"/>
              <a:t> / async (es7/</a:t>
            </a:r>
            <a:r>
              <a:rPr lang="fr-FR" sz="2200" dirty="0" err="1"/>
              <a:t>ts</a:t>
            </a:r>
            <a:r>
              <a:rPr lang="fr-FR" sz="2200" dirty="0"/>
              <a:t>)</a:t>
            </a:r>
          </a:p>
          <a:p>
            <a:pPr lvl="2"/>
            <a:r>
              <a:rPr lang="fr-FR" sz="1900" b="1" dirty="0"/>
              <a:t>async</a:t>
            </a:r>
            <a:r>
              <a:rPr lang="fr-FR" sz="1900" dirty="0"/>
              <a:t> </a:t>
            </a:r>
            <a:r>
              <a:rPr lang="fr-FR" sz="1900" dirty="0" err="1"/>
              <a:t>componentDidMount</a:t>
            </a:r>
            <a:endParaRPr lang="fr-FR" sz="1900" dirty="0"/>
          </a:p>
          <a:p>
            <a:pPr marL="457200" lvl="1" indent="0">
              <a:buNone/>
            </a:pPr>
            <a:endParaRPr lang="fr-FR" dirty="0"/>
          </a:p>
        </p:txBody>
      </p:sp>
      <p:pic>
        <p:nvPicPr>
          <p:cNvPr id="19458" name="Picture 2" descr="look son xhr requests - Computer dad | Meme Generator">
            <a:extLst>
              <a:ext uri="{FF2B5EF4-FFF2-40B4-BE49-F238E27FC236}">
                <a16:creationId xmlns=""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231049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C11EABEF-698F-4AC7-B7AB-791D3CC93C96}"/>
              </a:ext>
            </a:extLst>
          </p:cNvPr>
          <p:cNvSpPr>
            <a:spLocks noGrp="1"/>
          </p:cNvSpPr>
          <p:nvPr>
            <p:ph type="title"/>
          </p:nvPr>
        </p:nvSpPr>
        <p:spPr/>
        <p:txBody>
          <a:bodyPr/>
          <a:lstStyle/>
          <a:p>
            <a:r>
              <a:rPr lang="fr-FR" dirty="0" err="1"/>
              <a:t>Tp</a:t>
            </a:r>
            <a:r>
              <a:rPr lang="fr-FR" dirty="0"/>
              <a:t> </a:t>
            </a:r>
            <a:r>
              <a:rPr lang="fr-FR" dirty="0" err="1"/>
              <a:t>fetch</a:t>
            </a:r>
            <a:endParaRPr lang="fr-FR" dirty="0"/>
          </a:p>
        </p:txBody>
      </p:sp>
      <p:sp>
        <p:nvSpPr>
          <p:cNvPr id="3" name="Espace réservé du contenu 2">
            <a:extLst>
              <a:ext uri="{FF2B5EF4-FFF2-40B4-BE49-F238E27FC236}">
                <a16:creationId xmlns="" xmlns:a16="http://schemas.microsoft.com/office/drawing/2014/main" id="{C30E9AD9-3D56-4F13-9553-A818F91BAA9D}"/>
              </a:ext>
            </a:extLst>
          </p:cNvPr>
          <p:cNvSpPr>
            <a:spLocks noGrp="1"/>
          </p:cNvSpPr>
          <p:nvPr>
            <p:ph idx="1"/>
          </p:nvPr>
        </p:nvSpPr>
        <p:spPr/>
        <p:txBody>
          <a:bodyPr>
            <a:normAutofit lnSpcReduction="10000"/>
          </a:bodyPr>
          <a:lstStyle/>
          <a:p>
            <a:r>
              <a:rPr lang="fr-FR" dirty="0"/>
              <a:t>Finir les fonctions de l’objet CRUD</a:t>
            </a:r>
          </a:p>
          <a:p>
            <a:pPr lvl="1"/>
            <a:endParaRPr lang="fr-FR" dirty="0"/>
          </a:p>
          <a:p>
            <a:pPr lvl="1"/>
            <a:r>
              <a:rPr lang="fr-FR" b="1" dirty="0"/>
              <a:t>Privilégier </a:t>
            </a:r>
            <a:r>
              <a:rPr lang="fr-FR" dirty="0"/>
              <a:t>la méthode </a:t>
            </a:r>
            <a:r>
              <a:rPr lang="fr-FR" b="1" dirty="0" err="1"/>
              <a:t>fetch</a:t>
            </a:r>
            <a:r>
              <a:rPr lang="fr-FR" b="1" dirty="0"/>
              <a:t> </a:t>
            </a:r>
            <a:r>
              <a:rPr lang="fr-FR" dirty="0"/>
              <a:t>aux </a:t>
            </a:r>
            <a:r>
              <a:rPr lang="fr-FR" b="1" dirty="0"/>
              <a:t>xhr</a:t>
            </a:r>
          </a:p>
          <a:p>
            <a:pPr lvl="1"/>
            <a:endParaRPr lang="fr-FR" dirty="0"/>
          </a:p>
          <a:p>
            <a:r>
              <a:rPr lang="fr-FR" dirty="0"/>
              <a:t>Implémenter objet </a:t>
            </a:r>
            <a:r>
              <a:rPr lang="fr-FR" dirty="0" err="1"/>
              <a:t>crud</a:t>
            </a:r>
            <a:r>
              <a:rPr lang="fr-FR" dirty="0"/>
              <a:t> dans un component de liste</a:t>
            </a:r>
          </a:p>
          <a:p>
            <a:endParaRPr lang="fr-FR" dirty="0"/>
          </a:p>
          <a:p>
            <a:endParaRPr lang="fr-FR" dirty="0"/>
          </a:p>
          <a:p>
            <a:r>
              <a:rPr lang="fr-FR" dirty="0"/>
              <a:t>De même pour un élément unique de la liste</a:t>
            </a:r>
          </a:p>
          <a:p>
            <a:pPr lvl="2"/>
            <a:r>
              <a:rPr lang="fr-FR" dirty="0"/>
              <a:t>Traiter </a:t>
            </a:r>
          </a:p>
          <a:p>
            <a:pPr lvl="2"/>
            <a:r>
              <a:rPr lang="fr-FR" dirty="0"/>
              <a:t>afficher</a:t>
            </a:r>
          </a:p>
        </p:txBody>
      </p:sp>
    </p:spTree>
    <p:extLst>
      <p:ext uri="{BB962C8B-B14F-4D97-AF65-F5344CB8AC3E}">
        <p14:creationId xmlns:p14="http://schemas.microsoft.com/office/powerpoint/2010/main" val="30504273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7582" y="4552013"/>
            <a:ext cx="2503177" cy="187738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92500" lnSpcReduction="20000"/>
          </a:bodyPr>
          <a:lstStyle/>
          <a:p>
            <a:r>
              <a:rPr lang="fr-FR" dirty="0"/>
              <a:t>Comment faire les appelles réseaux?</a:t>
            </a:r>
          </a:p>
          <a:p>
            <a:pPr lvl="2"/>
            <a:r>
              <a:rPr lang="fr-FR" dirty="0"/>
              <a:t>API </a:t>
            </a:r>
            <a:r>
              <a:rPr lang="fr-FR" dirty="0" err="1"/>
              <a:t>fetch</a:t>
            </a:r>
            <a:endParaRPr lang="fr-FR" dirty="0"/>
          </a:p>
          <a:p>
            <a:pPr lvl="2"/>
            <a:r>
              <a:rPr lang="fr-FR" dirty="0"/>
              <a:t>Xhr</a:t>
            </a:r>
          </a:p>
          <a:p>
            <a:r>
              <a:rPr lang="fr-FR" dirty="0"/>
              <a:t>Comment parler en composants?</a:t>
            </a:r>
          </a:p>
          <a:p>
            <a:pPr lvl="2"/>
            <a:r>
              <a:rPr lang="fr-FR" dirty="0"/>
              <a:t>Les </a:t>
            </a:r>
            <a:r>
              <a:rPr lang="fr-FR" dirty="0" err="1"/>
              <a:t>props</a:t>
            </a:r>
            <a:endParaRPr lang="fr-FR" dirty="0"/>
          </a:p>
          <a:p>
            <a:pPr lvl="3"/>
            <a:r>
              <a:rPr lang="fr-FR" dirty="0"/>
              <a:t>Envois de fonction de « </a:t>
            </a:r>
            <a:r>
              <a:rPr lang="fr-FR" i="1" dirty="0" err="1"/>
              <a:t>callbak</a:t>
            </a:r>
            <a:r>
              <a:rPr lang="fr-FR" i="1" dirty="0"/>
              <a:t> </a:t>
            </a:r>
            <a:r>
              <a:rPr lang="fr-FR" dirty="0"/>
              <a:t>»</a:t>
            </a:r>
          </a:p>
          <a:p>
            <a:pPr lvl="1"/>
            <a:endParaRPr lang="fr-FR" dirty="0"/>
          </a:p>
          <a:p>
            <a:pPr lvl="1"/>
            <a:r>
              <a:rPr lang="fr-FR" dirty="0"/>
              <a:t>Approche </a:t>
            </a:r>
            <a:r>
              <a:rPr lang="fr-FR" dirty="0" err="1"/>
              <a:t>HighOrderComponent</a:t>
            </a:r>
            <a:endParaRPr lang="fr-FR" dirty="0"/>
          </a:p>
          <a:p>
            <a:pPr lvl="3"/>
            <a:r>
              <a:rPr lang="fr-FR" dirty="0"/>
              <a:t>On parle de </a:t>
            </a:r>
            <a:r>
              <a:rPr lang="fr-FR" dirty="0" err="1"/>
              <a:t>wrapper</a:t>
            </a:r>
            <a:r>
              <a:rPr lang="fr-FR" dirty="0"/>
              <a:t> de component</a:t>
            </a:r>
          </a:p>
          <a:p>
            <a:pPr lvl="3"/>
            <a:r>
              <a:rPr lang="fr-FR" dirty="0"/>
              <a:t>Un composant </a:t>
            </a:r>
            <a:r>
              <a:rPr lang="fr-FR" dirty="0" err="1"/>
              <a:t>gerant</a:t>
            </a:r>
            <a:r>
              <a:rPr lang="fr-FR" dirty="0"/>
              <a:t> un enfant, connu ou passé en </a:t>
            </a:r>
            <a:r>
              <a:rPr lang="fr-FR" dirty="0" err="1"/>
              <a:t>children</a:t>
            </a:r>
            <a:r>
              <a:rPr lang="fr-FR" dirty="0"/>
              <a:t>, et de datas, </a:t>
            </a:r>
          </a:p>
          <a:p>
            <a:pPr lvl="4"/>
            <a:r>
              <a:rPr lang="fr-FR" dirty="0"/>
              <a:t>en régulant le partage </a:t>
            </a:r>
          </a:p>
          <a:p>
            <a:pPr marL="1828800" lvl="4" indent="0">
              <a:buNone/>
            </a:pPr>
            <a:r>
              <a:rPr lang="fr-FR" dirty="0"/>
              <a:t>fils</a:t>
            </a:r>
            <a:r>
              <a:rPr lang="fr-FR" dirty="0">
                <a:sym typeface="Wingdings" panose="05000000000000000000" pitchFamily="2" charset="2"/>
              </a:rPr>
              <a:t>&lt;-&gt; </a:t>
            </a:r>
            <a:r>
              <a:rPr lang="fr-FR" dirty="0"/>
              <a:t>parent&lt;-&gt;app(niveau supérieur)</a:t>
            </a:r>
          </a:p>
          <a:p>
            <a:pPr lvl="1"/>
            <a:endParaRPr lang="fr-FR" dirty="0"/>
          </a:p>
          <a:p>
            <a:pPr lvl="1"/>
            <a:r>
              <a:rPr lang="fr-FR" dirty="0"/>
              <a:t>Approche store, </a:t>
            </a:r>
            <a:r>
              <a:rPr lang="fr-FR" dirty="0" err="1"/>
              <a:t>redux</a:t>
            </a:r>
            <a:r>
              <a:rPr lang="fr-FR" dirty="0"/>
              <a:t>, </a:t>
            </a:r>
            <a:r>
              <a:rPr lang="fr-FR" dirty="0" err="1"/>
              <a:t>mobx</a:t>
            </a:r>
            <a:r>
              <a:rPr lang="fr-FR" dirty="0"/>
              <a:t>, …</a:t>
            </a:r>
          </a:p>
        </p:txBody>
      </p:sp>
      <p:sp>
        <p:nvSpPr>
          <p:cNvPr id="4" name="Phylactère : pensées 3">
            <a:extLst>
              <a:ext uri="{FF2B5EF4-FFF2-40B4-BE49-F238E27FC236}">
                <a16:creationId xmlns="" xmlns:a16="http://schemas.microsoft.com/office/drawing/2014/main" id="{2489800E-D107-4F0E-BC09-B67A9AB6247A}"/>
              </a:ext>
            </a:extLst>
          </p:cNvPr>
          <p:cNvSpPr/>
          <p:nvPr/>
        </p:nvSpPr>
        <p:spPr>
          <a:xfrm flipH="1">
            <a:off x="6016191" y="755373"/>
            <a:ext cx="6337472" cy="3273919"/>
          </a:xfrm>
          <a:prstGeom prst="cloudCallout">
            <a:avLst>
              <a:gd name="adj1" fmla="val -12364"/>
              <a:gd name="adj2" fmla="val 788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 xmlns:a16="http://schemas.microsoft.com/office/drawing/2014/main" id="{679AAC40-3484-41BB-969E-CBCA464F85C2}"/>
              </a:ext>
            </a:extLst>
          </p:cNvPr>
          <p:cNvGrpSpPr/>
          <p:nvPr/>
        </p:nvGrpSpPr>
        <p:grpSpPr>
          <a:xfrm>
            <a:off x="6772883" y="1165906"/>
            <a:ext cx="2097156" cy="1530625"/>
            <a:chOff x="7245626" y="1928802"/>
            <a:chExt cx="3349487" cy="2176059"/>
          </a:xfrm>
        </p:grpSpPr>
        <p:sp>
          <p:nvSpPr>
            <p:cNvPr id="5" name="Rectangle : avec coin rogné 4">
              <a:extLst>
                <a:ext uri="{FF2B5EF4-FFF2-40B4-BE49-F238E27FC236}">
                  <a16:creationId xmlns="" xmlns:a16="http://schemas.microsoft.com/office/drawing/2014/main" id="{744A48E6-50C2-4E56-9763-AC7345C05F7F}"/>
                </a:ext>
              </a:extLst>
            </p:cNvPr>
            <p:cNvSpPr/>
            <p:nvPr/>
          </p:nvSpPr>
          <p:spPr>
            <a:xfrm>
              <a:off x="7245626" y="1928802"/>
              <a:ext cx="3349487" cy="2176059"/>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tIns="0" rtlCol="0" anchor="t" anchorCtr="0"/>
            <a:lstStyle/>
            <a:p>
              <a:pPr algn="ctr"/>
              <a:r>
                <a:rPr lang="fr-FR" sz="1200" dirty="0"/>
                <a:t>&lt;App&gt;</a:t>
              </a:r>
            </a:p>
            <a:p>
              <a:pPr algn="ctr"/>
              <a:endParaRPr lang="fr-FR" sz="1200" dirty="0"/>
            </a:p>
            <a:p>
              <a:pPr algn="ctr"/>
              <a:endParaRPr lang="fr-FR" sz="1200" dirty="0"/>
            </a:p>
            <a:p>
              <a:pPr algn="ctr"/>
              <a:endParaRPr lang="fr-FR" sz="1200" dirty="0"/>
            </a:p>
            <a:p>
              <a:pPr algn="ctr"/>
              <a:endParaRPr lang="fr-FR" sz="1200" dirty="0"/>
            </a:p>
            <a:p>
              <a:pPr algn="ctr"/>
              <a:endParaRPr lang="fr-FR" sz="1200" dirty="0"/>
            </a:p>
            <a:p>
              <a:pPr algn="ctr"/>
              <a:r>
                <a:rPr lang="fr-FR" sz="1200" dirty="0"/>
                <a:t>&lt;/App&gt;</a:t>
              </a:r>
            </a:p>
          </p:txBody>
        </p:sp>
        <p:sp>
          <p:nvSpPr>
            <p:cNvPr id="6" name="Trapèze 5">
              <a:extLst>
                <a:ext uri="{FF2B5EF4-FFF2-40B4-BE49-F238E27FC236}">
                  <a16:creationId xmlns="" xmlns:a16="http://schemas.microsoft.com/office/drawing/2014/main" id="{52EF76D1-666F-4183-9CEE-B726AD67DCC4}"/>
                </a:ext>
              </a:extLst>
            </p:cNvPr>
            <p:cNvSpPr/>
            <p:nvPr/>
          </p:nvSpPr>
          <p:spPr>
            <a:xfrm>
              <a:off x="7414591" y="2413221"/>
              <a:ext cx="3051313" cy="1264257"/>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fr-FR" sz="1200" dirty="0"/>
                <a:t>&lt;</a:t>
              </a:r>
              <a:r>
                <a:rPr lang="fr-FR" sz="1200" dirty="0" err="1"/>
                <a:t>HighOrder</a:t>
              </a:r>
              <a:r>
                <a:rPr lang="fr-FR" sz="1200" dirty="0"/>
                <a:t>&gt;</a:t>
              </a:r>
            </a:p>
            <a:p>
              <a:pPr algn="ctr"/>
              <a:endParaRPr lang="fr-FR" sz="1200" dirty="0"/>
            </a:p>
            <a:p>
              <a:pPr algn="ctr"/>
              <a:endParaRPr lang="fr-FR" sz="1200" dirty="0"/>
            </a:p>
            <a:p>
              <a:pPr algn="ctr"/>
              <a:r>
                <a:rPr lang="fr-FR" sz="1200" dirty="0"/>
                <a:t>&lt;/</a:t>
              </a:r>
              <a:r>
                <a:rPr lang="fr-FR" sz="1200" dirty="0" err="1"/>
                <a:t>HighOrder</a:t>
              </a:r>
              <a:r>
                <a:rPr lang="fr-FR" sz="1200" dirty="0"/>
                <a:t>&gt;</a:t>
              </a:r>
            </a:p>
          </p:txBody>
        </p:sp>
        <p:sp>
          <p:nvSpPr>
            <p:cNvPr id="7" name="Rectangle : coins arrondis 6">
              <a:extLst>
                <a:ext uri="{FF2B5EF4-FFF2-40B4-BE49-F238E27FC236}">
                  <a16:creationId xmlns="" xmlns:a16="http://schemas.microsoft.com/office/drawing/2014/main" id="{0D918B14-2C4A-441D-B0AC-49CB182AD264}"/>
                </a:ext>
              </a:extLst>
            </p:cNvPr>
            <p:cNvSpPr/>
            <p:nvPr/>
          </p:nvSpPr>
          <p:spPr>
            <a:xfrm>
              <a:off x="7802217" y="2872409"/>
              <a:ext cx="2325757" cy="437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&lt;component/&gt;</a:t>
              </a:r>
            </a:p>
          </p:txBody>
        </p:sp>
      </p:grpSp>
      <p:pic>
        <p:nvPicPr>
          <p:cNvPr id="16386" name="Picture 2" descr="Photo gratuite de à l'intérieur, boutique, boutiques">
            <a:extLst>
              <a:ext uri="{FF2B5EF4-FFF2-40B4-BE49-F238E27FC236}">
                <a16:creationId xmlns="" xmlns:a16="http://schemas.microsoft.com/office/drawing/2014/main" id="{35AADD75-E52A-4509-BBB2-889BD0BF25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12737" y="2053560"/>
            <a:ext cx="2538826" cy="128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973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CC87F1D-B54D-413C-91F0-612FEB6CDE42}"/>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 xmlns:a16="http://schemas.microsoft.com/office/drawing/2014/main" id="{D58E6AC2-2A6D-434C-B3DC-EBBBE8C4F668}"/>
              </a:ext>
            </a:extLst>
          </p:cNvPr>
          <p:cNvSpPr>
            <a:spLocks noGrp="1"/>
          </p:cNvSpPr>
          <p:nvPr>
            <p:ph idx="1"/>
          </p:nvPr>
        </p:nvSpPr>
        <p:spPr/>
        <p:txBody>
          <a:bodyPr>
            <a:normAutofit fontScale="85000" lnSpcReduction="10000"/>
          </a:bodyPr>
          <a:lstStyle/>
          <a:p>
            <a:r>
              <a:rPr lang="fr-FR" dirty="0"/>
              <a:t>Le GPS qui construit le chemin pour monter l’app</a:t>
            </a:r>
          </a:p>
          <a:p>
            <a:pPr lvl="1"/>
            <a:r>
              <a:rPr lang="fr-FR" dirty="0"/>
              <a:t>En fonction d’une simple adresse</a:t>
            </a:r>
          </a:p>
          <a:p>
            <a:endParaRPr lang="fr-FR" dirty="0"/>
          </a:p>
          <a:p>
            <a:r>
              <a:rPr lang="fr-FR" dirty="0"/>
              <a:t>Le routeur js pour react</a:t>
            </a:r>
          </a:p>
          <a:p>
            <a:pPr lvl="2"/>
            <a:r>
              <a:rPr lang="fr-FR" dirty="0"/>
              <a:t>React-router-dom</a:t>
            </a:r>
          </a:p>
          <a:p>
            <a:pPr lvl="2"/>
            <a:r>
              <a:rPr lang="fr-FR" dirty="0"/>
              <a:t>Associe une URL à </a:t>
            </a:r>
          </a:p>
          <a:p>
            <a:pPr lvl="3"/>
            <a:r>
              <a:rPr lang="fr-FR" dirty="0"/>
              <a:t>des valeurs étatique </a:t>
            </a:r>
          </a:p>
          <a:p>
            <a:pPr lvl="3"/>
            <a:r>
              <a:rPr lang="fr-FR" dirty="0"/>
              <a:t>une représentation de l’état</a:t>
            </a:r>
          </a:p>
          <a:p>
            <a:pPr lvl="3"/>
            <a:endParaRPr lang="fr-FR" dirty="0"/>
          </a:p>
          <a:p>
            <a:r>
              <a:rPr lang="fr-FR" dirty="0"/>
              <a:t>Non livré avec CRA</a:t>
            </a:r>
          </a:p>
          <a:p>
            <a:pPr lvl="2"/>
            <a:r>
              <a:rPr lang="fr-FR" dirty="0"/>
              <a:t>Installation via </a:t>
            </a:r>
          </a:p>
          <a:p>
            <a:pPr lvl="3"/>
            <a:r>
              <a:rPr lang="fr-FR" dirty="0" err="1"/>
              <a:t>yarn</a:t>
            </a:r>
            <a:r>
              <a:rPr lang="fr-FR" dirty="0"/>
              <a:t> : </a:t>
            </a:r>
            <a:r>
              <a:rPr lang="fr-FR" i="1" dirty="0" err="1"/>
              <a:t>yarn</a:t>
            </a:r>
            <a:r>
              <a:rPr lang="fr-FR" i="1" dirty="0"/>
              <a:t> add react-router-dom</a:t>
            </a:r>
          </a:p>
          <a:p>
            <a:pPr lvl="3"/>
            <a:r>
              <a:rPr lang="fr-FR" dirty="0"/>
              <a:t>Npm :npm </a:t>
            </a:r>
            <a:r>
              <a:rPr lang="fr-FR" dirty="0" err="1"/>
              <a:t>install</a:t>
            </a:r>
            <a:r>
              <a:rPr lang="fr-FR" dirty="0"/>
              <a:t> --save  react-router-dom</a:t>
            </a:r>
          </a:p>
          <a:p>
            <a:pPr lvl="2"/>
            <a:r>
              <a:rPr lang="fr-FR" dirty="0"/>
              <a:t>Imports :</a:t>
            </a:r>
          </a:p>
          <a:p>
            <a:pPr lvl="3"/>
            <a:r>
              <a:rPr lang="fr-FR" b="1" dirty="0"/>
              <a:t>Import</a:t>
            </a:r>
            <a:r>
              <a:rPr lang="fr-FR" dirty="0"/>
              <a:t> {</a:t>
            </a:r>
            <a:r>
              <a:rPr lang="fr-FR" dirty="0" err="1"/>
              <a:t>Link,Route,Switch,BrowserRouter</a:t>
            </a:r>
            <a:r>
              <a:rPr lang="fr-FR" dirty="0"/>
              <a:t> as Router} </a:t>
            </a:r>
            <a:r>
              <a:rPr lang="fr-FR" b="1" dirty="0" err="1"/>
              <a:t>from</a:t>
            </a:r>
            <a:r>
              <a:rPr lang="fr-FR" dirty="0"/>
              <a:t> ‘react-router-dom’</a:t>
            </a:r>
          </a:p>
        </p:txBody>
      </p:sp>
      <p:pic>
        <p:nvPicPr>
          <p:cNvPr id="1026" name="Picture 2" descr="GPS Camper 2020 | GPS pour caravane | GPS pour camping-car - TomTom">
            <a:extLst>
              <a:ext uri="{FF2B5EF4-FFF2-40B4-BE49-F238E27FC236}">
                <a16:creationId xmlns="" xmlns:a16="http://schemas.microsoft.com/office/drawing/2014/main" id="{CF391F1C-55FB-4ED1-A9FE-8B19A4203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8264" y="1248993"/>
            <a:ext cx="8580120" cy="482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8305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A514862E-AA30-42CA-8811-5777A4812021}"/>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 xmlns:a16="http://schemas.microsoft.com/office/drawing/2014/main" id="{14394920-DC4C-423B-8F2C-36EE093CFE4F}"/>
              </a:ext>
            </a:extLst>
          </p:cNvPr>
          <p:cNvSpPr>
            <a:spLocks noGrp="1"/>
          </p:cNvSpPr>
          <p:nvPr>
            <p:ph idx="1"/>
          </p:nvPr>
        </p:nvSpPr>
        <p:spPr/>
        <p:txBody>
          <a:bodyPr>
            <a:normAutofit fontScale="92500" lnSpcReduction="10000"/>
          </a:bodyPr>
          <a:lstStyle/>
          <a:p>
            <a:r>
              <a:rPr lang="fr-FR" dirty="0"/>
              <a:t>Concept R.R.D</a:t>
            </a:r>
          </a:p>
          <a:p>
            <a:pPr lvl="2"/>
            <a:r>
              <a:rPr lang="fr-FR" dirty="0"/>
              <a:t>Notion de routeur </a:t>
            </a:r>
          </a:p>
          <a:p>
            <a:pPr lvl="4"/>
            <a:r>
              <a:rPr lang="fr-FR" dirty="0" err="1"/>
              <a:t>BrowserRouter</a:t>
            </a:r>
            <a:r>
              <a:rPr lang="fr-FR" sz="1600" dirty="0"/>
              <a:t>, </a:t>
            </a:r>
          </a:p>
          <a:p>
            <a:pPr lvl="4"/>
            <a:r>
              <a:rPr lang="fr-FR" sz="1200" dirty="0" err="1"/>
              <a:t>memoryRouter</a:t>
            </a:r>
            <a:endParaRPr lang="fr-FR" dirty="0"/>
          </a:p>
          <a:p>
            <a:pPr lvl="2"/>
            <a:r>
              <a:rPr lang="fr-FR" dirty="0"/>
              <a:t>Component Router</a:t>
            </a:r>
          </a:p>
          <a:p>
            <a:pPr lvl="4"/>
            <a:r>
              <a:rPr lang="fr-FR" dirty="0"/>
              <a:t>Elle englobe tout l’appli concernée par le routage</a:t>
            </a:r>
          </a:p>
          <a:p>
            <a:pPr lvl="4"/>
            <a:r>
              <a:rPr lang="fr-FR" dirty="0"/>
              <a:t>&lt;Router/&gt;</a:t>
            </a:r>
          </a:p>
          <a:p>
            <a:pPr lvl="2"/>
            <a:r>
              <a:rPr lang="fr-FR" dirty="0"/>
              <a:t>Component Route</a:t>
            </a:r>
          </a:p>
          <a:p>
            <a:pPr lvl="4"/>
            <a:r>
              <a:rPr lang="fr-FR" dirty="0"/>
              <a:t>Défini le contenu à exécuter selon un chemin (strict ou non)</a:t>
            </a:r>
          </a:p>
          <a:p>
            <a:pPr lvl="4"/>
            <a:r>
              <a:rPr lang="fr-FR" dirty="0"/>
              <a:t> &lt;Route path="/"&gt;</a:t>
            </a:r>
          </a:p>
          <a:p>
            <a:pPr lvl="2"/>
            <a:r>
              <a:rPr lang="fr-FR" dirty="0"/>
              <a:t>Component Link</a:t>
            </a:r>
          </a:p>
          <a:p>
            <a:pPr lvl="4"/>
            <a:r>
              <a:rPr lang="fr-FR" dirty="0" err="1"/>
              <a:t>Equiv</a:t>
            </a:r>
            <a:r>
              <a:rPr lang="fr-FR" dirty="0"/>
              <a:t> &lt;a href=«  »&gt; sur des chemins virtuels(pas lié à une arborescence de fichier)</a:t>
            </a:r>
          </a:p>
        </p:txBody>
      </p:sp>
      <p:sp>
        <p:nvSpPr>
          <p:cNvPr id="4" name="Espace réservé du contenu 3">
            <a:extLst>
              <a:ext uri="{FF2B5EF4-FFF2-40B4-BE49-F238E27FC236}">
                <a16:creationId xmlns="" xmlns:a16="http://schemas.microsoft.com/office/drawing/2014/main" id="{006CB61C-9182-4DE3-95E8-A11F842869C4}"/>
              </a:ext>
            </a:extLst>
          </p:cNvPr>
          <p:cNvSpPr>
            <a:spLocks noGrp="1"/>
          </p:cNvSpPr>
          <p:nvPr>
            <p:ph sz="quarter" idx="14"/>
          </p:nvPr>
        </p:nvSpPr>
        <p:spPr/>
        <p:txBody>
          <a:bodyPr>
            <a:normAutofit lnSpcReduction="10000"/>
          </a:bodyPr>
          <a:lstStyle/>
          <a:p>
            <a:r>
              <a:rPr lang="fr-FR" dirty="0"/>
              <a:t>Exemple de </a:t>
            </a:r>
            <a:r>
              <a:rPr lang="fr-FR" dirty="0" err="1"/>
              <a:t>link</a:t>
            </a:r>
            <a:r>
              <a:rPr lang="fr-FR" dirty="0"/>
              <a:t>:</a:t>
            </a:r>
          </a:p>
          <a:p>
            <a:pPr marL="0" lvl="0" indent="0">
              <a:spcBef>
                <a:spcPts val="0"/>
              </a:spcBef>
              <a:buNone/>
            </a:pPr>
            <a:r>
              <a:rPr lang="en-US" sz="1800" baseline="0" dirty="0">
                <a:solidFill>
                  <a:srgbClr val="800000"/>
                </a:solidFill>
                <a:latin typeface="Consolas" panose="020B0609020204030204" pitchFamily="49" charset="0"/>
                <a:ea typeface="+mn-ea"/>
              </a:rPr>
              <a:t>&lt;Router&gt;</a:t>
            </a:r>
            <a:endParaRPr lang="en-US" sz="1800" baseline="0" dirty="0">
              <a:solidFill>
                <a:srgbClr val="000000"/>
              </a:solidFill>
              <a:latin typeface="Consolas" panose="020B0609020204030204" pitchFamily="49" charset="0"/>
              <a:ea typeface="+mn-ea"/>
            </a:endParaRPr>
          </a:p>
          <a:p>
            <a:pPr marL="0" indent="0">
              <a:spcBef>
                <a:spcPts val="0"/>
              </a:spcBef>
              <a:buNone/>
            </a:pPr>
            <a:r>
              <a:rPr lang="en-US" sz="1800" baseline="0" dirty="0">
                <a:solidFill>
                  <a:srgbClr val="800000"/>
                </a:solidFill>
                <a:latin typeface="Consolas" panose="020B0609020204030204" pitchFamily="49" charset="0"/>
              </a:rPr>
              <a:t>  &lt;ul&gt;</a:t>
            </a:r>
            <a:endParaRPr lang="en-US" sz="1800" baseline="0" dirty="0">
              <a:solidFill>
                <a:srgbClr val="000000"/>
              </a:solidFill>
              <a:latin typeface="Consolas" panose="020B0609020204030204" pitchFamily="49" charset="0"/>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Home</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&lt;/ul&gt;</a:t>
            </a:r>
            <a:endParaRPr lang="en-US" sz="1800" baseline="0" dirty="0">
              <a:solidFill>
                <a:srgbClr val="000000"/>
              </a:solidFill>
              <a:latin typeface="Consolas" panose="020B0609020204030204" pitchFamily="49" charset="0"/>
              <a:ea typeface="+mn-ea"/>
            </a:endParaRPr>
          </a:p>
          <a:p>
            <a:pPr marL="0" indent="0">
              <a:buNone/>
            </a:pPr>
            <a:r>
              <a:rPr lang="fr-FR" dirty="0">
                <a:solidFill>
                  <a:srgbClr val="800000"/>
                </a:solidFill>
                <a:latin typeface="Consolas" panose="020B0609020204030204" pitchFamily="49" charset="0"/>
              </a:rPr>
              <a:t>  &lt;Route</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exact</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to</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800000"/>
                </a:solidFill>
                <a:latin typeface="Consolas" panose="020B0609020204030204" pitchFamily="49" charset="0"/>
              </a:rPr>
              <a:t>&gt;&lt;Home/&gt;&lt;/Route&gt;</a:t>
            </a:r>
          </a:p>
          <a:p>
            <a:pPr marL="0" lvl="0" indent="0">
              <a:spcBef>
                <a:spcPts val="0"/>
              </a:spcBef>
              <a:buNone/>
            </a:pPr>
            <a:r>
              <a:rPr lang="en-US" sz="1800" baseline="0" dirty="0">
                <a:solidFill>
                  <a:srgbClr val="800000"/>
                </a:solidFill>
                <a:latin typeface="Consolas" panose="020B0609020204030204" pitchFamily="49" charset="0"/>
              </a:rPr>
              <a:t>&lt;Router&gt;</a:t>
            </a:r>
            <a:endParaRPr lang="en-US" sz="1800" baseline="0"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endParaRPr lang="fr-FR" dirty="0"/>
          </a:p>
          <a:p>
            <a:endParaRPr lang="fr-FR" dirty="0"/>
          </a:p>
        </p:txBody>
      </p:sp>
    </p:spTree>
    <p:extLst>
      <p:ext uri="{BB962C8B-B14F-4D97-AF65-F5344CB8AC3E}">
        <p14:creationId xmlns:p14="http://schemas.microsoft.com/office/powerpoint/2010/main" val="8947323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F0121F2-ADF3-4E82-8E1E-437A55004DD9}"/>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 xmlns:a16="http://schemas.microsoft.com/office/drawing/2014/main"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 xmlns:a16="http://schemas.microsoft.com/office/drawing/2014/main" id="{E61E8250-7C9A-4DCD-964D-843768A8E680}"/>
              </a:ext>
            </a:extLst>
          </p:cNvPr>
          <p:cNvSpPr>
            <a:spLocks noGrp="1"/>
          </p:cNvSpPr>
          <p:nvPr>
            <p:ph sz="quarter" idx="14"/>
          </p:nvPr>
        </p:nvSpPr>
        <p:spPr/>
        <p:txBody>
          <a:bodyPr/>
          <a:lstStyle/>
          <a:p>
            <a:r>
              <a:rPr lang="fr-FR" sz="3600" dirty="0"/>
              <a:t>Attention</a:t>
            </a:r>
            <a:r>
              <a:rPr lang="fr-FR" dirty="0"/>
              <a:t> à l’ordre de déclaration des routes.</a:t>
            </a:r>
          </a:p>
          <a:p>
            <a:pPr lvl="1"/>
            <a:r>
              <a:rPr lang="fr-FR" dirty="0"/>
              <a:t>La 1ere à être vrai sera alors la seul exécuter</a:t>
            </a:r>
          </a:p>
          <a:p>
            <a:pPr lvl="1"/>
            <a:endParaRPr lang="fr-FR" dirty="0"/>
          </a:p>
          <a:p>
            <a:pPr lvl="2"/>
            <a:r>
              <a:rPr lang="fr-FR" dirty="0"/>
              <a:t>Privilégier la déclaration en 1</a:t>
            </a:r>
            <a:r>
              <a:rPr lang="fr-FR" baseline="30000" dirty="0"/>
              <a:t>er</a:t>
            </a:r>
            <a:r>
              <a:rPr lang="fr-FR" dirty="0"/>
              <a:t> des routes ayant les profondeurs les plus importante d’url</a:t>
            </a:r>
          </a:p>
        </p:txBody>
      </p:sp>
      <p:sp>
        <p:nvSpPr>
          <p:cNvPr id="8" name="Rectangle 7">
            <a:extLst>
              <a:ext uri="{FF2B5EF4-FFF2-40B4-BE49-F238E27FC236}">
                <a16:creationId xmlns="" xmlns:a16="http://schemas.microsoft.com/office/drawing/2014/main"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&lt;Switch&gt;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&lt;/Switch&gt;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 xmlns:a16="http://schemas.microsoft.com/office/drawing/2014/main"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 xmlns:a16="http://schemas.microsoft.com/office/drawing/2014/main"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972847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F0121F2-ADF3-4E82-8E1E-437A55004DD9}"/>
              </a:ext>
            </a:extLst>
          </p:cNvPr>
          <p:cNvSpPr>
            <a:spLocks noGrp="1"/>
          </p:cNvSpPr>
          <p:nvPr>
            <p:ph type="title"/>
          </p:nvPr>
        </p:nvSpPr>
        <p:spPr/>
        <p:txBody>
          <a:bodyPr/>
          <a:lstStyle/>
          <a:p>
            <a:r>
              <a:rPr lang="fr-FR" dirty="0"/>
              <a:t>React-router-dom v6.x</a:t>
            </a:r>
          </a:p>
        </p:txBody>
      </p:sp>
      <p:sp>
        <p:nvSpPr>
          <p:cNvPr id="3" name="Espace réservé du contenu 2">
            <a:extLst>
              <a:ext uri="{FF2B5EF4-FFF2-40B4-BE49-F238E27FC236}">
                <a16:creationId xmlns="" xmlns:a16="http://schemas.microsoft.com/office/drawing/2014/main"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 xmlns:a16="http://schemas.microsoft.com/office/drawing/2014/main" id="{E61E8250-7C9A-4DCD-964D-843768A8E680}"/>
              </a:ext>
            </a:extLst>
          </p:cNvPr>
          <p:cNvSpPr>
            <a:spLocks noGrp="1"/>
          </p:cNvSpPr>
          <p:nvPr>
            <p:ph sz="quarter" idx="14"/>
          </p:nvPr>
        </p:nvSpPr>
        <p:spPr/>
        <p:txBody>
          <a:bodyPr/>
          <a:lstStyle/>
          <a:p>
            <a:r>
              <a:rPr lang="fr-FR" sz="3600" dirty="0"/>
              <a:t>Attention</a:t>
            </a:r>
          </a:p>
          <a:p>
            <a:pPr marL="0" indent="0">
              <a:buNone/>
            </a:pPr>
            <a:r>
              <a:rPr lang="fr-FR" sz="3600" dirty="0"/>
              <a:t>Changements V6</a:t>
            </a:r>
            <a:endParaRPr lang="fr-FR" dirty="0"/>
          </a:p>
          <a:p>
            <a:pPr lvl="1"/>
            <a:r>
              <a:rPr lang="fr-FR" dirty="0"/>
              <a:t>Routes remplace Switch</a:t>
            </a:r>
          </a:p>
          <a:p>
            <a:pPr lvl="1"/>
            <a:endParaRPr lang="fr-FR" dirty="0"/>
          </a:p>
          <a:p>
            <a:pPr lvl="1"/>
            <a:r>
              <a:rPr lang="fr-FR"/>
              <a:t>Exact </a:t>
            </a:r>
            <a:r>
              <a:rPr lang="fr-FR" dirty="0"/>
              <a:t>a été supprimé de route</a:t>
            </a:r>
          </a:p>
          <a:p>
            <a:pPr lvl="1"/>
            <a:endParaRPr lang="fr-FR" dirty="0"/>
          </a:p>
          <a:p>
            <a:pPr lvl="1"/>
            <a:r>
              <a:rPr lang="fr-FR" dirty="0"/>
              <a:t>Le composant a afficher est dans la </a:t>
            </a:r>
            <a:r>
              <a:rPr lang="fr-FR" dirty="0" err="1"/>
              <a:t>props</a:t>
            </a:r>
            <a:r>
              <a:rPr lang="fr-FR" dirty="0"/>
              <a:t> </a:t>
            </a:r>
            <a:r>
              <a:rPr lang="fr-FR" i="1" u="sng" dirty="0" err="1"/>
              <a:t>element</a:t>
            </a:r>
            <a:endParaRPr lang="fr-FR" i="1" u="sng" dirty="0"/>
          </a:p>
        </p:txBody>
      </p:sp>
      <p:sp>
        <p:nvSpPr>
          <p:cNvPr id="8" name="Rectangle 7">
            <a:extLst>
              <a:ext uri="{FF2B5EF4-FFF2-40B4-BE49-F238E27FC236}">
                <a16:creationId xmlns="" xmlns:a16="http://schemas.microsoft.com/office/drawing/2014/main"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&lt;Routes&gt;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element={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 element={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&lt;/Routes&gt;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 xmlns:a16="http://schemas.microsoft.com/office/drawing/2014/main"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 xmlns:a16="http://schemas.microsoft.com/office/drawing/2014/main"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543564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2C820F9-CE50-437E-9FA0-F4352210442C}"/>
              </a:ext>
            </a:extLst>
          </p:cNvPr>
          <p:cNvSpPr>
            <a:spLocks noGrp="1"/>
          </p:cNvSpPr>
          <p:nvPr>
            <p:ph type="title"/>
          </p:nvPr>
        </p:nvSpPr>
        <p:spPr/>
        <p:txBody>
          <a:bodyPr/>
          <a:lstStyle/>
          <a:p>
            <a:r>
              <a:rPr lang="fr-FR" dirty="0"/>
              <a:t>Routes &amp; paramètres </a:t>
            </a:r>
          </a:p>
        </p:txBody>
      </p:sp>
      <p:sp>
        <p:nvSpPr>
          <p:cNvPr id="3" name="Espace réservé du contenu 2">
            <a:extLst>
              <a:ext uri="{FF2B5EF4-FFF2-40B4-BE49-F238E27FC236}">
                <a16:creationId xmlns="" xmlns:a16="http://schemas.microsoft.com/office/drawing/2014/main" id="{54DDA40C-EE04-4DB3-AD1F-341A1033FABA}"/>
              </a:ext>
            </a:extLst>
          </p:cNvPr>
          <p:cNvSpPr>
            <a:spLocks noGrp="1"/>
          </p:cNvSpPr>
          <p:nvPr>
            <p:ph idx="1"/>
          </p:nvPr>
        </p:nvSpPr>
        <p:spPr/>
        <p:txBody>
          <a:bodyPr>
            <a:normAutofit fontScale="85000" lnSpcReduction="20000"/>
          </a:bodyPr>
          <a:lstStyle/>
          <a:p>
            <a:r>
              <a:rPr lang="fr-FR" dirty="0"/>
              <a:t>En plus de lié des ensembles de ressources présélectionnées	,</a:t>
            </a:r>
          </a:p>
          <a:p>
            <a:endParaRPr lang="fr-FR" dirty="0"/>
          </a:p>
          <a:p>
            <a:r>
              <a:rPr lang="fr-FR" dirty="0"/>
              <a:t>Il est possible de fournir des paramètres dans l’url pour rendre la construction encore </a:t>
            </a:r>
          </a:p>
          <a:p>
            <a:pPr lvl="2"/>
            <a:r>
              <a:rPr lang="fr-FR" dirty="0"/>
              <a:t>plus dynamique</a:t>
            </a:r>
          </a:p>
          <a:p>
            <a:pPr lvl="2"/>
            <a:r>
              <a:rPr lang="fr-FR" dirty="0"/>
              <a:t>Mieux ciblé</a:t>
            </a:r>
          </a:p>
          <a:p>
            <a:pPr lvl="2"/>
            <a:r>
              <a:rPr lang="fr-FR" dirty="0"/>
              <a:t>Exemple :    /ressource/:id</a:t>
            </a:r>
          </a:p>
          <a:p>
            <a:pPr marL="914400" lvl="2" indent="0">
              <a:buNone/>
            </a:pPr>
            <a:r>
              <a:rPr lang="fr-FR" dirty="0"/>
              <a:t>	         /:ressource/:id?</a:t>
            </a:r>
          </a:p>
          <a:p>
            <a:endParaRPr lang="fr-FR" dirty="0"/>
          </a:p>
          <a:p>
            <a:r>
              <a:rPr lang="fr-FR" dirty="0"/>
              <a:t>HOC &amp; Injections dans les </a:t>
            </a:r>
            <a:r>
              <a:rPr lang="fr-FR" dirty="0" err="1"/>
              <a:t>props</a:t>
            </a:r>
            <a:r>
              <a:rPr lang="fr-FR" dirty="0"/>
              <a:t> des datas du router, </a:t>
            </a:r>
            <a:r>
              <a:rPr lang="fr-FR" i="1" dirty="0" err="1"/>
              <a:t>withRouter</a:t>
            </a:r>
            <a:r>
              <a:rPr lang="fr-FR" i="1" dirty="0"/>
              <a:t> </a:t>
            </a:r>
            <a:r>
              <a:rPr lang="fr-FR" dirty="0"/>
              <a:t>: </a:t>
            </a:r>
            <a:r>
              <a:rPr lang="fr-FR" dirty="0">
                <a:hlinkClick r:id="rId3"/>
              </a:rPr>
              <a:t>https://reacttraining.com/react-router/web/api/withRouter</a:t>
            </a:r>
            <a:endParaRPr lang="fr-FR" dirty="0"/>
          </a:p>
          <a:p>
            <a:pPr lvl="2"/>
            <a:endParaRPr lang="fr-FR" dirty="0"/>
          </a:p>
          <a:p>
            <a:pPr lvl="2"/>
            <a:endParaRPr lang="fr-FR" dirty="0"/>
          </a:p>
        </p:txBody>
      </p:sp>
      <p:sp>
        <p:nvSpPr>
          <p:cNvPr id="4" name="Espace réservé du contenu 3">
            <a:extLst>
              <a:ext uri="{FF2B5EF4-FFF2-40B4-BE49-F238E27FC236}">
                <a16:creationId xmlns="" xmlns:a16="http://schemas.microsoft.com/office/drawing/2014/main" id="{390A30DC-B5F1-4B94-8A5D-F479A4318DC1}"/>
              </a:ext>
            </a:extLst>
          </p:cNvPr>
          <p:cNvSpPr>
            <a:spLocks noGrp="1"/>
          </p:cNvSpPr>
          <p:nvPr>
            <p:ph sz="quarter" idx="14"/>
          </p:nvPr>
        </p:nvSpPr>
        <p:spPr>
          <a:xfrm rot="160723">
            <a:off x="7161191" y="1370550"/>
            <a:ext cx="4580389" cy="3856239"/>
          </a:xfrm>
        </p:spPr>
        <p:txBody>
          <a:bodyPr>
            <a:normAutofit/>
          </a:bodyPr>
          <a:lstStyle/>
          <a:p>
            <a:r>
              <a:rPr lang="fr-FR" dirty="0"/>
              <a:t>Exemple de param</a:t>
            </a:r>
          </a:p>
          <a:p>
            <a:endParaRPr lang="fr-FR" dirty="0"/>
          </a:p>
        </p:txBody>
      </p:sp>
      <p:sp>
        <p:nvSpPr>
          <p:cNvPr id="5" name="Rectangle 4">
            <a:extLst>
              <a:ext uri="{FF2B5EF4-FFF2-40B4-BE49-F238E27FC236}">
                <a16:creationId xmlns="" xmlns:a16="http://schemas.microsoft.com/office/drawing/2014/main" id="{0D3573F3-7ECE-444C-B701-64DF9B4E8AEE}"/>
              </a:ext>
            </a:extLst>
          </p:cNvPr>
          <p:cNvSpPr/>
          <p:nvPr/>
        </p:nvSpPr>
        <p:spPr>
          <a:xfrm>
            <a:off x="7269480" y="1636675"/>
            <a:ext cx="4657948" cy="4462760"/>
          </a:xfrm>
          <a:prstGeom prst="rect">
            <a:avLst/>
          </a:prstGeom>
        </p:spPr>
        <p:txBody>
          <a:bodyPr wrap="square">
            <a:spAutoFit/>
          </a:bodyPr>
          <a:lstStyle/>
          <a:p>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TestCmp</a:t>
            </a:r>
            <a:r>
              <a:rPr lang="en-US" sz="1400" dirty="0">
                <a:solidFill>
                  <a:srgbClr val="000000"/>
                </a:solidFill>
                <a:latin typeface="Consolas" panose="020B0609020204030204" pitchFamily="49" charset="0"/>
              </a:rPr>
              <a:t>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&lt;Route</a:t>
            </a:r>
            <a:r>
              <a:rPr lang="en-US" b="1" dirty="0">
                <a:solidFill>
                  <a:srgbClr val="000000"/>
                </a:solidFill>
                <a:latin typeface="Consolas" panose="020B0609020204030204" pitchFamily="49" charset="0"/>
              </a:rPr>
              <a:t> </a:t>
            </a:r>
            <a:r>
              <a:rPr lang="en-US" b="1" dirty="0">
                <a:solidFill>
                  <a:srgbClr val="FF0000"/>
                </a:solidFill>
                <a:latin typeface="Consolas" panose="020B0609020204030204" pitchFamily="49" charset="0"/>
              </a:rPr>
              <a:t>path</a:t>
            </a:r>
            <a:r>
              <a:rPr lang="en-US" b="1" dirty="0">
                <a:solidFill>
                  <a:srgbClr val="000000"/>
                </a:solidFill>
                <a:latin typeface="Consolas" panose="020B0609020204030204" pitchFamily="49" charset="0"/>
              </a:rPr>
              <a:t>=</a:t>
            </a:r>
            <a:r>
              <a:rPr lang="en-US" b="1" dirty="0">
                <a:solidFill>
                  <a:srgbClr val="A31515"/>
                </a:solidFill>
                <a:latin typeface="Consolas" panose="020B0609020204030204" pitchFamily="49" charset="0"/>
              </a:rPr>
              <a:t>"/memes/:id"</a:t>
            </a:r>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&gt;</a:t>
            </a:r>
            <a:endParaRPr lang="en-US" b="1"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&lt;Child&gt;&lt;/Child&gt;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path</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"/memes"</a:t>
            </a:r>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&lt;Home&gt;&lt;/Home&gt;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r>
            <a:br>
              <a:rPr lang="en-US" sz="1400" dirty="0">
                <a:solidFill>
                  <a:srgbClr val="000000"/>
                </a:solidFill>
                <a:latin typeface="Consolas" panose="020B0609020204030204" pitchFamily="49" charset="0"/>
              </a:rPr>
            </a:br>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Child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600" b="1" dirty="0">
                <a:solidFill>
                  <a:srgbClr val="000000"/>
                </a:solidFill>
                <a:latin typeface="Consolas" panose="020B0609020204030204" pitchFamily="49" charset="0"/>
              </a:rPr>
              <a:t>  </a:t>
            </a:r>
            <a:r>
              <a:rPr lang="en-US" sz="1600" b="1" dirty="0">
                <a:solidFill>
                  <a:srgbClr val="0000FF"/>
                </a:solidFill>
                <a:latin typeface="Consolas" panose="020B0609020204030204" pitchFamily="49" charset="0"/>
              </a:rPr>
              <a:t>let</a:t>
            </a:r>
            <a:r>
              <a:rPr lang="en-US" sz="1600" b="1" dirty="0">
                <a:solidFill>
                  <a:srgbClr val="000000"/>
                </a:solidFill>
                <a:latin typeface="Consolas" panose="020B0609020204030204" pitchFamily="49" charset="0"/>
              </a:rPr>
              <a:t> { id } = </a:t>
            </a:r>
            <a:r>
              <a:rPr lang="en-US" sz="1600" b="1" dirty="0" err="1">
                <a:solidFill>
                  <a:srgbClr val="000000"/>
                </a:solidFill>
                <a:latin typeface="Consolas" panose="020B0609020204030204" pitchFamily="49" charset="0"/>
              </a:rPr>
              <a:t>useParams</a:t>
            </a:r>
            <a:r>
              <a:rPr lang="en-US" sz="1600" b="1"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t>
            </a:r>
            <a:r>
              <a:rPr lang="en-US" sz="1400" dirty="0">
                <a:solidFill>
                  <a:srgbClr val="000000"/>
                </a:solidFill>
                <a:latin typeface="Consolas" panose="020B0609020204030204" pitchFamily="49" charset="0"/>
              </a:rPr>
              <a:t>id</a:t>
            </a:r>
            <a:r>
              <a:rPr lang="en-US" sz="1400" dirty="0">
                <a:solidFill>
                  <a:srgbClr val="0000FF"/>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endParaRPr lang="en-US"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60710887"/>
      </p:ext>
    </p:extLst>
  </p:cSld>
  <p:clrMapOvr>
    <a:masterClrMapping/>
  </p:clrMapOvr>
</p:sld>
</file>

<file path=ppt/theme/theme1.xml><?xml version="1.0" encoding="utf-8"?>
<a:theme xmlns:a="http://schemas.openxmlformats.org/drawingml/2006/main" name="OrsysGraphitiv201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19" id="{71882897-E537-4314-8A07-C6876EB9BD10}" vid="{2E11BF1D-A2DB-41E0-9DB3-63986476B7E9}"/>
    </a:ext>
  </a:extLst>
</a:theme>
</file>

<file path=ppt/theme/theme2.xml><?xml version="1.0" encoding="utf-8"?>
<a:theme xmlns:a="http://schemas.openxmlformats.org/drawingml/2006/main" name="OrsysGraphitiv202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20" id="{1A4C29EE-0964-4612-BA54-EB23CB9C7FF2}" vid="{24D9E1A9-996E-460F-AB7A-0B930479B5FA}"/>
    </a:ext>
  </a:extLst>
</a:theme>
</file>

<file path=ppt/theme/theme3.xml><?xml version="1.0" encoding="utf-8"?>
<a:theme xmlns:a="http://schemas.openxmlformats.org/drawingml/2006/main" name="Thè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OrsysGraphitiv2019</Template>
  <TotalTime>49689</TotalTime>
  <Words>9241</Words>
  <Application>Microsoft Office PowerPoint</Application>
  <PresentationFormat>Grand écran</PresentationFormat>
  <Paragraphs>2623</Paragraphs>
  <Slides>142</Slides>
  <Notes>126</Notes>
  <HiddenSlides>0</HiddenSlides>
  <MMClips>0</MMClips>
  <ScaleCrop>false</ScaleCrop>
  <HeadingPairs>
    <vt:vector size="6" baseType="variant">
      <vt:variant>
        <vt:lpstr>Polices utilisées</vt:lpstr>
      </vt:variant>
      <vt:variant>
        <vt:i4>19</vt:i4>
      </vt:variant>
      <vt:variant>
        <vt:lpstr>Thème</vt:lpstr>
      </vt:variant>
      <vt:variant>
        <vt:i4>3</vt:i4>
      </vt:variant>
      <vt:variant>
        <vt:lpstr>Titres des diapositives</vt:lpstr>
      </vt:variant>
      <vt:variant>
        <vt:i4>142</vt:i4>
      </vt:variant>
    </vt:vector>
  </HeadingPairs>
  <TitlesOfParts>
    <vt:vector size="164" baseType="lpstr">
      <vt:lpstr>Arial Unicode MS</vt:lpstr>
      <vt:lpstr>Aharoni</vt:lpstr>
      <vt:lpstr>Arial</vt:lpstr>
      <vt:lpstr>Calibri</vt:lpstr>
      <vt:lpstr>Consolas</vt:lpstr>
      <vt:lpstr>Courier New</vt:lpstr>
      <vt:lpstr>Georgia</vt:lpstr>
      <vt:lpstr>Inconsolata</vt:lpstr>
      <vt:lpstr>inherit</vt:lpstr>
      <vt:lpstr>Menlo</vt:lpstr>
      <vt:lpstr>Monaco</vt:lpstr>
      <vt:lpstr>MS Mincho</vt:lpstr>
      <vt:lpstr>Permanent Marker</vt:lpstr>
      <vt:lpstr>Source Code Pro</vt:lpstr>
      <vt:lpstr>Source Sans Pro</vt:lpstr>
      <vt:lpstr>source-code-pro</vt:lpstr>
      <vt:lpstr>Taviraj</vt:lpstr>
      <vt:lpstr>Wingdings</vt:lpstr>
      <vt:lpstr>Wingdings 2</vt:lpstr>
      <vt:lpstr>OrsysGraphitiv2019</vt:lpstr>
      <vt:lpstr>OrsysGraphitiv2020</vt:lpstr>
      <vt:lpstr>Thème1</vt:lpstr>
      <vt:lpstr>React.js</vt:lpstr>
      <vt:lpstr>Orsys &amp; vous</vt:lpstr>
      <vt:lpstr>Bienvenue chez Orsys  Présentation</vt:lpstr>
      <vt:lpstr>Bienvenue chez Orsys  logistique</vt:lpstr>
      <vt:lpstr>Présentation </vt:lpstr>
      <vt:lpstr>Présentation </vt:lpstr>
      <vt:lpstr>Une librairie</vt:lpstr>
      <vt:lpstr>Une librairie</vt:lpstr>
      <vt:lpstr>Pour assurer la construction</vt:lpstr>
      <vt:lpstr>Une commande</vt:lpstr>
      <vt:lpstr>CRA</vt:lpstr>
      <vt:lpstr>Configuration du poste</vt:lpstr>
      <vt:lpstr>Windows Apache Mysql Php </vt:lpstr>
      <vt:lpstr>Windows Apache Mysql Php </vt:lpstr>
      <vt:lpstr>Choix d’un serveur</vt:lpstr>
      <vt:lpstr>Node.js &amp; npm </vt:lpstr>
      <vt:lpstr>npm</vt:lpstr>
      <vt:lpstr>Serveur fake REST</vt:lpstr>
      <vt:lpstr>Editeurs avancés pour le html/css/php/mysql/…</vt:lpstr>
      <vt:lpstr>Vs code les plugins</vt:lpstr>
      <vt:lpstr>Typescript react snippets</vt:lpstr>
      <vt:lpstr>Serveur GIT</vt:lpstr>
      <vt:lpstr>Git - bitbuckets</vt:lpstr>
      <vt:lpstr>Outils de debug</vt:lpstr>
      <vt:lpstr>Configuration Node.js</vt:lpstr>
      <vt:lpstr>Rappels ECMA / TypeScript</vt:lpstr>
      <vt:lpstr>Bonnes pratiques</vt:lpstr>
      <vt:lpstr>Es7 2016 / Es6  2015</vt:lpstr>
      <vt:lpstr>Nouveautés syntaxiques es6 :</vt:lpstr>
      <vt:lpstr>Nouveautés syntaxiques es6 :</vt:lpstr>
      <vt:lpstr>Syntaxe es6</vt:lpstr>
      <vt:lpstr>C’est l’histoire d’un mec …</vt:lpstr>
      <vt:lpstr>C’est l’histoire d’un mec …</vt:lpstr>
      <vt:lpstr>C’est l’histoire d’un mec</vt:lpstr>
      <vt:lpstr> technique</vt:lpstr>
      <vt:lpstr>Async / await / Promise</vt:lpstr>
      <vt:lpstr>Les décorateurs </vt:lpstr>
      <vt:lpstr>Type script</vt:lpstr>
      <vt:lpstr>Typage</vt:lpstr>
      <vt:lpstr>Typage arrays et autre generiques</vt:lpstr>
      <vt:lpstr>Typage</vt:lpstr>
      <vt:lpstr>Class</vt:lpstr>
      <vt:lpstr>C’est l’histoire d’un mec…</vt:lpstr>
      <vt:lpstr>C’est l’histoire d’un mec…</vt:lpstr>
      <vt:lpstr>Class machine à café</vt:lpstr>
      <vt:lpstr>C’est l’histoire d’un mec…</vt:lpstr>
      <vt:lpstr>Class machine à café</vt:lpstr>
      <vt:lpstr>C’est l’histoire d’un mec…</vt:lpstr>
      <vt:lpstr>C’est l’histoire d’un mec…</vt:lpstr>
      <vt:lpstr>C’est l’histoire d’un mec…</vt:lpstr>
      <vt:lpstr>La gestion de imports</vt:lpstr>
      <vt:lpstr>tsc</vt:lpstr>
      <vt:lpstr>Tscconfig.json</vt:lpstr>
      <vt:lpstr>Rappels architecture</vt:lpstr>
      <vt:lpstr>Qui fais quoi ?</vt:lpstr>
      <vt:lpstr>Un web service </vt:lpstr>
      <vt:lpstr>Un bistro service ?</vt:lpstr>
      <vt:lpstr>Un bistro service?</vt:lpstr>
      <vt:lpstr>Les services Web</vt:lpstr>
      <vt:lpstr>Un bistrot sur le web?</vt:lpstr>
      <vt:lpstr>REST</vt:lpstr>
      <vt:lpstr>REST</vt:lpstr>
      <vt:lpstr>Un bistrot sur le web !</vt:lpstr>
      <vt:lpstr>Tout le reste n’est que JS </vt:lpstr>
      <vt:lpstr>l’intégration de rest WS en js</vt:lpstr>
      <vt:lpstr>Examinons fetch</vt:lpstr>
      <vt:lpstr>TP rappels</vt:lpstr>
      <vt:lpstr>Concept React</vt:lpstr>
      <vt:lpstr>CRA</vt:lpstr>
      <vt:lpstr>CRNA</vt:lpstr>
      <vt:lpstr>Mise en place d’un appli</vt:lpstr>
      <vt:lpstr>Cra scripts commandes</vt:lpstr>
      <vt:lpstr>Arborescence</vt:lpstr>
      <vt:lpstr>Analysons le répertoire src</vt:lpstr>
      <vt:lpstr>Analysons le répertoire src</vt:lpstr>
      <vt:lpstr>Component concepts</vt:lpstr>
      <vt:lpstr>Component Function vs class</vt:lpstr>
      <vt:lpstr>Import &amp; export Component</vt:lpstr>
      <vt:lpstr>Créer votre premier composant</vt:lpstr>
      <vt:lpstr>Evénements</vt:lpstr>
      <vt:lpstr>Jsx subset</vt:lpstr>
      <vt:lpstr>Jsx subset</vt:lpstr>
      <vt:lpstr>Usage des composants</vt:lpstr>
      <vt:lpstr>PropsType</vt:lpstr>
      <vt:lpstr>defaultPropsType</vt:lpstr>
      <vt:lpstr>State et data dynamique du component</vt:lpstr>
      <vt:lpstr>Class et state</vt:lpstr>
      <vt:lpstr>Le cycle de vie</vt:lpstr>
      <vt:lpstr>Tout le reste n’est que JS </vt:lpstr>
      <vt:lpstr>Les formulaires</vt:lpstr>
      <vt:lpstr>Tp faire un composant formulaire</vt:lpstr>
      <vt:lpstr>Tout le reste n’est que JS </vt:lpstr>
      <vt:lpstr>Tp fetch</vt:lpstr>
      <vt:lpstr>Tout le reste n’est que JS </vt:lpstr>
      <vt:lpstr>React-router-dom</vt:lpstr>
      <vt:lpstr>React-router-dom</vt:lpstr>
      <vt:lpstr>React-router-dom</vt:lpstr>
      <vt:lpstr>React-router-dom v6.x</vt:lpstr>
      <vt:lpstr>Routes &amp; paramètres </vt:lpstr>
      <vt:lpstr>Ecosysteme</vt:lpstr>
      <vt:lpstr>React-bootstrap</vt:lpstr>
      <vt:lpstr>React-map-gl</vt:lpstr>
      <vt:lpstr>react-modal</vt:lpstr>
      <vt:lpstr>Redux</vt:lpstr>
      <vt:lpstr>redux</vt:lpstr>
      <vt:lpstr>Redux devtools</vt:lpstr>
      <vt:lpstr>electron</vt:lpstr>
      <vt:lpstr>React-pdf</vt:lpstr>
      <vt:lpstr>@react-pdf/renderer</vt:lpstr>
      <vt:lpstr>Conception de pdf</vt:lpstr>
      <vt:lpstr>Pdf styling</vt:lpstr>
      <vt:lpstr>Afficher un modèle</vt:lpstr>
      <vt:lpstr>Télécharger un modèle</vt:lpstr>
      <vt:lpstr>Pdf Document</vt:lpstr>
      <vt:lpstr>Pdf Page</vt:lpstr>
      <vt:lpstr>Pdf View</vt:lpstr>
      <vt:lpstr>Pdf Image</vt:lpstr>
      <vt:lpstr>Pdf Text / Link / Note</vt:lpstr>
      <vt:lpstr>Pdf et les dessins</vt:lpstr>
      <vt:lpstr>@react-pdf mise en œuvre sous CRA</vt:lpstr>
      <vt:lpstr>tools</vt:lpstr>
      <vt:lpstr>Pour les fan du angular/cli</vt:lpstr>
      <vt:lpstr>React-proto</vt:lpstr>
      <vt:lpstr>Create-react-library</vt:lpstr>
      <vt:lpstr>TP1 : MEME generator</vt:lpstr>
      <vt:lpstr>SVG</vt:lpstr>
      <vt:lpstr>Définition</vt:lpstr>
      <vt:lpstr>SVG Définition</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Champix</dc:creator>
  <cp:lastModifiedBy>orsys</cp:lastModifiedBy>
  <cp:revision>211</cp:revision>
  <dcterms:created xsi:type="dcterms:W3CDTF">2020-01-05T23:24:51Z</dcterms:created>
  <dcterms:modified xsi:type="dcterms:W3CDTF">2023-01-24T16:07:49Z</dcterms:modified>
</cp:coreProperties>
</file>